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slides/slide146.xml" ContentType="application/vnd.openxmlformats-officedocument.presentationml.slide+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ags/tag1.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s/slide148.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Layouts/slideLayout99.xml" ContentType="application/vnd.openxmlformats-officedocument.presentationml.slideLayout+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notesSlides/notesSlide47.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s/slide109.xml" ContentType="application/vnd.openxmlformats-officedocument.presentationml.slide+xml"/>
  <Override PartName="/ppt/slides/slide145.xml" ContentType="application/vnd.openxmlformats-officedocument.presentationml.slide+xml"/>
  <Override PartName="/ppt/theme/theme8.xml" ContentType="application/vnd.openxmlformats-officedocument.them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tags/tag3.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2" r:id="rId1"/>
    <p:sldMasterId id="2147484038" r:id="rId2"/>
    <p:sldMasterId id="2147484094" r:id="rId3"/>
    <p:sldMasterId id="2147484122" r:id="rId4"/>
    <p:sldMasterId id="2147484136" r:id="rId5"/>
    <p:sldMasterId id="2147484150" r:id="rId6"/>
    <p:sldMasterId id="2147484164" r:id="rId7"/>
    <p:sldMasterId id="2147484178" r:id="rId8"/>
    <p:sldMasterId id="2147484191" r:id="rId9"/>
    <p:sldMasterId id="2147484213" r:id="rId10"/>
  </p:sldMasterIdLst>
  <p:notesMasterIdLst>
    <p:notesMasterId r:id="rId161"/>
  </p:notesMasterIdLst>
  <p:handoutMasterIdLst>
    <p:handoutMasterId r:id="rId162"/>
  </p:handoutMasterIdLst>
  <p:sldIdLst>
    <p:sldId id="434" r:id="rId11"/>
    <p:sldId id="453" r:id="rId12"/>
    <p:sldId id="451" r:id="rId13"/>
    <p:sldId id="333" r:id="rId14"/>
    <p:sldId id="350" r:id="rId15"/>
    <p:sldId id="334" r:id="rId16"/>
    <p:sldId id="332" r:id="rId17"/>
    <p:sldId id="470" r:id="rId18"/>
    <p:sldId id="469" r:id="rId19"/>
    <p:sldId id="471" r:id="rId20"/>
    <p:sldId id="450" r:id="rId21"/>
    <p:sldId id="472" r:id="rId22"/>
    <p:sldId id="448" r:id="rId23"/>
    <p:sldId id="322" r:id="rId24"/>
    <p:sldId id="447" r:id="rId25"/>
    <p:sldId id="473" r:id="rId26"/>
    <p:sldId id="474" r:id="rId27"/>
    <p:sldId id="319" r:id="rId28"/>
    <p:sldId id="467" r:id="rId29"/>
    <p:sldId id="475" r:id="rId30"/>
    <p:sldId id="476" r:id="rId31"/>
    <p:sldId id="477" r:id="rId32"/>
    <p:sldId id="429" r:id="rId33"/>
    <p:sldId id="478" r:id="rId34"/>
    <p:sldId id="479" r:id="rId35"/>
    <p:sldId id="480" r:id="rId36"/>
    <p:sldId id="481" r:id="rId37"/>
    <p:sldId id="499" r:id="rId38"/>
    <p:sldId id="488" r:id="rId39"/>
    <p:sldId id="492" r:id="rId40"/>
    <p:sldId id="482" r:id="rId41"/>
    <p:sldId id="483" r:id="rId42"/>
    <p:sldId id="466" r:id="rId43"/>
    <p:sldId id="484" r:id="rId44"/>
    <p:sldId id="485" r:id="rId45"/>
    <p:sldId id="489" r:id="rId46"/>
    <p:sldId id="490" r:id="rId47"/>
    <p:sldId id="491" r:id="rId48"/>
    <p:sldId id="493" r:id="rId49"/>
    <p:sldId id="330" r:id="rId50"/>
    <p:sldId id="486" r:id="rId51"/>
    <p:sldId id="487" r:id="rId52"/>
    <p:sldId id="497" r:id="rId53"/>
    <p:sldId id="494" r:id="rId54"/>
    <p:sldId id="498" r:id="rId55"/>
    <p:sldId id="438" r:id="rId56"/>
    <p:sldId id="436" r:id="rId57"/>
    <p:sldId id="443" r:id="rId58"/>
    <p:sldId id="440" r:id="rId59"/>
    <p:sldId id="265" r:id="rId60"/>
    <p:sldId id="500" r:id="rId61"/>
    <p:sldId id="501" r:id="rId62"/>
    <p:sldId id="408" r:id="rId63"/>
    <p:sldId id="365" r:id="rId64"/>
    <p:sldId id="397" r:id="rId65"/>
    <p:sldId id="258" r:id="rId66"/>
    <p:sldId id="262" r:id="rId67"/>
    <p:sldId id="367" r:id="rId68"/>
    <p:sldId id="292" r:id="rId69"/>
    <p:sldId id="308" r:id="rId70"/>
    <p:sldId id="399" r:id="rId71"/>
    <p:sldId id="396" r:id="rId72"/>
    <p:sldId id="391" r:id="rId73"/>
    <p:sldId id="389" r:id="rId74"/>
    <p:sldId id="378" r:id="rId75"/>
    <p:sldId id="409" r:id="rId76"/>
    <p:sldId id="410" r:id="rId77"/>
    <p:sldId id="411" r:id="rId78"/>
    <p:sldId id="398" r:id="rId79"/>
    <p:sldId id="418" r:id="rId80"/>
    <p:sldId id="403" r:id="rId81"/>
    <p:sldId id="417" r:id="rId82"/>
    <p:sldId id="416" r:id="rId83"/>
    <p:sldId id="413" r:id="rId84"/>
    <p:sldId id="414" r:id="rId85"/>
    <p:sldId id="435" r:id="rId86"/>
    <p:sldId id="513" r:id="rId87"/>
    <p:sldId id="514" r:id="rId88"/>
    <p:sldId id="530" r:id="rId89"/>
    <p:sldId id="515" r:id="rId90"/>
    <p:sldId id="516" r:id="rId91"/>
    <p:sldId id="517" r:id="rId92"/>
    <p:sldId id="518" r:id="rId93"/>
    <p:sldId id="519" r:id="rId94"/>
    <p:sldId id="520" r:id="rId95"/>
    <p:sldId id="521" r:id="rId96"/>
    <p:sldId id="522" r:id="rId97"/>
    <p:sldId id="523" r:id="rId98"/>
    <p:sldId id="524" r:id="rId99"/>
    <p:sldId id="502" r:id="rId100"/>
    <p:sldId id="503" r:id="rId101"/>
    <p:sldId id="504" r:id="rId102"/>
    <p:sldId id="526" r:id="rId103"/>
    <p:sldId id="525" r:id="rId104"/>
    <p:sldId id="527" r:id="rId105"/>
    <p:sldId id="528" r:id="rId106"/>
    <p:sldId id="529" r:id="rId107"/>
    <p:sldId id="384" r:id="rId108"/>
    <p:sldId id="382" r:id="rId109"/>
    <p:sldId id="383" r:id="rId110"/>
    <p:sldId id="387" r:id="rId111"/>
    <p:sldId id="299" r:id="rId112"/>
    <p:sldId id="392" r:id="rId113"/>
    <p:sldId id="395" r:id="rId114"/>
    <p:sldId id="415" r:id="rId115"/>
    <p:sldId id="406" r:id="rId116"/>
    <p:sldId id="405" r:id="rId117"/>
    <p:sldId id="404" r:id="rId118"/>
    <p:sldId id="393" r:id="rId119"/>
    <p:sldId id="394" r:id="rId120"/>
    <p:sldId id="385" r:id="rId121"/>
    <p:sldId id="386" r:id="rId122"/>
    <p:sldId id="263" r:id="rId123"/>
    <p:sldId id="268" r:id="rId124"/>
    <p:sldId id="293" r:id="rId125"/>
    <p:sldId id="273" r:id="rId126"/>
    <p:sldId id="274" r:id="rId127"/>
    <p:sldId id="272" r:id="rId128"/>
    <p:sldId id="316" r:id="rId129"/>
    <p:sldId id="314" r:id="rId130"/>
    <p:sldId id="315" r:id="rId131"/>
    <p:sldId id="407" r:id="rId132"/>
    <p:sldId id="456" r:id="rId133"/>
    <p:sldId id="457" r:id="rId134"/>
    <p:sldId id="460" r:id="rId135"/>
    <p:sldId id="458" r:id="rId136"/>
    <p:sldId id="464" r:id="rId137"/>
    <p:sldId id="461" r:id="rId138"/>
    <p:sldId id="463" r:id="rId139"/>
    <p:sldId id="465" r:id="rId140"/>
    <p:sldId id="468" r:id="rId141"/>
    <p:sldId id="363" r:id="rId142"/>
    <p:sldId id="276" r:id="rId143"/>
    <p:sldId id="505" r:id="rId144"/>
    <p:sldId id="506" r:id="rId145"/>
    <p:sldId id="507" r:id="rId146"/>
    <p:sldId id="508" r:id="rId147"/>
    <p:sldId id="509" r:id="rId148"/>
    <p:sldId id="335" r:id="rId149"/>
    <p:sldId id="290" r:id="rId150"/>
    <p:sldId id="296" r:id="rId151"/>
    <p:sldId id="302" r:id="rId152"/>
    <p:sldId id="291" r:id="rId153"/>
    <p:sldId id="297" r:id="rId154"/>
    <p:sldId id="298" r:id="rId155"/>
    <p:sldId id="510" r:id="rId156"/>
    <p:sldId id="511" r:id="rId157"/>
    <p:sldId id="512" r:id="rId158"/>
    <p:sldId id="388" r:id="rId159"/>
    <p:sldId id="437" r:id="rId160"/>
  </p:sldIdLst>
  <p:sldSz cx="9144000" cy="6858000" type="screen4x3"/>
  <p:notesSz cx="6858000" cy="9021763"/>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00CCFF"/>
    <a:srgbClr val="009900"/>
    <a:srgbClr val="FF0000"/>
    <a:srgbClr val="CC3399"/>
    <a:srgbClr val="993300"/>
    <a:srgbClr val="0066CC"/>
    <a:srgbClr val="33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717" autoAdjust="0"/>
  </p:normalViewPr>
  <p:slideViewPr>
    <p:cSldViewPr>
      <p:cViewPr>
        <p:scale>
          <a:sx n="94" d="100"/>
          <a:sy n="94" d="100"/>
        </p:scale>
        <p:origin x="-468" y="-288"/>
      </p:cViewPr>
      <p:guideLst>
        <p:guide orient="horz" pos="2160"/>
        <p:guide pos="2880"/>
      </p:guideLst>
    </p:cSldViewPr>
  </p:slideViewPr>
  <p:outlineViewPr>
    <p:cViewPr>
      <p:scale>
        <a:sx n="33" d="100"/>
        <a:sy n="33" d="100"/>
      </p:scale>
      <p:origin x="42"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42"/>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38" Type="http://schemas.openxmlformats.org/officeDocument/2006/relationships/slide" Target="slides/slide128.xml"/><Relationship Id="rId154" Type="http://schemas.openxmlformats.org/officeDocument/2006/relationships/slide" Target="slides/slide144.xml"/><Relationship Id="rId159" Type="http://schemas.openxmlformats.org/officeDocument/2006/relationships/slide" Target="slides/slide149.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144" Type="http://schemas.openxmlformats.org/officeDocument/2006/relationships/slide" Target="slides/slide134.xml"/><Relationship Id="rId149" Type="http://schemas.openxmlformats.org/officeDocument/2006/relationships/slide" Target="slides/slide13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160" Type="http://schemas.openxmlformats.org/officeDocument/2006/relationships/slide" Target="slides/slide150.xml"/><Relationship Id="rId165" Type="http://schemas.openxmlformats.org/officeDocument/2006/relationships/theme" Target="theme/theme1.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50" Type="http://schemas.openxmlformats.org/officeDocument/2006/relationships/slide" Target="slides/slide140.xml"/><Relationship Id="rId155" Type="http://schemas.openxmlformats.org/officeDocument/2006/relationships/slide" Target="slides/slide14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40" Type="http://schemas.openxmlformats.org/officeDocument/2006/relationships/slide" Target="slides/slide130.xml"/><Relationship Id="rId145" Type="http://schemas.openxmlformats.org/officeDocument/2006/relationships/slide" Target="slides/slide135.xml"/><Relationship Id="rId161" Type="http://schemas.openxmlformats.org/officeDocument/2006/relationships/notesMaster" Target="notesMasters/notes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slide" Target="slides/slide104.xml"/><Relationship Id="rId119" Type="http://schemas.openxmlformats.org/officeDocument/2006/relationships/slide" Target="slides/slide109.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30" Type="http://schemas.openxmlformats.org/officeDocument/2006/relationships/slide" Target="slides/slide120.xml"/><Relationship Id="rId135" Type="http://schemas.openxmlformats.org/officeDocument/2006/relationships/slide" Target="slides/slide125.xml"/><Relationship Id="rId143" Type="http://schemas.openxmlformats.org/officeDocument/2006/relationships/slide" Target="slides/slide133.xml"/><Relationship Id="rId148" Type="http://schemas.openxmlformats.org/officeDocument/2006/relationships/slide" Target="slides/slide138.xml"/><Relationship Id="rId151" Type="http://schemas.openxmlformats.org/officeDocument/2006/relationships/slide" Target="slides/slide141.xml"/><Relationship Id="rId156" Type="http://schemas.openxmlformats.org/officeDocument/2006/relationships/slide" Target="slides/slide146.xml"/><Relationship Id="rId16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16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slide" Target="slides/slide147.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s>
</file>

<file path=ppt/_rels/viewProps.xml.rels><?xml version="1.0" encoding="UTF-8" standalone="yes"?>
<Relationships xmlns="http://schemas.openxmlformats.org/package/2006/relationships"><Relationship Id="rId1"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0850"/>
          </a:xfrm>
          <a:prstGeom prst="rect">
            <a:avLst/>
          </a:prstGeom>
          <a:noFill/>
          <a:ln>
            <a:noFill/>
          </a:ln>
          <a:effectLst/>
          <a:extLst/>
        </p:spPr>
        <p:txBody>
          <a:bodyPr vert="horz" wrap="square" lIns="90722" tIns="45361" rIns="90722" bIns="45361" numCol="1" anchor="t" anchorCtr="0" compatLnSpc="1">
            <a:prstTxWarp prst="textNoShape">
              <a:avLst/>
            </a:prstTxWarp>
          </a:bodyPr>
          <a:lstStyle>
            <a:lvl1pPr defTabSz="908050" eaLnBrk="1" hangingPunct="1">
              <a:defRPr sz="1200">
                <a:latin typeface="Times New Roman" pitchFamily="18" charset="0"/>
              </a:defRPr>
            </a:lvl1pPr>
          </a:lstStyle>
          <a:p>
            <a:pPr>
              <a:defRPr/>
            </a:pPr>
            <a:endParaRPr lang="en-US" altLang="en-US"/>
          </a:p>
        </p:txBody>
      </p:sp>
      <p:sp>
        <p:nvSpPr>
          <p:cNvPr id="64515" name="Rectangle 3"/>
          <p:cNvSpPr>
            <a:spLocks noGrp="1" noChangeArrowheads="1"/>
          </p:cNvSpPr>
          <p:nvPr>
            <p:ph type="dt" sz="quarter" idx="1"/>
          </p:nvPr>
        </p:nvSpPr>
        <p:spPr bwMode="auto">
          <a:xfrm>
            <a:off x="3886200" y="0"/>
            <a:ext cx="2971800" cy="450850"/>
          </a:xfrm>
          <a:prstGeom prst="rect">
            <a:avLst/>
          </a:prstGeom>
          <a:noFill/>
          <a:ln>
            <a:noFill/>
          </a:ln>
          <a:effectLst/>
          <a:extLst/>
        </p:spPr>
        <p:txBody>
          <a:bodyPr vert="horz" wrap="square" lIns="90722" tIns="45361" rIns="90722" bIns="45361" numCol="1" anchor="t" anchorCtr="0" compatLnSpc="1">
            <a:prstTxWarp prst="textNoShape">
              <a:avLst/>
            </a:prstTxWarp>
          </a:bodyPr>
          <a:lstStyle>
            <a:lvl1pPr algn="r" defTabSz="908050" eaLnBrk="1" hangingPunct="1">
              <a:defRPr sz="1200">
                <a:latin typeface="Times New Roman" pitchFamily="18" charset="0"/>
              </a:defRPr>
            </a:lvl1pPr>
          </a:lstStyle>
          <a:p>
            <a:pPr>
              <a:defRPr/>
            </a:pPr>
            <a:endParaRPr lang="en-US" altLang="en-US"/>
          </a:p>
        </p:txBody>
      </p:sp>
      <p:sp>
        <p:nvSpPr>
          <p:cNvPr id="64516" name="Rectangle 4"/>
          <p:cNvSpPr>
            <a:spLocks noGrp="1" noChangeArrowheads="1"/>
          </p:cNvSpPr>
          <p:nvPr>
            <p:ph type="ftr" sz="quarter" idx="2"/>
          </p:nvPr>
        </p:nvSpPr>
        <p:spPr bwMode="auto">
          <a:xfrm>
            <a:off x="0" y="8570913"/>
            <a:ext cx="2971800" cy="450850"/>
          </a:xfrm>
          <a:prstGeom prst="rect">
            <a:avLst/>
          </a:prstGeom>
          <a:noFill/>
          <a:ln>
            <a:noFill/>
          </a:ln>
          <a:effectLst/>
          <a:extLst/>
        </p:spPr>
        <p:txBody>
          <a:bodyPr vert="horz" wrap="square" lIns="90722" tIns="45361" rIns="90722" bIns="45361" numCol="1" anchor="b" anchorCtr="0" compatLnSpc="1">
            <a:prstTxWarp prst="textNoShape">
              <a:avLst/>
            </a:prstTxWarp>
          </a:bodyPr>
          <a:lstStyle>
            <a:lvl1pPr defTabSz="908050" eaLnBrk="1" hangingPunct="1">
              <a:defRPr sz="1200">
                <a:latin typeface="Times New Roman" pitchFamily="18" charset="0"/>
              </a:defRPr>
            </a:lvl1pPr>
          </a:lstStyle>
          <a:p>
            <a:pPr>
              <a:defRPr/>
            </a:pPr>
            <a:endParaRPr lang="en-US" altLang="en-US"/>
          </a:p>
        </p:txBody>
      </p:sp>
      <p:sp>
        <p:nvSpPr>
          <p:cNvPr id="64517" name="Rectangle 5"/>
          <p:cNvSpPr>
            <a:spLocks noGrp="1" noChangeArrowheads="1"/>
          </p:cNvSpPr>
          <p:nvPr>
            <p:ph type="sldNum" sz="quarter" idx="3"/>
          </p:nvPr>
        </p:nvSpPr>
        <p:spPr bwMode="auto">
          <a:xfrm>
            <a:off x="3886200" y="8570913"/>
            <a:ext cx="2971800" cy="450850"/>
          </a:xfrm>
          <a:prstGeom prst="rect">
            <a:avLst/>
          </a:prstGeom>
          <a:noFill/>
          <a:ln>
            <a:noFill/>
          </a:ln>
          <a:effectLst/>
          <a:extLst/>
        </p:spPr>
        <p:txBody>
          <a:bodyPr vert="horz" wrap="square" lIns="90722" tIns="45361" rIns="90722" bIns="45361" numCol="1" anchor="b" anchorCtr="0" compatLnSpc="1">
            <a:prstTxWarp prst="textNoShape">
              <a:avLst/>
            </a:prstTxWarp>
          </a:bodyPr>
          <a:lstStyle>
            <a:lvl1pPr algn="r" defTabSz="908050" eaLnBrk="1" hangingPunct="1">
              <a:defRPr sz="1200">
                <a:latin typeface="Times New Roman" pitchFamily="18" charset="0"/>
              </a:defRPr>
            </a:lvl1pPr>
          </a:lstStyle>
          <a:p>
            <a:pPr>
              <a:defRPr/>
            </a:pPr>
            <a:fld id="{C4315917-B203-433A-B0D1-9250AC98911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0850"/>
          </a:xfrm>
          <a:prstGeom prst="rect">
            <a:avLst/>
          </a:prstGeom>
          <a:noFill/>
          <a:ln>
            <a:noFill/>
          </a:ln>
          <a:effectLst/>
          <a:extLst/>
        </p:spPr>
        <p:txBody>
          <a:bodyPr vert="horz" wrap="square" lIns="90722" tIns="45361" rIns="90722" bIns="45361" numCol="1" anchor="t" anchorCtr="0" compatLnSpc="1">
            <a:prstTxWarp prst="textNoShape">
              <a:avLst/>
            </a:prstTxWarp>
          </a:bodyPr>
          <a:lstStyle>
            <a:lvl1pPr defTabSz="908050" eaLnBrk="1" hangingPunct="1">
              <a:defRPr sz="1200">
                <a:latin typeface="Times New Roman" pitchFamily="18" charset="0"/>
              </a:defRPr>
            </a:lvl1pPr>
          </a:lstStyle>
          <a:p>
            <a:pPr>
              <a:defRPr/>
            </a:pPr>
            <a:endParaRPr lang="en-US" altLang="en-US"/>
          </a:p>
        </p:txBody>
      </p:sp>
      <p:sp>
        <p:nvSpPr>
          <p:cNvPr id="7171" name="Rectangle 3"/>
          <p:cNvSpPr>
            <a:spLocks noGrp="1" noChangeArrowheads="1"/>
          </p:cNvSpPr>
          <p:nvPr>
            <p:ph type="dt" idx="1"/>
          </p:nvPr>
        </p:nvSpPr>
        <p:spPr bwMode="auto">
          <a:xfrm>
            <a:off x="3886200" y="0"/>
            <a:ext cx="2971800" cy="450850"/>
          </a:xfrm>
          <a:prstGeom prst="rect">
            <a:avLst/>
          </a:prstGeom>
          <a:noFill/>
          <a:ln>
            <a:noFill/>
          </a:ln>
          <a:effectLst/>
          <a:extLst/>
        </p:spPr>
        <p:txBody>
          <a:bodyPr vert="horz" wrap="square" lIns="90722" tIns="45361" rIns="90722" bIns="45361" numCol="1" anchor="t" anchorCtr="0" compatLnSpc="1">
            <a:prstTxWarp prst="textNoShape">
              <a:avLst/>
            </a:prstTxWarp>
          </a:bodyPr>
          <a:lstStyle>
            <a:lvl1pPr algn="r" defTabSz="908050" eaLnBrk="1" hangingPunct="1">
              <a:defRPr sz="1200">
                <a:latin typeface="Times New Roman" pitchFamily="18" charset="0"/>
              </a:defRPr>
            </a:lvl1pPr>
          </a:lstStyle>
          <a:p>
            <a:pPr>
              <a:defRPr/>
            </a:pPr>
            <a:endParaRPr lang="en-US" altLang="en-US"/>
          </a:p>
        </p:txBody>
      </p:sp>
      <p:sp>
        <p:nvSpPr>
          <p:cNvPr id="241668" name="Rectangle 4"/>
          <p:cNvSpPr>
            <a:spLocks noGrp="1" noRot="1" noChangeAspect="1" noChangeArrowheads="1" noTextEdit="1"/>
          </p:cNvSpPr>
          <p:nvPr>
            <p:ph type="sldImg" idx="2"/>
          </p:nvPr>
        </p:nvSpPr>
        <p:spPr bwMode="auto">
          <a:xfrm>
            <a:off x="1174750" y="676275"/>
            <a:ext cx="4510088" cy="3382963"/>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286250"/>
            <a:ext cx="5029200" cy="4059238"/>
          </a:xfrm>
          <a:prstGeom prst="rect">
            <a:avLst/>
          </a:prstGeom>
          <a:noFill/>
          <a:ln>
            <a:noFill/>
          </a:ln>
          <a:effectLst/>
          <a:extLst/>
        </p:spPr>
        <p:txBody>
          <a:bodyPr vert="horz" wrap="square" lIns="90722" tIns="45361" rIns="90722" bIns="4536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7174" name="Rectangle 6"/>
          <p:cNvSpPr>
            <a:spLocks noGrp="1" noChangeArrowheads="1"/>
          </p:cNvSpPr>
          <p:nvPr>
            <p:ph type="ftr" sz="quarter" idx="4"/>
          </p:nvPr>
        </p:nvSpPr>
        <p:spPr bwMode="auto">
          <a:xfrm>
            <a:off x="0" y="8570913"/>
            <a:ext cx="2971800" cy="450850"/>
          </a:xfrm>
          <a:prstGeom prst="rect">
            <a:avLst/>
          </a:prstGeom>
          <a:noFill/>
          <a:ln>
            <a:noFill/>
          </a:ln>
          <a:effectLst/>
          <a:extLst/>
        </p:spPr>
        <p:txBody>
          <a:bodyPr vert="horz" wrap="square" lIns="90722" tIns="45361" rIns="90722" bIns="45361" numCol="1" anchor="b" anchorCtr="0" compatLnSpc="1">
            <a:prstTxWarp prst="textNoShape">
              <a:avLst/>
            </a:prstTxWarp>
          </a:bodyPr>
          <a:lstStyle>
            <a:lvl1pPr defTabSz="908050" eaLnBrk="1" hangingPunct="1">
              <a:defRPr sz="1200">
                <a:latin typeface="Times New Roman" pitchFamily="18" charset="0"/>
              </a:defRPr>
            </a:lvl1pPr>
          </a:lstStyle>
          <a:p>
            <a:pPr>
              <a:defRPr/>
            </a:pPr>
            <a:endParaRPr lang="en-US" altLang="en-US"/>
          </a:p>
        </p:txBody>
      </p:sp>
      <p:sp>
        <p:nvSpPr>
          <p:cNvPr id="7175" name="Rectangle 7"/>
          <p:cNvSpPr>
            <a:spLocks noGrp="1" noChangeArrowheads="1"/>
          </p:cNvSpPr>
          <p:nvPr>
            <p:ph type="sldNum" sz="quarter" idx="5"/>
          </p:nvPr>
        </p:nvSpPr>
        <p:spPr bwMode="auto">
          <a:xfrm>
            <a:off x="3886200" y="8570913"/>
            <a:ext cx="2971800" cy="450850"/>
          </a:xfrm>
          <a:prstGeom prst="rect">
            <a:avLst/>
          </a:prstGeom>
          <a:noFill/>
          <a:ln>
            <a:noFill/>
          </a:ln>
          <a:effectLst/>
          <a:extLst/>
        </p:spPr>
        <p:txBody>
          <a:bodyPr vert="horz" wrap="square" lIns="90722" tIns="45361" rIns="90722" bIns="45361" numCol="1" anchor="b" anchorCtr="0" compatLnSpc="1">
            <a:prstTxWarp prst="textNoShape">
              <a:avLst/>
            </a:prstTxWarp>
          </a:bodyPr>
          <a:lstStyle>
            <a:lvl1pPr algn="r" defTabSz="908050" eaLnBrk="1" hangingPunct="1">
              <a:defRPr sz="1200">
                <a:latin typeface="Times New Roman" pitchFamily="18" charset="0"/>
              </a:defRPr>
            </a:lvl1pPr>
          </a:lstStyle>
          <a:p>
            <a:pPr>
              <a:defRPr/>
            </a:pPr>
            <a:fld id="{85191CF5-291F-47EA-B284-76C23A32BD0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a:ln>
            <a:miter lim="800000"/>
            <a:headEnd/>
            <a:tailEnd/>
          </a:ln>
        </p:spPr>
        <p:txBody>
          <a:bodyPr/>
          <a:lstStyle/>
          <a:p>
            <a:fld id="{0ED5146F-B397-4E19-BD80-F892801FA669}" type="slidenum">
              <a:rPr lang="en-US" altLang="en-US" smtClean="0"/>
              <a:pPr/>
              <a:t>7</a:t>
            </a:fld>
            <a:endParaRPr lang="en-US" altLang="en-US" dirty="0" smtClean="0"/>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p:spPr>
        <p:txBody>
          <a:bodyPr/>
          <a:lstStyle/>
          <a:p>
            <a:r>
              <a:rPr lang="en-US" altLang="en-US" dirty="0" smtClean="0"/>
              <a:t>Other options may be: </a:t>
            </a:r>
          </a:p>
          <a:p>
            <a:r>
              <a:rPr lang="en-US" altLang="en-US" dirty="0" smtClean="0"/>
              <a:t>Under 200 at initial diagnosis</a:t>
            </a:r>
          </a:p>
          <a:p>
            <a:r>
              <a:rPr lang="en-US" altLang="en-US" dirty="0" smtClean="0"/>
              <a:t>100 –200 mg/dl for pre-school (as a low to highest range for any time of day), and 70 – 150 mg/dl pre-meal for adolescents</a:t>
            </a:r>
          </a:p>
          <a:p>
            <a:r>
              <a:rPr lang="en-US" altLang="en-US" dirty="0" smtClean="0"/>
              <a:t>Bedtime: 100 – 140, and raised higher if child has had more exercise or less food than usual</a:t>
            </a:r>
          </a:p>
          <a:p>
            <a:r>
              <a:rPr lang="en-US" altLang="en-US" dirty="0" smtClean="0"/>
              <a:t>2-4 am: above 70-80mg/dl</a:t>
            </a:r>
          </a:p>
          <a:p>
            <a:r>
              <a:rPr lang="en-US" altLang="en-US" dirty="0" smtClean="0"/>
              <a:t>80 to 180 is usually acceptable range for most children</a:t>
            </a:r>
          </a:p>
          <a:p>
            <a:r>
              <a:rPr lang="en-US" altLang="en-US" dirty="0" smtClean="0"/>
              <a:t>Targets goals will vary with physician practices.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7"/>
          <p:cNvSpPr>
            <a:spLocks noGrp="1" noChangeArrowheads="1"/>
          </p:cNvSpPr>
          <p:nvPr>
            <p:ph type="sldNum" sz="quarter" idx="5"/>
          </p:nvPr>
        </p:nvSpPr>
        <p:spPr>
          <a:noFill/>
          <a:ln>
            <a:miter lim="800000"/>
            <a:headEnd/>
            <a:tailEnd/>
          </a:ln>
        </p:spPr>
        <p:txBody>
          <a:bodyPr/>
          <a:lstStyle/>
          <a:p>
            <a:fld id="{39FAC8E7-A532-4DA2-A520-1135FDAE9AB7}" type="slidenum">
              <a:rPr lang="en-US" altLang="en-US" smtClean="0"/>
              <a:pPr/>
              <a:t>60</a:t>
            </a:fld>
            <a:endParaRPr lang="en-US" altLang="en-US" dirty="0" smtClean="0"/>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a:noFill/>
        </p:spPr>
        <p:txBody>
          <a:bodyPr/>
          <a:lstStyle/>
          <a:p>
            <a:r>
              <a:rPr lang="en-US" altLang="en-US" dirty="0" smtClean="0"/>
              <a:t>The use of a pump should be for the right reasons. Expectations need to be realistic. A pump is a management tool, not a cure for diabetes.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181C2F-064A-4530-A7CD-CCAE8805D7DC}" type="slidenum">
              <a:rPr lang="en-US"/>
              <a:pPr/>
              <a:t>77</a:t>
            </a:fld>
            <a:endParaRPr lang="en-US" dirty="0"/>
          </a:p>
        </p:txBody>
      </p:sp>
      <p:sp>
        <p:nvSpPr>
          <p:cNvPr id="916482" name="Rectangle 2"/>
          <p:cNvSpPr>
            <a:spLocks noGrp="1" noRot="1" noChangeAspect="1" noChangeArrowheads="1" noTextEdit="1"/>
          </p:cNvSpPr>
          <p:nvPr>
            <p:ph type="sldImg"/>
          </p:nvPr>
        </p:nvSpPr>
        <p:spPr>
          <a:ln/>
        </p:spPr>
      </p:sp>
      <p:sp>
        <p:nvSpPr>
          <p:cNvPr id="916484" name="Rectangle 4"/>
          <p:cNvSpPr>
            <a:spLocks noGrp="1" noChangeArrowheads="1"/>
          </p:cNvSpPr>
          <p:nvPr>
            <p:ph type="body" idx="1"/>
          </p:nvPr>
        </p:nvSpPr>
        <p:spPr/>
        <p:txBody>
          <a:bodyPr/>
          <a:lstStyle/>
          <a:p>
            <a:r>
              <a:rPr lang="en-US" dirty="0"/>
              <a:t>The normal bolus delivers an immediate food bolus or correction bolus.</a:t>
            </a:r>
          </a:p>
          <a:p>
            <a:endParaRPr lang="en-US" dirty="0"/>
          </a:p>
          <a:p>
            <a:r>
              <a:rPr lang="en-US" dirty="0"/>
              <a:t>It can be delivered at any time, except during another normal bolus delivery. </a:t>
            </a:r>
          </a:p>
          <a:p>
            <a:endParaRPr lang="en-US" dirty="0"/>
          </a:p>
          <a:p>
            <a:r>
              <a:rPr lang="en-US" dirty="0"/>
              <a:t>During a normal bolus, most insulin pump features are disabled until all of the bolus has been delivered; however, the Suspend function and the Status screen are always available.</a:t>
            </a:r>
          </a:p>
          <a:p>
            <a:endParaRPr lang="en-US" dirty="0"/>
          </a:p>
          <a:p>
            <a:r>
              <a:rPr lang="en-US" dirty="0"/>
              <a:t>A normal bolus can be used to cover the carbohydrate content of a meal or snack and/or to correct a blood glucose that is higher than the target chosen for your patient.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1AA84B-3BF3-485F-925A-5A6EEB33764B}" type="slidenum">
              <a:rPr lang="en-US"/>
              <a:pPr/>
              <a:t>78</a:t>
            </a:fld>
            <a:endParaRPr lang="en-US" dirty="0"/>
          </a:p>
        </p:txBody>
      </p:sp>
      <p:sp>
        <p:nvSpPr>
          <p:cNvPr id="918530" name="Rectangle 2"/>
          <p:cNvSpPr>
            <a:spLocks noGrp="1" noRot="1" noChangeAspect="1" noChangeArrowheads="1" noTextEdit="1"/>
          </p:cNvSpPr>
          <p:nvPr>
            <p:ph type="sldImg"/>
          </p:nvPr>
        </p:nvSpPr>
        <p:spPr>
          <a:ln/>
        </p:spPr>
      </p:sp>
      <p:sp>
        <p:nvSpPr>
          <p:cNvPr id="918532" name="Rectangle 4"/>
          <p:cNvSpPr>
            <a:spLocks noGrp="1" noChangeArrowheads="1"/>
          </p:cNvSpPr>
          <p:nvPr>
            <p:ph type="body" idx="1"/>
          </p:nvPr>
        </p:nvSpPr>
        <p:spPr/>
        <p:txBody>
          <a:bodyPr/>
          <a:lstStyle/>
          <a:p>
            <a:r>
              <a:rPr lang="en-US" b="1" dirty="0">
                <a:solidFill>
                  <a:srgbClr val="FF0000"/>
                </a:solidFill>
              </a:rPr>
              <a:t>FOLLOW TEXT ON SLIDE</a:t>
            </a:r>
            <a:endParaRPr lang="en-US" b="1" dirty="0"/>
          </a:p>
          <a:p>
            <a:endParaRPr lang="en-US" b="1" dirty="0"/>
          </a:p>
          <a:p>
            <a:r>
              <a:rPr lang="en-US" b="1" dirty="0"/>
              <a:t>NOTE: </a:t>
            </a:r>
            <a:r>
              <a:rPr lang="en-US" dirty="0"/>
              <a:t>During delivery of a square wave bolus, the following insulin pump functions are not available: </a:t>
            </a:r>
          </a:p>
          <a:p>
            <a:pPr>
              <a:buFontTx/>
              <a:buChar char="•"/>
            </a:pPr>
            <a:r>
              <a:rPr lang="en-US" dirty="0"/>
              <a:t>  Changing the maximum bolus amount</a:t>
            </a:r>
          </a:p>
          <a:p>
            <a:pPr>
              <a:buFontTx/>
              <a:buChar char="•"/>
            </a:pPr>
            <a:r>
              <a:rPr lang="en-US" dirty="0"/>
              <a:t>  Disabling or delivering dual and square wave boluses</a:t>
            </a:r>
          </a:p>
          <a:p>
            <a:pPr>
              <a:buFontTx/>
              <a:buChar char="•"/>
            </a:pPr>
            <a:r>
              <a:rPr lang="en-US" dirty="0"/>
              <a:t>  Conducting a fixed prime</a:t>
            </a:r>
          </a:p>
          <a:p>
            <a:pPr>
              <a:buFontTx/>
              <a:buChar char="•"/>
            </a:pPr>
            <a:r>
              <a:rPr lang="en-US" dirty="0"/>
              <a:t>  Rewind</a:t>
            </a:r>
          </a:p>
          <a:p>
            <a:pPr>
              <a:buFontTx/>
              <a:buChar char="•"/>
            </a:pPr>
            <a:r>
              <a:rPr lang="en-US" dirty="0"/>
              <a:t>  Changing the active insulin time</a:t>
            </a:r>
          </a:p>
          <a:p>
            <a:pPr>
              <a:buFontTx/>
              <a:buChar char="•"/>
            </a:pPr>
            <a:r>
              <a:rPr lang="en-US" dirty="0"/>
              <a:t>  Running a self-test</a:t>
            </a:r>
          </a:p>
          <a:p>
            <a:pPr>
              <a:buFontTx/>
              <a:buChar char="•"/>
            </a:pPr>
            <a:r>
              <a:rPr lang="en-US" dirty="0"/>
              <a:t>  Accessing the User Settings Menu </a:t>
            </a:r>
          </a:p>
          <a:p>
            <a:endParaRPr lang="en-US" dirty="0"/>
          </a:p>
          <a:p>
            <a:r>
              <a:rPr lang="en-US" dirty="0"/>
              <a:t>All other insulin pump functions are available during the square wave bolus.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4E0AB1E-A4E5-4256-83C3-A685233A8D72}" type="slidenum">
              <a:rPr lang="en-US"/>
              <a:pPr/>
              <a:t>80</a:t>
            </a:fld>
            <a:endParaRPr lang="en-US" dirty="0"/>
          </a:p>
        </p:txBody>
      </p:sp>
      <p:sp>
        <p:nvSpPr>
          <p:cNvPr id="1459202" name="Rectangle 2"/>
          <p:cNvSpPr>
            <a:spLocks noGrp="1" noRot="1" noChangeAspect="1" noChangeArrowheads="1" noTextEdit="1"/>
          </p:cNvSpPr>
          <p:nvPr>
            <p:ph type="sldImg"/>
          </p:nvPr>
        </p:nvSpPr>
        <p:spPr>
          <a:ln/>
        </p:spPr>
      </p:sp>
      <p:sp>
        <p:nvSpPr>
          <p:cNvPr id="1459203" name="Rectangle 3"/>
          <p:cNvSpPr>
            <a:spLocks noGrp="1" noChangeArrowheads="1"/>
          </p:cNvSpPr>
          <p:nvPr>
            <p:ph type="body" idx="1"/>
          </p:nvPr>
        </p:nvSpPr>
        <p:spPr>
          <a:xfrm>
            <a:off x="1192113" y="4285636"/>
            <a:ext cx="4548188" cy="3941055"/>
          </a:xfrm>
        </p:spPr>
        <p:txBody>
          <a:bodyPr/>
          <a:lstStyle/>
          <a:p>
            <a:r>
              <a:rPr lang="en-US" dirty="0"/>
              <a:t>The Bolus Wizard</a:t>
            </a:r>
            <a:r>
              <a:rPr lang="en-US" baseline="30000" dirty="0"/>
              <a:t>®</a:t>
            </a:r>
            <a:r>
              <a:rPr lang="en-US" dirty="0"/>
              <a:t> calculator:</a:t>
            </a:r>
          </a:p>
          <a:p>
            <a:endParaRPr lang="en-US" dirty="0"/>
          </a:p>
          <a:p>
            <a:r>
              <a:rPr lang="en-US" b="1" dirty="0"/>
              <a:t>Reduces math errors</a:t>
            </a:r>
            <a:r>
              <a:rPr lang="en-US" dirty="0"/>
              <a:t>—No need for the patient to calculate complex corrections and carbohydrate ratios. The Bolus Wizard calculator can do the math.</a:t>
            </a:r>
          </a:p>
          <a:p>
            <a:r>
              <a:rPr lang="en-US" b="1" dirty="0"/>
              <a:t>Decreases the number of correction boluses required</a:t>
            </a:r>
            <a:r>
              <a:rPr lang="en-US" dirty="0"/>
              <a:t>—Using a bolus estimator has been shown to reduce the need for </a:t>
            </a:r>
            <a:r>
              <a:rPr lang="en-US" dirty="0" err="1"/>
              <a:t>postmeal</a:t>
            </a:r>
            <a:r>
              <a:rPr lang="en-US" dirty="0"/>
              <a:t> correction boluses.</a:t>
            </a:r>
            <a:r>
              <a:rPr lang="en-US" baseline="30000" dirty="0"/>
              <a:t>1</a:t>
            </a:r>
            <a:r>
              <a:rPr lang="en-US" dirty="0"/>
              <a:t>  This means the Bolus Wizard calculator can help to more easily and accurately match insulin delivery to the body’s needs throughout the day.</a:t>
            </a:r>
          </a:p>
          <a:p>
            <a:r>
              <a:rPr lang="en-US" b="1" dirty="0"/>
              <a:t>Lowers the entry error rate</a:t>
            </a:r>
            <a:r>
              <a:rPr lang="en-US" dirty="0"/>
              <a:t>—With the Paradigm Link</a:t>
            </a:r>
            <a:r>
              <a:rPr lang="en-US" baseline="30000" dirty="0"/>
              <a:t>®</a:t>
            </a:r>
            <a:r>
              <a:rPr lang="en-US" dirty="0"/>
              <a:t> Blood Glucose Monitor, powered by BD Logic</a:t>
            </a:r>
            <a:r>
              <a:rPr lang="en-US" sz="800" baseline="30000" dirty="0"/>
              <a:t>®</a:t>
            </a:r>
            <a:r>
              <a:rPr lang="en-US" dirty="0"/>
              <a:t> technology, the blood glucose (BG) value is sent directly to the insulin pump. This automatic step eliminates the risk of manually entering the wrong BG number.  </a:t>
            </a:r>
          </a:p>
          <a:p>
            <a:r>
              <a:rPr lang="en-US" b="1" dirty="0"/>
              <a:t>Prevents insulin stacking</a:t>
            </a:r>
            <a:r>
              <a:rPr lang="en-US" dirty="0"/>
              <a:t>—One of the most common bolusing errors is to overcorrect for a </a:t>
            </a:r>
            <a:r>
              <a:rPr lang="en-US" dirty="0" err="1"/>
              <a:t>postmeal</a:t>
            </a:r>
            <a:r>
              <a:rPr lang="en-US" dirty="0"/>
              <a:t> rise in BG.  Overcorrection can occur when the amount of insulin still active in the body is not properly taken into consideration.  When BG is above target, the Bolus Wizard calculator automatically takes into account the amount of active insulin still in the body. This helps avoid hypoglycemia resulting from too much insulin.</a:t>
            </a:r>
          </a:p>
          <a:p>
            <a:endParaRPr lang="en-US" dirty="0"/>
          </a:p>
          <a:p>
            <a:r>
              <a:rPr lang="en-US" b="1" dirty="0"/>
              <a:t>Reference: 1.</a:t>
            </a:r>
            <a:r>
              <a:rPr lang="en-US" dirty="0"/>
              <a:t> Gross T, </a:t>
            </a:r>
            <a:r>
              <a:rPr lang="en-US" dirty="0" err="1"/>
              <a:t>Kayne</a:t>
            </a:r>
            <a:r>
              <a:rPr lang="en-US" dirty="0"/>
              <a:t> D, King A, et al.  A bolus calculator is an effective means of controlling postprandial </a:t>
            </a:r>
            <a:r>
              <a:rPr lang="en-US" dirty="0" err="1"/>
              <a:t>glycemia</a:t>
            </a:r>
            <a:r>
              <a:rPr lang="en-US" dirty="0"/>
              <a:t> in patients on insulin pump therapy. </a:t>
            </a:r>
            <a:r>
              <a:rPr lang="en-US" i="1" dirty="0"/>
              <a:t>Diabetes </a:t>
            </a:r>
            <a:r>
              <a:rPr lang="en-US" i="1" dirty="0" err="1"/>
              <a:t>Technol</a:t>
            </a:r>
            <a:r>
              <a:rPr lang="en-US" i="1" dirty="0"/>
              <a:t> </a:t>
            </a:r>
            <a:r>
              <a:rPr lang="en-US" i="1" dirty="0" err="1"/>
              <a:t>Ther</a:t>
            </a:r>
            <a:r>
              <a:rPr lang="en-US" dirty="0"/>
              <a:t>. 2003;5:365-369.</a:t>
            </a:r>
          </a:p>
        </p:txBody>
      </p:sp>
      <p:sp>
        <p:nvSpPr>
          <p:cNvPr id="1459204" name="Text Box 4"/>
          <p:cNvSpPr txBox="1">
            <a:spLocks noChangeArrowheads="1"/>
          </p:cNvSpPr>
          <p:nvPr/>
        </p:nvSpPr>
        <p:spPr bwMode="auto">
          <a:xfrm>
            <a:off x="1181695" y="8474312"/>
            <a:ext cx="3445104" cy="213004"/>
          </a:xfrm>
          <a:prstGeom prst="rect">
            <a:avLst/>
          </a:prstGeom>
          <a:noFill/>
          <a:ln w="9525" algn="ctr">
            <a:noFill/>
            <a:miter lim="800000"/>
            <a:headEnd/>
            <a:tailEnd/>
          </a:ln>
          <a:effectLst/>
        </p:spPr>
        <p:txBody>
          <a:bodyPr wrap="none" lIns="89024" tIns="44512" rIns="89024" bIns="44512">
            <a:spAutoFit/>
          </a:bodyPr>
          <a:lstStyle/>
          <a:p>
            <a:pPr defTabSz="889642"/>
            <a:r>
              <a:rPr lang="en-US" sz="800" dirty="0"/>
              <a:t>BD Logic</a:t>
            </a:r>
            <a:r>
              <a:rPr lang="en-US" sz="800" baseline="30000" dirty="0">
                <a:latin typeface="Arial"/>
              </a:rPr>
              <a:t>®</a:t>
            </a:r>
            <a:r>
              <a:rPr lang="en-US" sz="800" dirty="0"/>
              <a:t> is a registered trademark of Becton, Dickinson and Company.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8BD6DB-6427-4869-81A5-E338DD8A14CD}" type="slidenum">
              <a:rPr lang="en-US"/>
              <a:pPr/>
              <a:t>81</a:t>
            </a:fld>
            <a:endParaRPr lang="en-US"/>
          </a:p>
        </p:txBody>
      </p:sp>
      <p:sp>
        <p:nvSpPr>
          <p:cNvPr id="948226" name="Rectangle 2"/>
          <p:cNvSpPr>
            <a:spLocks noGrp="1" noRot="1" noChangeAspect="1" noChangeArrowheads="1" noTextEdit="1"/>
          </p:cNvSpPr>
          <p:nvPr>
            <p:ph type="sldImg"/>
          </p:nvPr>
        </p:nvSpPr>
        <p:spPr>
          <a:ln/>
        </p:spPr>
      </p:sp>
      <p:sp>
        <p:nvSpPr>
          <p:cNvPr id="948228" name="Rectangle 4"/>
          <p:cNvSpPr>
            <a:spLocks noGrp="1" noChangeArrowheads="1"/>
          </p:cNvSpPr>
          <p:nvPr>
            <p:ph type="body" idx="1"/>
          </p:nvPr>
        </p:nvSpPr>
        <p:spPr/>
        <p:txBody>
          <a:bodyPr/>
          <a:lstStyle/>
          <a:p>
            <a:pPr>
              <a:spcBef>
                <a:spcPct val="0"/>
              </a:spcBef>
            </a:pPr>
            <a:r>
              <a:rPr lang="en-US"/>
              <a:t>The Edit Settings screen will appear after a grams or exchanges setting is selected and </a:t>
            </a:r>
            <a:r>
              <a:rPr lang="en-US" b="1"/>
              <a:t>ACT</a:t>
            </a:r>
            <a:r>
              <a:rPr lang="en-US"/>
              <a:t> is pressed.</a:t>
            </a:r>
          </a:p>
          <a:p>
            <a:pPr>
              <a:spcBef>
                <a:spcPct val="0"/>
              </a:spcBef>
            </a:pPr>
            <a:endParaRPr lang="en-US"/>
          </a:p>
          <a:p>
            <a:pPr>
              <a:spcBef>
                <a:spcPct val="0"/>
              </a:spcBef>
            </a:pPr>
            <a:r>
              <a:rPr lang="en-US"/>
              <a:t>If grams are used as the carb Unit, then the carb ratio is the number of carb grams covered by 1 Unit of insulin. If exchanges are used as the carb unit, then the carb ratio is the number of insulin Units needed to cover one (1.0) carb exchange.</a:t>
            </a:r>
          </a:p>
          <a:p>
            <a:pPr>
              <a:spcBef>
                <a:spcPct val="0"/>
              </a:spcBef>
            </a:pPr>
            <a:endParaRPr lang="en-US"/>
          </a:p>
          <a:p>
            <a:r>
              <a:rPr lang="en-US"/>
              <a:t>Because this ratio may vary throughout the day, your insulin pump allows you to set up to 8 settings.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8BD6DB-6427-4869-81A5-E338DD8A14CD}" type="slidenum">
              <a:rPr lang="en-US"/>
              <a:pPr/>
              <a:t>82</a:t>
            </a:fld>
            <a:endParaRPr lang="en-US"/>
          </a:p>
        </p:txBody>
      </p:sp>
      <p:sp>
        <p:nvSpPr>
          <p:cNvPr id="948226" name="Rectangle 2"/>
          <p:cNvSpPr>
            <a:spLocks noGrp="1" noRot="1" noChangeAspect="1" noChangeArrowheads="1" noTextEdit="1"/>
          </p:cNvSpPr>
          <p:nvPr>
            <p:ph type="sldImg"/>
          </p:nvPr>
        </p:nvSpPr>
        <p:spPr>
          <a:ln/>
        </p:spPr>
      </p:sp>
      <p:sp>
        <p:nvSpPr>
          <p:cNvPr id="948228" name="Rectangle 4"/>
          <p:cNvSpPr>
            <a:spLocks noGrp="1" noChangeArrowheads="1"/>
          </p:cNvSpPr>
          <p:nvPr>
            <p:ph type="body" idx="1"/>
          </p:nvPr>
        </p:nvSpPr>
        <p:spPr/>
        <p:txBody>
          <a:bodyPr/>
          <a:lstStyle/>
          <a:p>
            <a:pPr>
              <a:spcBef>
                <a:spcPct val="0"/>
              </a:spcBef>
            </a:pPr>
            <a:r>
              <a:rPr lang="en-US"/>
              <a:t>The Edit Settings screen will appear after a grams or exchanges setting is selected and </a:t>
            </a:r>
            <a:r>
              <a:rPr lang="en-US" b="1"/>
              <a:t>ACT</a:t>
            </a:r>
            <a:r>
              <a:rPr lang="en-US"/>
              <a:t> is pressed.</a:t>
            </a:r>
          </a:p>
          <a:p>
            <a:pPr>
              <a:spcBef>
                <a:spcPct val="0"/>
              </a:spcBef>
            </a:pPr>
            <a:endParaRPr lang="en-US"/>
          </a:p>
          <a:p>
            <a:pPr>
              <a:spcBef>
                <a:spcPct val="0"/>
              </a:spcBef>
            </a:pPr>
            <a:r>
              <a:rPr lang="en-US"/>
              <a:t>If grams are used as the carb Unit, then the carb ratio is the number of carb grams covered by 1 Unit of insulin. If exchanges are used as the carb unit, then the carb ratio is the number of insulin Units needed to cover one (1.0) carb exchange.</a:t>
            </a:r>
          </a:p>
          <a:p>
            <a:pPr>
              <a:spcBef>
                <a:spcPct val="0"/>
              </a:spcBef>
            </a:pPr>
            <a:endParaRPr lang="en-US"/>
          </a:p>
          <a:p>
            <a:r>
              <a:rPr lang="en-US"/>
              <a:t>Because this ratio may vary throughout the day, your insulin pump allows you to set up to 8 settings.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8BD6DB-6427-4869-81A5-E338DD8A14CD}" type="slidenum">
              <a:rPr lang="en-US"/>
              <a:pPr/>
              <a:t>83</a:t>
            </a:fld>
            <a:endParaRPr lang="en-US"/>
          </a:p>
        </p:txBody>
      </p:sp>
      <p:sp>
        <p:nvSpPr>
          <p:cNvPr id="948226" name="Rectangle 2"/>
          <p:cNvSpPr>
            <a:spLocks noGrp="1" noRot="1" noChangeAspect="1" noChangeArrowheads="1" noTextEdit="1"/>
          </p:cNvSpPr>
          <p:nvPr>
            <p:ph type="sldImg"/>
          </p:nvPr>
        </p:nvSpPr>
        <p:spPr>
          <a:ln/>
        </p:spPr>
      </p:sp>
      <p:sp>
        <p:nvSpPr>
          <p:cNvPr id="948228" name="Rectangle 4"/>
          <p:cNvSpPr>
            <a:spLocks noGrp="1" noChangeArrowheads="1"/>
          </p:cNvSpPr>
          <p:nvPr>
            <p:ph type="body" idx="1"/>
          </p:nvPr>
        </p:nvSpPr>
        <p:spPr/>
        <p:txBody>
          <a:bodyPr/>
          <a:lstStyle/>
          <a:p>
            <a:pPr>
              <a:spcBef>
                <a:spcPct val="0"/>
              </a:spcBef>
            </a:pPr>
            <a:r>
              <a:rPr lang="en-US"/>
              <a:t>The Edit Settings screen will appear after a grams or exchanges setting is selected and </a:t>
            </a:r>
            <a:r>
              <a:rPr lang="en-US" b="1"/>
              <a:t>ACT</a:t>
            </a:r>
            <a:r>
              <a:rPr lang="en-US"/>
              <a:t> is pressed.</a:t>
            </a:r>
          </a:p>
          <a:p>
            <a:pPr>
              <a:spcBef>
                <a:spcPct val="0"/>
              </a:spcBef>
            </a:pPr>
            <a:endParaRPr lang="en-US"/>
          </a:p>
          <a:p>
            <a:pPr>
              <a:spcBef>
                <a:spcPct val="0"/>
              </a:spcBef>
            </a:pPr>
            <a:r>
              <a:rPr lang="en-US"/>
              <a:t>If grams are used as the carb Unit, then the carb ratio is the number of carb grams covered by 1 Unit of insulin. If exchanges are used as the carb unit, then the carb ratio is the number of insulin Units needed to cover one (1.0) carb exchange.</a:t>
            </a:r>
          </a:p>
          <a:p>
            <a:pPr>
              <a:spcBef>
                <a:spcPct val="0"/>
              </a:spcBef>
            </a:pPr>
            <a:endParaRPr lang="en-US"/>
          </a:p>
          <a:p>
            <a:r>
              <a:rPr lang="en-US"/>
              <a:t>Because this ratio may vary throughout the day, your insulin pump allows you to set up to 8 settings.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4B9C6-5C03-4397-8149-442BD7699DE8}" type="slidenum">
              <a:rPr lang="en-US"/>
              <a:pPr/>
              <a:t>84</a:t>
            </a:fld>
            <a:endParaRPr lang="en-US"/>
          </a:p>
        </p:txBody>
      </p:sp>
      <p:sp>
        <p:nvSpPr>
          <p:cNvPr id="1514498" name="Rectangle 2"/>
          <p:cNvSpPr>
            <a:spLocks noGrp="1" noRot="1" noChangeAspect="1" noChangeArrowheads="1" noTextEdit="1"/>
          </p:cNvSpPr>
          <p:nvPr>
            <p:ph type="sldImg"/>
          </p:nvPr>
        </p:nvSpPr>
        <p:spPr>
          <a:ln/>
        </p:spPr>
      </p:sp>
      <p:sp>
        <p:nvSpPr>
          <p:cNvPr id="1514499" name="Rectangle 3"/>
          <p:cNvSpPr>
            <a:spLocks noGrp="1" noChangeArrowheads="1"/>
          </p:cNvSpPr>
          <p:nvPr>
            <p:ph type="body" idx="1"/>
          </p:nvPr>
        </p:nvSpPr>
        <p:spPr/>
        <p:txBody>
          <a:bodyPr/>
          <a:lstStyle/>
          <a:p>
            <a:r>
              <a:rPr lang="en-US"/>
              <a:t>The blood glucose (BG) target settings allow the patient to set BG target levels.  The patient may set up to 8 BG target levels each day.</a:t>
            </a:r>
          </a:p>
          <a:p>
            <a:endParaRPr lang="en-US"/>
          </a:p>
          <a:p>
            <a:r>
              <a:rPr lang="en-US"/>
              <a:t>To set a single BG target value instead of a range, set both the low and high BG range values to the same number.</a:t>
            </a:r>
          </a:p>
          <a:p>
            <a:endParaRPr lang="en-US"/>
          </a:p>
          <a:p>
            <a:r>
              <a:rPr lang="en-US"/>
              <a:t>Insulin pumps are sent from the factory with a default BG target range of </a:t>
            </a:r>
            <a:br>
              <a:rPr lang="en-US"/>
            </a:br>
            <a:r>
              <a:rPr lang="en-US"/>
              <a:t>100 mg/dL to 100 mg/dL (5.6 mmol/L to 5.6 mmol/L).</a:t>
            </a:r>
          </a:p>
          <a:p>
            <a:endParaRPr lang="en-US"/>
          </a:p>
          <a:p>
            <a:r>
              <a:rPr lang="en-US"/>
              <a:t>If a patient sets BG targets outside the range of 90 mg/dL to 140 mg/dL </a:t>
            </a:r>
            <a:br>
              <a:rPr lang="en-US"/>
            </a:br>
            <a:r>
              <a:rPr lang="en-US"/>
              <a:t>(5.0 mmol/L to 7.8 mmol/L), the insulin pump screen will display a warning that the target values, although acceptable, are outside the normal range.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A0F8F0-2F6C-49ED-9E91-605141D299AE}" type="slidenum">
              <a:rPr lang="en-US"/>
              <a:pPr/>
              <a:t>85</a:t>
            </a:fld>
            <a:endParaRPr lang="en-US"/>
          </a:p>
        </p:txBody>
      </p:sp>
      <p:sp>
        <p:nvSpPr>
          <p:cNvPr id="960514" name="Rectangle 2"/>
          <p:cNvSpPr>
            <a:spLocks noGrp="1" noRot="1" noChangeAspect="1" noChangeArrowheads="1" noTextEdit="1"/>
          </p:cNvSpPr>
          <p:nvPr>
            <p:ph type="sldImg"/>
          </p:nvPr>
        </p:nvSpPr>
        <p:spPr>
          <a:ln/>
        </p:spPr>
      </p:sp>
      <p:sp>
        <p:nvSpPr>
          <p:cNvPr id="960516" name="Rectangle 4"/>
          <p:cNvSpPr>
            <a:spLocks noGrp="1" noChangeArrowheads="1"/>
          </p:cNvSpPr>
          <p:nvPr>
            <p:ph type="body" idx="1"/>
          </p:nvPr>
        </p:nvSpPr>
        <p:spPr/>
        <p:txBody>
          <a:bodyPr/>
          <a:lstStyle/>
          <a:p>
            <a:r>
              <a:rPr lang="en-US"/>
              <a:t>If the current blood glucose (BG) value is below the BG target range, the Bolus Wizard</a:t>
            </a:r>
            <a:r>
              <a:rPr lang="en-US" baseline="30000"/>
              <a:t>® </a:t>
            </a:r>
            <a:r>
              <a:rPr lang="en-US"/>
              <a:t>calculator will calculate a negative correction and subtract it from the food bolus.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E94E3E-7D3D-403D-83D7-C71EF0E0E965}" type="slidenum">
              <a:rPr lang="en-US"/>
              <a:pPr/>
              <a:t>86</a:t>
            </a:fld>
            <a:endParaRPr lang="en-US"/>
          </a:p>
        </p:txBody>
      </p:sp>
      <p:sp>
        <p:nvSpPr>
          <p:cNvPr id="962562" name="Rectangle 2"/>
          <p:cNvSpPr>
            <a:spLocks noGrp="1" noRot="1" noChangeAspect="1" noChangeArrowheads="1" noTextEdit="1"/>
          </p:cNvSpPr>
          <p:nvPr>
            <p:ph type="sldImg"/>
          </p:nvPr>
        </p:nvSpPr>
        <p:spPr>
          <a:ln/>
        </p:spPr>
      </p:sp>
      <p:sp>
        <p:nvSpPr>
          <p:cNvPr id="962563" name="Rectangle 3"/>
          <p:cNvSpPr>
            <a:spLocks noGrp="1" noChangeArrowheads="1"/>
          </p:cNvSpPr>
          <p:nvPr>
            <p:ph type="body" idx="1"/>
          </p:nvPr>
        </p:nvSpPr>
        <p:spPr>
          <a:xfrm>
            <a:off x="1192113" y="4281161"/>
            <a:ext cx="4548188" cy="4060390"/>
          </a:xfrm>
        </p:spPr>
        <p:txBody>
          <a:bodyPr/>
          <a:lstStyle/>
          <a:p>
            <a:r>
              <a:rPr lang="en-US"/>
              <a:t>If the current blood glucose (BG) value is within the BG target range, the Bolus Wizard</a:t>
            </a:r>
            <a:r>
              <a:rPr lang="en-US" baseline="30000"/>
              <a:t>®</a:t>
            </a:r>
            <a:r>
              <a:rPr lang="en-US"/>
              <a:t> calculator will calculate no correction insulin.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5191CF5-291F-47EA-B284-76C23A32BD03}" type="slidenum">
              <a:rPr lang="en-US" altLang="en-US" smtClean="0"/>
              <a:pPr>
                <a:defRPr/>
              </a:pPr>
              <a:t>8</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DB7740-6A32-451F-9F3F-F3C44C49780E}" type="slidenum">
              <a:rPr lang="en-US"/>
              <a:pPr/>
              <a:t>87</a:t>
            </a:fld>
            <a:endParaRPr lang="en-US"/>
          </a:p>
        </p:txBody>
      </p:sp>
      <p:sp>
        <p:nvSpPr>
          <p:cNvPr id="964610" name="Rectangle 2"/>
          <p:cNvSpPr>
            <a:spLocks noGrp="1" noRot="1" noChangeAspect="1" noChangeArrowheads="1" noTextEdit="1"/>
          </p:cNvSpPr>
          <p:nvPr>
            <p:ph type="sldImg"/>
          </p:nvPr>
        </p:nvSpPr>
        <p:spPr>
          <a:ln/>
        </p:spPr>
      </p:sp>
      <p:sp>
        <p:nvSpPr>
          <p:cNvPr id="964612" name="Rectangle 4"/>
          <p:cNvSpPr>
            <a:spLocks noGrp="1" noChangeArrowheads="1"/>
          </p:cNvSpPr>
          <p:nvPr>
            <p:ph type="body" idx="1"/>
          </p:nvPr>
        </p:nvSpPr>
        <p:spPr/>
        <p:txBody>
          <a:bodyPr/>
          <a:lstStyle/>
          <a:p>
            <a:r>
              <a:rPr lang="en-US"/>
              <a:t>If the current blood glucose value is above the target range, the Bolus Wizard</a:t>
            </a:r>
            <a:r>
              <a:rPr lang="en-US" baseline="30000"/>
              <a:t>® </a:t>
            </a:r>
            <a:r>
              <a:rPr lang="en-US"/>
              <a:t>calculator will calculate a positive correction dose.</a:t>
            </a:r>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DF043-0C55-4072-848E-F54186ABE41B}" type="slidenum">
              <a:rPr lang="en-US"/>
              <a:pPr/>
              <a:t>88</a:t>
            </a:fld>
            <a:endParaRPr lang="en-US"/>
          </a:p>
        </p:txBody>
      </p:sp>
      <p:sp>
        <p:nvSpPr>
          <p:cNvPr id="966658" name="Rectangle 2"/>
          <p:cNvSpPr>
            <a:spLocks noGrp="1" noRot="1" noChangeAspect="1" noChangeArrowheads="1" noTextEdit="1"/>
          </p:cNvSpPr>
          <p:nvPr>
            <p:ph type="sldImg"/>
          </p:nvPr>
        </p:nvSpPr>
        <p:spPr>
          <a:ln/>
        </p:spPr>
      </p:sp>
      <p:sp>
        <p:nvSpPr>
          <p:cNvPr id="966660" name="Rectangle 4"/>
          <p:cNvSpPr>
            <a:spLocks noGrp="1" noChangeArrowheads="1"/>
          </p:cNvSpPr>
          <p:nvPr>
            <p:ph type="body" idx="1"/>
          </p:nvPr>
        </p:nvSpPr>
        <p:spPr/>
        <p:txBody>
          <a:bodyPr/>
          <a:lstStyle/>
          <a:p>
            <a:pPr>
              <a:spcBef>
                <a:spcPct val="0"/>
              </a:spcBef>
            </a:pPr>
            <a:r>
              <a:rPr lang="en-US"/>
              <a:t>Active insulin is the bolus insulin that has already been delivered to the body but has not yet been used. </a:t>
            </a:r>
          </a:p>
          <a:p>
            <a:pPr>
              <a:spcBef>
                <a:spcPct val="0"/>
              </a:spcBef>
            </a:pPr>
            <a:endParaRPr lang="en-US"/>
          </a:p>
          <a:p>
            <a:pPr>
              <a:spcBef>
                <a:spcPct val="0"/>
              </a:spcBef>
            </a:pPr>
            <a:r>
              <a:rPr lang="en-US"/>
              <a:t>The Bolus Wizard</a:t>
            </a:r>
            <a:r>
              <a:rPr lang="en-US" baseline="30000"/>
              <a:t>® </a:t>
            </a:r>
            <a:r>
              <a:rPr lang="en-US"/>
              <a:t>calculator feature considers the Active Insulin Time setting to determine the amount of active insulin that remains from prior boluses. This may help prevent hypoglycemia caused by overcorrecting for high blood glucose (BG).</a:t>
            </a:r>
          </a:p>
          <a:p>
            <a:pPr>
              <a:spcBef>
                <a:spcPct val="0"/>
              </a:spcBef>
            </a:pPr>
            <a:endParaRPr lang="en-US"/>
          </a:p>
          <a:p>
            <a:pPr>
              <a:spcBef>
                <a:spcPct val="0"/>
              </a:spcBef>
            </a:pPr>
            <a:r>
              <a:rPr lang="en-US"/>
              <a:t>The Bolus Wizard calculator feature automatically tracks active insulin and subtracts the appropriate amount when the BG is above the set target, based on your patient’s active insulin time. </a:t>
            </a:r>
          </a:p>
          <a:p>
            <a:pPr>
              <a:spcBef>
                <a:spcPct val="0"/>
              </a:spcBef>
            </a:pPr>
            <a:endParaRPr lang="en-US"/>
          </a:p>
          <a:p>
            <a:pPr>
              <a:spcBef>
                <a:spcPct val="0"/>
              </a:spcBef>
            </a:pPr>
            <a:r>
              <a:rPr lang="en-US"/>
              <a:t>The amount of active insulin estimated by the Bolus Wizard calculator will appear in the Estimate Details screen during the bolus programming steps.</a:t>
            </a:r>
          </a:p>
          <a:p>
            <a:pPr>
              <a:spcBef>
                <a:spcPct val="0"/>
              </a:spcBef>
            </a:pPr>
            <a:endParaRPr lang="en-US"/>
          </a:p>
          <a:p>
            <a:pPr>
              <a:spcBef>
                <a:spcPct val="0"/>
              </a:spcBef>
            </a:pPr>
            <a:r>
              <a:rPr lang="en-US"/>
              <a:t>The patient can choose to override the suggested Bolus Wizard calculator estimate and manually enter a different amount.</a:t>
            </a:r>
          </a:p>
          <a:p>
            <a:endParaRPr lang="en-US" b="1"/>
          </a:p>
          <a:p>
            <a:r>
              <a:rPr lang="en-US" b="1"/>
              <a:t>NOTE: </a:t>
            </a:r>
            <a:r>
              <a:rPr lang="en-US"/>
              <a:t>The Bolus Wizard calculator feature cannot correctly determine the amount of active insulin in the body after a manual insulin injection. Your patient must wait at least 8 hours before relying on the Bolus Wizard calculator feature to calculate his/her active insulin.</a:t>
            </a:r>
          </a:p>
          <a:p>
            <a:pPr>
              <a:buFontTx/>
              <a:buChar char="•"/>
            </a:pPr>
            <a:endParaRPr lang="en-US"/>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61C63-58EC-480D-80D7-1DA934B3A6B8}" type="slidenum">
              <a:rPr lang="en-US"/>
              <a:pPr/>
              <a:t>89</a:t>
            </a:fld>
            <a:endParaRPr lang="en-US"/>
          </a:p>
        </p:txBody>
      </p:sp>
      <p:sp>
        <p:nvSpPr>
          <p:cNvPr id="1425410" name="Rectangle 2"/>
          <p:cNvSpPr>
            <a:spLocks noGrp="1" noRot="1" noChangeAspect="1" noChangeArrowheads="1" noTextEdit="1"/>
          </p:cNvSpPr>
          <p:nvPr>
            <p:ph type="sldImg"/>
          </p:nvPr>
        </p:nvSpPr>
        <p:spPr>
          <a:ln/>
        </p:spPr>
      </p:sp>
      <p:sp>
        <p:nvSpPr>
          <p:cNvPr id="1425412" name="Rectangle 4"/>
          <p:cNvSpPr>
            <a:spLocks noGrp="1" noChangeArrowheads="1"/>
          </p:cNvSpPr>
          <p:nvPr>
            <p:ph type="body" idx="1"/>
          </p:nvPr>
        </p:nvSpPr>
        <p:spPr/>
        <p:txBody>
          <a:bodyPr/>
          <a:lstStyle/>
          <a:p>
            <a:r>
              <a:rPr lang="en-US"/>
              <a:t>In the Edit Settings screen, select Active Insulin Time and press </a:t>
            </a:r>
            <a:r>
              <a:rPr lang="en-US" b="1"/>
              <a:t>ACT</a:t>
            </a:r>
            <a:r>
              <a:rPr lang="en-US"/>
              <a:t>. Set the number of hours for the active insulin time and press </a:t>
            </a:r>
            <a:r>
              <a:rPr lang="en-US" b="1"/>
              <a:t>ACT</a:t>
            </a:r>
            <a:r>
              <a:rPr lang="en-US"/>
              <a:t>. The screen will return to the Edit Settings screen, where the new setting can be viewed.</a:t>
            </a:r>
          </a:p>
          <a:p>
            <a:endParaRPr lang="en-US"/>
          </a:p>
          <a:p>
            <a:r>
              <a:rPr lang="en-US"/>
              <a:t>The MiniMed Paradigm</a:t>
            </a:r>
            <a:r>
              <a:rPr lang="en-US" baseline="30000"/>
              <a:t>®</a:t>
            </a:r>
            <a:r>
              <a:rPr lang="en-US"/>
              <a:t> REAL-Time System Insulin Pump is shipped from the factory with an active insulin time setting of 6 hours, which most closely matches the published scientific data on insulin pharmacodynamics. It is recommended that the 6-hour default be used; however, the Active Insulin Time setting can be adjusted in 1-hour increments from 2 to 8 hours.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9603D-DA5C-4AB1-9D2B-8117C1317467}" type="slidenum">
              <a:rPr lang="en-US"/>
              <a:pPr/>
              <a:t>93</a:t>
            </a:fld>
            <a:endParaRPr lang="en-US"/>
          </a:p>
        </p:txBody>
      </p:sp>
      <p:sp>
        <p:nvSpPr>
          <p:cNvPr id="1518594" name="Rectangle 2"/>
          <p:cNvSpPr>
            <a:spLocks noGrp="1" noRot="1" noChangeAspect="1" noChangeArrowheads="1" noTextEdit="1"/>
          </p:cNvSpPr>
          <p:nvPr>
            <p:ph type="sldImg"/>
          </p:nvPr>
        </p:nvSpPr>
        <p:spPr>
          <a:ln/>
        </p:spPr>
      </p:sp>
      <p:sp>
        <p:nvSpPr>
          <p:cNvPr id="1518595" name="Rectangle 3"/>
          <p:cNvSpPr>
            <a:spLocks noGrp="1" noChangeArrowheads="1"/>
          </p:cNvSpPr>
          <p:nvPr>
            <p:ph type="body" idx="1"/>
          </p:nvPr>
        </p:nvSpPr>
        <p:spPr/>
        <p:txBody>
          <a:bodyPr/>
          <a:lstStyle/>
          <a:p>
            <a:r>
              <a:rPr lang="en-US" dirty="0"/>
              <a:t>The Basal Review screen displays the basal insulin rates that are currently programmed for delivery from midnight (12:00 </a:t>
            </a:r>
            <a:r>
              <a:rPr lang="en-US" sz="800" dirty="0"/>
              <a:t>AM</a:t>
            </a:r>
            <a:r>
              <a:rPr lang="en-US" dirty="0"/>
              <a:t>) to midnight (12:00 </a:t>
            </a:r>
            <a:r>
              <a:rPr lang="en-US" sz="800" dirty="0"/>
              <a:t>AM</a:t>
            </a:r>
            <a:r>
              <a:rPr lang="en-US" dirty="0"/>
              <a:t>).</a:t>
            </a:r>
          </a:p>
          <a:p>
            <a:endParaRPr lang="en-US" dirty="0"/>
          </a:p>
          <a:p>
            <a:r>
              <a:rPr lang="en-US" dirty="0"/>
              <a:t>Patients should maintain a written record of their current basal rates.</a:t>
            </a:r>
          </a:p>
          <a:p>
            <a:endParaRPr lang="en-US" dirty="0"/>
          </a:p>
          <a:p>
            <a:r>
              <a:rPr lang="en-US" dirty="0"/>
              <a:t>Patients should be encouraged to review their daily basal rates on a regular basis and any time that a change has been made, and to compare these rates with their BG records. This activity will help patients work with their healthcare providers to determine their optimal daily insulin rate(s).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3EA8D-9E75-4215-8A2F-12B34F326A99}" type="slidenum">
              <a:rPr lang="en-US"/>
              <a:pPr/>
              <a:t>94</a:t>
            </a:fld>
            <a:endParaRPr lang="en-US"/>
          </a:p>
        </p:txBody>
      </p:sp>
      <p:sp>
        <p:nvSpPr>
          <p:cNvPr id="1520642" name="Rectangle 2"/>
          <p:cNvSpPr>
            <a:spLocks noGrp="1" noRot="1" noChangeAspect="1" noChangeArrowheads="1" noTextEdit="1"/>
          </p:cNvSpPr>
          <p:nvPr>
            <p:ph type="sldImg"/>
          </p:nvPr>
        </p:nvSpPr>
        <p:spPr>
          <a:ln/>
        </p:spPr>
      </p:sp>
      <p:sp>
        <p:nvSpPr>
          <p:cNvPr id="1520643" name="Rectangle 3"/>
          <p:cNvSpPr>
            <a:spLocks noGrp="1" noChangeArrowheads="1"/>
          </p:cNvSpPr>
          <p:nvPr>
            <p:ph type="body" idx="1"/>
          </p:nvPr>
        </p:nvSpPr>
        <p:spPr/>
        <p:txBody>
          <a:bodyPr/>
          <a:lstStyle/>
          <a:p>
            <a:r>
              <a:rPr lang="en-US"/>
              <a:t>The Temp Basal Rate feature helps patients manage their BG levels during unusual short-term activities or conditions such as periods of illness or unplanned physical activity that is not part of their typical daily routine.</a:t>
            </a:r>
          </a:p>
          <a:p>
            <a:endParaRPr lang="en-US"/>
          </a:p>
          <a:p>
            <a:r>
              <a:rPr lang="en-US"/>
              <a:t>A Temp Basal Rate setting will override all other basal rates for a duration that can be set by the patient between 30 minutes and 24 hours.  After the temporary basal delivery is completed, the insulin pump will return to the previously programmed basal rate.</a:t>
            </a:r>
          </a:p>
          <a:p>
            <a:endParaRPr lang="en-US"/>
          </a:p>
          <a:p>
            <a:r>
              <a:rPr lang="en-US"/>
              <a:t>The Temp Basal Rate feature can be set as:</a:t>
            </a:r>
          </a:p>
          <a:p>
            <a:pPr lvl="1">
              <a:spcBef>
                <a:spcPct val="25000"/>
              </a:spcBef>
            </a:pPr>
            <a:r>
              <a:rPr lang="en-US"/>
              <a:t>Percent of basal: a percentage increase or decrease of the current basal rate </a:t>
            </a:r>
          </a:p>
          <a:p>
            <a:pPr lvl="1">
              <a:spcBef>
                <a:spcPct val="25000"/>
              </a:spcBef>
            </a:pPr>
            <a:r>
              <a:rPr lang="en-US"/>
              <a:t>Insulin rate: a fixed basal rate in U/hr, independent of current basal rate</a:t>
            </a:r>
          </a:p>
          <a:p>
            <a:endParaRPr lang="en-US"/>
          </a:p>
          <a:p>
            <a:r>
              <a:rPr lang="en-US"/>
              <a:t>The temporary basal rate cannot exceed the maximum basal rate.</a:t>
            </a:r>
          </a:p>
          <a:p>
            <a:endParaRPr lang="en-US"/>
          </a:p>
          <a:p>
            <a:r>
              <a:rPr lang="en-US"/>
              <a:t>An open circle will appear next to the time on the Home screen when a temporary basal rate is programmed.</a:t>
            </a:r>
          </a:p>
          <a:p>
            <a:endParaRPr lang="en-US"/>
          </a:p>
          <a:p>
            <a:r>
              <a:rPr lang="en-US" b="1"/>
              <a:t>Note:</a:t>
            </a:r>
            <a:r>
              <a:rPr lang="en-US"/>
              <a:t> For more prolonged periods of increased or decreased activity, making use of the Patterns feature may be more appropriate.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23A2DC-9692-4F87-B8F7-44625F3E0AD3}" type="slidenum">
              <a:rPr lang="en-US"/>
              <a:pPr/>
              <a:t>95</a:t>
            </a:fld>
            <a:endParaRPr lang="en-US"/>
          </a:p>
        </p:txBody>
      </p:sp>
      <p:sp>
        <p:nvSpPr>
          <p:cNvPr id="997378" name="Rectangle 2"/>
          <p:cNvSpPr>
            <a:spLocks noGrp="1" noRot="1" noChangeAspect="1" noChangeArrowheads="1" noTextEdit="1"/>
          </p:cNvSpPr>
          <p:nvPr>
            <p:ph type="sldImg"/>
          </p:nvPr>
        </p:nvSpPr>
        <p:spPr>
          <a:ln/>
        </p:spPr>
      </p:sp>
      <p:sp>
        <p:nvSpPr>
          <p:cNvPr id="997380" name="Rectangle 4"/>
          <p:cNvSpPr>
            <a:spLocks noGrp="1" noChangeArrowheads="1"/>
          </p:cNvSpPr>
          <p:nvPr>
            <p:ph type="body" idx="1"/>
          </p:nvPr>
        </p:nvSpPr>
        <p:spPr/>
        <p:txBody>
          <a:bodyPr/>
          <a:lstStyle/>
          <a:p>
            <a:r>
              <a:rPr lang="en-US"/>
              <a:t>When an insulin rate (U/hr) is selected, the Paradigm</a:t>
            </a:r>
            <a:r>
              <a:rPr lang="en-US" baseline="30000"/>
              <a:t>®</a:t>
            </a:r>
            <a:r>
              <a:rPr lang="en-US"/>
              <a:t> REAL-Time System Insulin Pump will deliver the fixed amount for the duration as set.</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6056AF-61E3-4FFA-A928-A80D35497489}" type="slidenum">
              <a:rPr lang="en-US"/>
              <a:pPr/>
              <a:t>96</a:t>
            </a:fld>
            <a:endParaRPr lang="en-US"/>
          </a:p>
        </p:txBody>
      </p:sp>
      <p:sp>
        <p:nvSpPr>
          <p:cNvPr id="1522690" name="Rectangle 2"/>
          <p:cNvSpPr>
            <a:spLocks noGrp="1" noRot="1" noChangeAspect="1" noChangeArrowheads="1" noTextEdit="1"/>
          </p:cNvSpPr>
          <p:nvPr>
            <p:ph type="sldImg"/>
          </p:nvPr>
        </p:nvSpPr>
        <p:spPr>
          <a:ln/>
        </p:spPr>
      </p:sp>
      <p:sp>
        <p:nvSpPr>
          <p:cNvPr id="1522691" name="Rectangle 3"/>
          <p:cNvSpPr>
            <a:spLocks noGrp="1" noChangeArrowheads="1"/>
          </p:cNvSpPr>
          <p:nvPr>
            <p:ph type="body" idx="1"/>
          </p:nvPr>
        </p:nvSpPr>
        <p:spPr>
          <a:xfrm>
            <a:off x="1192113" y="4291603"/>
            <a:ext cx="4548188" cy="4060390"/>
          </a:xfrm>
        </p:spPr>
        <p:txBody>
          <a:bodyPr/>
          <a:lstStyle/>
          <a:p>
            <a:r>
              <a:rPr lang="en-US"/>
              <a:t>Patients may select either percent of basal or insulin rate as their Temporary Basal Rate setting, based on their preference.</a:t>
            </a:r>
          </a:p>
          <a:p>
            <a:endParaRPr lang="en-US"/>
          </a:p>
          <a:p>
            <a:r>
              <a:rPr lang="en-US"/>
              <a:t>Percent of basal refers to a percentage increase or decrease from the patient’s current basal rate (0% to 200%; the upper limit cannot exceed the maximum basal rate).</a:t>
            </a:r>
          </a:p>
          <a:p>
            <a:endParaRPr lang="en-US"/>
          </a:p>
          <a:p>
            <a:r>
              <a:rPr lang="en-US"/>
              <a:t>To set a temporary basal rate, the first step is to select the basal type; in this current example the type is percent of basal.  The patient would then navigate through the screens to set the duration, entering the desired minutes or hours during which they would like the temporary basal rate to be delivered.</a:t>
            </a:r>
          </a:p>
          <a:p>
            <a:endParaRPr lang="en-US"/>
          </a:p>
          <a:p>
            <a:r>
              <a:rPr lang="en-US"/>
              <a:t>In the current example on this slide, the temporary basal selection would deliver 50% of the basal rate for 1 hour.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3DA3C4-BDB1-4F3C-9F67-8281F7AA375A}" type="slidenum">
              <a:rPr lang="en-US"/>
              <a:pPr/>
              <a:t>97</a:t>
            </a:fld>
            <a:endParaRPr lang="en-US"/>
          </a:p>
        </p:txBody>
      </p:sp>
      <p:sp>
        <p:nvSpPr>
          <p:cNvPr id="1526786" name="Rectangle 2"/>
          <p:cNvSpPr>
            <a:spLocks noGrp="1" noRot="1" noChangeAspect="1" noChangeArrowheads="1" noTextEdit="1"/>
          </p:cNvSpPr>
          <p:nvPr>
            <p:ph type="sldImg"/>
          </p:nvPr>
        </p:nvSpPr>
        <p:spPr>
          <a:ln/>
        </p:spPr>
      </p:sp>
      <p:sp>
        <p:nvSpPr>
          <p:cNvPr id="1526787" name="Rectangle 3"/>
          <p:cNvSpPr>
            <a:spLocks noGrp="1" noChangeArrowheads="1"/>
          </p:cNvSpPr>
          <p:nvPr>
            <p:ph type="body" idx="1"/>
          </p:nvPr>
        </p:nvSpPr>
        <p:spPr/>
        <p:txBody>
          <a:bodyPr/>
          <a:lstStyle/>
          <a:p>
            <a:pPr>
              <a:spcBef>
                <a:spcPct val="15000"/>
              </a:spcBef>
            </a:pPr>
            <a:r>
              <a:rPr lang="en-US"/>
              <a:t>The Patterns feature is an option for insulin pump users that allows customized basal rates to be programmed in order to meet the patient’s daily, weekly, or monthly lifestyle needs. Different basal patterns can be set to match circumstances such as:</a:t>
            </a:r>
          </a:p>
          <a:p>
            <a:pPr lvl="1">
              <a:spcBef>
                <a:spcPct val="15000"/>
              </a:spcBef>
            </a:pPr>
            <a:r>
              <a:rPr lang="en-US"/>
              <a:t>Changes in time of sleep (weekends, shift work)</a:t>
            </a:r>
          </a:p>
          <a:p>
            <a:pPr lvl="1">
              <a:spcBef>
                <a:spcPct val="15000"/>
              </a:spcBef>
            </a:pPr>
            <a:r>
              <a:rPr lang="en-US"/>
              <a:t>Different schedule during the week vs weekends</a:t>
            </a:r>
          </a:p>
          <a:p>
            <a:pPr lvl="1">
              <a:spcBef>
                <a:spcPct val="15000"/>
              </a:spcBef>
            </a:pPr>
            <a:r>
              <a:rPr lang="en-US"/>
              <a:t>High-activity or low-activity days vs typical day</a:t>
            </a:r>
          </a:p>
          <a:p>
            <a:pPr lvl="1">
              <a:spcBef>
                <a:spcPct val="15000"/>
              </a:spcBef>
            </a:pPr>
            <a:endParaRPr lang="en-US"/>
          </a:p>
          <a:p>
            <a:pPr>
              <a:spcBef>
                <a:spcPct val="15000"/>
              </a:spcBef>
            </a:pPr>
            <a:r>
              <a:rPr lang="en-US"/>
              <a:t>The Standard Pattern supports the patient’s typical day-to-day activity, and is the pattern that the insulin pump uses when the Patterns feature is turned Off.  Two other patterns (A and B) can be set to support activity levels that are not a part of the patient’s normal daily routine.</a:t>
            </a:r>
          </a:p>
          <a:p>
            <a:pPr>
              <a:spcBef>
                <a:spcPct val="15000"/>
              </a:spcBef>
            </a:pPr>
            <a:endParaRPr lang="en-US"/>
          </a:p>
          <a:p>
            <a:pPr>
              <a:spcBef>
                <a:spcPct val="15000"/>
              </a:spcBef>
            </a:pPr>
            <a:r>
              <a:rPr lang="en-US"/>
              <a:t>The insulin pump is delivered from the factory with the Patterns feature turned Off. This feature must be turned On before it can be used.</a:t>
            </a:r>
          </a:p>
          <a:p>
            <a:pPr>
              <a:spcBef>
                <a:spcPct val="15000"/>
              </a:spcBef>
            </a:pPr>
            <a:endParaRPr lang="en-US"/>
          </a:p>
          <a:p>
            <a:pPr>
              <a:spcBef>
                <a:spcPct val="15000"/>
              </a:spcBef>
            </a:pPr>
            <a:r>
              <a:rPr lang="en-US"/>
              <a:t>An open circle will appear next to the time on the Home screen when either pattern A or B is active. </a:t>
            </a:r>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noFill/>
          <a:ln>
            <a:miter lim="800000"/>
            <a:headEnd/>
            <a:tailEnd/>
          </a:ln>
        </p:spPr>
        <p:txBody>
          <a:bodyPr/>
          <a:lstStyle/>
          <a:p>
            <a:fld id="{80A1DF6E-B012-4466-BCAF-D4937412BE60}" type="slidenum">
              <a:rPr lang="en-US" altLang="en-US" smtClean="0"/>
              <a:pPr/>
              <a:t>102</a:t>
            </a:fld>
            <a:endParaRPr lang="en-US" altLang="en-US" smtClean="0"/>
          </a:p>
        </p:txBody>
      </p:sp>
      <p:sp>
        <p:nvSpPr>
          <p:cNvPr id="343042" name="Rectangle 1026"/>
          <p:cNvSpPr>
            <a:spLocks noGrp="1" noRot="1" noChangeAspect="1" noChangeArrowheads="1" noTextEdit="1"/>
          </p:cNvSpPr>
          <p:nvPr>
            <p:ph type="sldImg"/>
          </p:nvPr>
        </p:nvSpPr>
        <p:spPr>
          <a:ln/>
        </p:spPr>
      </p:sp>
      <p:sp>
        <p:nvSpPr>
          <p:cNvPr id="343043" name="Rectangle 1027"/>
          <p:cNvSpPr>
            <a:spLocks noGrp="1" noChangeArrowheads="1"/>
          </p:cNvSpPr>
          <p:nvPr>
            <p:ph type="body" idx="1"/>
          </p:nvPr>
        </p:nvSpPr>
        <p:spPr>
          <a:noFill/>
        </p:spPr>
        <p:txBody>
          <a:bodyPr/>
          <a:lstStyle/>
          <a:p>
            <a:r>
              <a:rPr lang="en-US" altLang="en-US" smtClean="0"/>
              <a:t>Most students do not want to be “different” from their friends. With improved BG control, increased energy, improved attentiveness for learning,more flexibility in lifestyle, improved sense of well-being and self-image, these issues are decreased.  Once glucose and insulin requirements are regulated, few will give up their pump.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7"/>
          <p:cNvSpPr>
            <a:spLocks noGrp="1" noChangeArrowheads="1"/>
          </p:cNvSpPr>
          <p:nvPr>
            <p:ph type="sldNum" sz="quarter" idx="5"/>
          </p:nvPr>
        </p:nvSpPr>
        <p:spPr>
          <a:noFill/>
          <a:ln>
            <a:miter lim="800000"/>
            <a:headEnd/>
            <a:tailEnd/>
          </a:ln>
        </p:spPr>
        <p:txBody>
          <a:bodyPr/>
          <a:lstStyle/>
          <a:p>
            <a:fld id="{81E2C981-1041-4672-BAB3-C3419902C015}" type="slidenum">
              <a:rPr lang="en-US" altLang="en-US" smtClean="0"/>
              <a:pPr/>
              <a:t>113</a:t>
            </a:fld>
            <a:endParaRPr lang="en-US" altLang="en-US" smtClean="0"/>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a:noFill/>
        </p:spPr>
        <p:txBody>
          <a:bodyPr/>
          <a:lstStyle/>
          <a:p>
            <a:r>
              <a:rPr lang="en-US" altLang="en-US" smtClean="0"/>
              <a:t>Parents/students receive several sessions of in-depth insulin pump management training.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p:cNvSpPr>
            <a:spLocks noGrp="1" noChangeArrowheads="1"/>
          </p:cNvSpPr>
          <p:nvPr>
            <p:ph type="sldNum" sz="quarter" idx="5"/>
          </p:nvPr>
        </p:nvSpPr>
        <p:spPr>
          <a:noFill/>
          <a:ln>
            <a:miter lim="800000"/>
            <a:headEnd/>
            <a:tailEnd/>
          </a:ln>
        </p:spPr>
        <p:txBody>
          <a:bodyPr/>
          <a:lstStyle/>
          <a:p>
            <a:fld id="{12D0E3EC-721B-4EE0-B83D-54E6D944DB38}" type="slidenum">
              <a:rPr lang="en-US" altLang="en-US" smtClean="0"/>
              <a:pPr/>
              <a:t>14</a:t>
            </a:fld>
            <a:endParaRPr lang="en-US" altLang="en-US" dirty="0" smtClean="0"/>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p:spPr>
        <p:txBody>
          <a:bodyPr/>
          <a:lstStyle/>
          <a:p>
            <a:r>
              <a:rPr lang="en-US" altLang="en-US" dirty="0" smtClean="0"/>
              <a:t>Bolus timing depends on type of insulin used, pre-meal BG, and age of child.</a:t>
            </a:r>
          </a:p>
          <a:p>
            <a:r>
              <a:rPr lang="en-US" altLang="en-US" dirty="0" smtClean="0"/>
              <a:t>Some children might bolus after eating, if BG is below target range,</a:t>
            </a:r>
          </a:p>
          <a:p>
            <a:r>
              <a:rPr lang="en-US" altLang="en-US" dirty="0" smtClean="0"/>
              <a:t>	appetite is decreased, child is a picky eater.</a:t>
            </a:r>
          </a:p>
          <a:p>
            <a:endParaRPr lang="en-US" altLang="en-US" dirty="0" smtClean="0"/>
          </a:p>
          <a:p>
            <a:r>
              <a:rPr lang="en-US" altLang="en-US" dirty="0" smtClean="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7"/>
          <p:cNvSpPr>
            <a:spLocks noGrp="1" noChangeArrowheads="1"/>
          </p:cNvSpPr>
          <p:nvPr>
            <p:ph type="sldNum" sz="quarter" idx="5"/>
          </p:nvPr>
        </p:nvSpPr>
        <p:spPr>
          <a:noFill/>
          <a:ln>
            <a:miter lim="800000"/>
            <a:headEnd/>
            <a:tailEnd/>
          </a:ln>
        </p:spPr>
        <p:txBody>
          <a:bodyPr/>
          <a:lstStyle/>
          <a:p>
            <a:fld id="{5023F3B7-0B9D-4FC3-A283-F185BA01D323}" type="slidenum">
              <a:rPr lang="en-US" altLang="en-US" smtClean="0"/>
              <a:pPr/>
              <a:t>114</a:t>
            </a:fld>
            <a:endParaRPr lang="en-US" altLang="en-US" smtClean="0"/>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a:noFill/>
        </p:spPr>
        <p:txBody>
          <a:bodyPr/>
          <a:lstStyle/>
          <a:p>
            <a:r>
              <a:rPr lang="en-US" altLang="en-US" smtClean="0"/>
              <a:t>Anticipation and prevention of problems is addressed in training sessions.</a:t>
            </a:r>
          </a:p>
          <a:p>
            <a:r>
              <a:rPr lang="en-US" altLang="en-US" smtClean="0"/>
              <a:t>Troubleshooting a problem is also part of the education process.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7"/>
          <p:cNvSpPr>
            <a:spLocks noGrp="1" noChangeArrowheads="1"/>
          </p:cNvSpPr>
          <p:nvPr>
            <p:ph type="sldNum" sz="quarter" idx="5"/>
          </p:nvPr>
        </p:nvSpPr>
        <p:spPr>
          <a:noFill/>
          <a:ln>
            <a:miter lim="800000"/>
            <a:headEnd/>
            <a:tailEnd/>
          </a:ln>
        </p:spPr>
        <p:txBody>
          <a:bodyPr/>
          <a:lstStyle/>
          <a:p>
            <a:fld id="{00F4461D-253E-4033-8024-DB0726CD9E41}" type="slidenum">
              <a:rPr lang="en-US" altLang="en-US" smtClean="0"/>
              <a:pPr/>
              <a:t>115</a:t>
            </a:fld>
            <a:endParaRPr lang="en-US" altLang="en-US" smtClean="0"/>
          </a:p>
        </p:txBody>
      </p:sp>
      <p:sp>
        <p:nvSpPr>
          <p:cNvPr id="361474" name="Rectangle 1026"/>
          <p:cNvSpPr>
            <a:spLocks noGrp="1" noRot="1" noChangeAspect="1" noChangeArrowheads="1" noTextEdit="1"/>
          </p:cNvSpPr>
          <p:nvPr>
            <p:ph type="sldImg"/>
          </p:nvPr>
        </p:nvSpPr>
        <p:spPr>
          <a:ln/>
        </p:spPr>
      </p:sp>
      <p:sp>
        <p:nvSpPr>
          <p:cNvPr id="361475" name="Rectangle 1027"/>
          <p:cNvSpPr>
            <a:spLocks noGrp="1" noChangeArrowheads="1"/>
          </p:cNvSpPr>
          <p:nvPr>
            <p:ph type="body" idx="1"/>
          </p:nvPr>
        </p:nvSpPr>
        <p:spPr>
          <a:noFill/>
        </p:spPr>
        <p:txBody>
          <a:bodyPr/>
          <a:lstStyle/>
          <a:p>
            <a:r>
              <a:rPr lang="en-US" altLang="en-US" smtClean="0"/>
              <a:t>Problems during class can be embarrassing, frustrating, and potentially disruptive. The student needs to have a plan for managing problems at school.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7"/>
          <p:cNvSpPr>
            <a:spLocks noGrp="1" noChangeArrowheads="1"/>
          </p:cNvSpPr>
          <p:nvPr>
            <p:ph type="sldNum" sz="quarter" idx="5"/>
          </p:nvPr>
        </p:nvSpPr>
        <p:spPr>
          <a:noFill/>
          <a:ln>
            <a:miter lim="800000"/>
            <a:headEnd/>
            <a:tailEnd/>
          </a:ln>
        </p:spPr>
        <p:txBody>
          <a:bodyPr/>
          <a:lstStyle/>
          <a:p>
            <a:fld id="{20C866CB-7704-4571-BD2D-954FDEB54B79}" type="slidenum">
              <a:rPr lang="en-US" altLang="en-US" smtClean="0"/>
              <a:pPr/>
              <a:t>117</a:t>
            </a:fld>
            <a:endParaRPr lang="en-US" altLang="en-US" smtClean="0"/>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p:spPr>
        <p:txBody>
          <a:bodyPr/>
          <a:lstStyle/>
          <a:p>
            <a:r>
              <a:rPr lang="en-US" altLang="en-US" smtClean="0"/>
              <a:t>These can be kept in health or administrative office, or student locker/book bag</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7"/>
          <p:cNvSpPr>
            <a:spLocks noGrp="1" noChangeArrowheads="1"/>
          </p:cNvSpPr>
          <p:nvPr>
            <p:ph type="sldNum" sz="quarter" idx="5"/>
          </p:nvPr>
        </p:nvSpPr>
        <p:spPr>
          <a:noFill/>
          <a:ln>
            <a:miter lim="800000"/>
            <a:headEnd/>
            <a:tailEnd/>
          </a:ln>
        </p:spPr>
        <p:txBody>
          <a:bodyPr/>
          <a:lstStyle/>
          <a:p>
            <a:fld id="{241CF537-481A-4A7A-B5F7-444EEE33C482}" type="slidenum">
              <a:rPr lang="en-US" altLang="en-US" smtClean="0"/>
              <a:pPr/>
              <a:t>118</a:t>
            </a:fld>
            <a:endParaRPr lang="en-US" altLang="en-US" smtClean="0"/>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p:spPr>
        <p:txBody>
          <a:bodyPr/>
          <a:lstStyle/>
          <a:p>
            <a:r>
              <a:rPr lang="en-US" altLang="en-US" smtClean="0"/>
              <a:t>All students should have a plan in place.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Rectangle 7"/>
          <p:cNvSpPr>
            <a:spLocks noGrp="1" noChangeArrowheads="1"/>
          </p:cNvSpPr>
          <p:nvPr>
            <p:ph type="sldNum" sz="quarter" idx="5"/>
          </p:nvPr>
        </p:nvSpPr>
        <p:spPr>
          <a:noFill/>
          <a:ln>
            <a:miter lim="800000"/>
            <a:headEnd/>
            <a:tailEnd/>
          </a:ln>
        </p:spPr>
        <p:txBody>
          <a:bodyPr/>
          <a:lstStyle/>
          <a:p>
            <a:fld id="{53AF1213-1A4F-42DC-BD8A-1065862F0269}" type="slidenum">
              <a:rPr lang="en-US" altLang="en-US" smtClean="0"/>
              <a:pPr/>
              <a:t>119</a:t>
            </a:fld>
            <a:endParaRPr lang="en-US" altLang="en-US" smtClean="0"/>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a:noFill/>
        </p:spPr>
        <p:txBody>
          <a:bodyPr/>
          <a:lstStyle/>
          <a:p>
            <a:r>
              <a:rPr lang="en-US" altLang="en-US" smtClean="0"/>
              <a:t>Speaker: Add your own anecdotal notes about specific patients (no names) or parent responses.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7"/>
          <p:cNvSpPr>
            <a:spLocks noGrp="1" noChangeArrowheads="1"/>
          </p:cNvSpPr>
          <p:nvPr>
            <p:ph type="sldNum" sz="quarter" idx="5"/>
          </p:nvPr>
        </p:nvSpPr>
        <p:spPr>
          <a:noFill/>
          <a:ln>
            <a:miter lim="800000"/>
            <a:headEnd/>
            <a:tailEnd/>
          </a:ln>
        </p:spPr>
        <p:txBody>
          <a:bodyPr/>
          <a:lstStyle/>
          <a:p>
            <a:fld id="{1A9E1FDC-6406-49FC-B7C1-947EEAF4202A}" type="slidenum">
              <a:rPr lang="en-US" altLang="en-US" smtClean="0"/>
              <a:pPr/>
              <a:t>120</a:t>
            </a:fld>
            <a:endParaRPr lang="en-US" altLang="en-US" smtClean="0"/>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a:noFill/>
        </p:spPr>
        <p:txBody>
          <a:bodyPr/>
          <a:lstStyle/>
          <a:p>
            <a:r>
              <a:rPr lang="en-US" altLang="en-US" smtClean="0"/>
              <a:t>Is it diabetes, or something else?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7"/>
          <p:cNvSpPr>
            <a:spLocks noGrp="1" noChangeArrowheads="1"/>
          </p:cNvSpPr>
          <p:nvPr>
            <p:ph type="sldNum" sz="quarter" idx="5"/>
          </p:nvPr>
        </p:nvSpPr>
        <p:spPr>
          <a:noFill/>
          <a:ln>
            <a:miter lim="800000"/>
            <a:headEnd/>
            <a:tailEnd/>
          </a:ln>
        </p:spPr>
        <p:txBody>
          <a:bodyPr/>
          <a:lstStyle/>
          <a:p>
            <a:fld id="{956603F1-385D-43BB-B8E4-286C4E1BD136}" type="slidenum">
              <a:rPr lang="en-US" altLang="en-US" smtClean="0"/>
              <a:pPr/>
              <a:t>121</a:t>
            </a:fld>
            <a:endParaRPr lang="en-US" altLang="en-US" smtClean="0"/>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3"/>
          <p:cNvSpPr>
            <a:spLocks noGrp="1" noChangeArrowheads="1"/>
          </p:cNvSpPr>
          <p:nvPr>
            <p:ph type="dt" sz="quarter" idx="1"/>
          </p:nvPr>
        </p:nvSpPr>
        <p:spPr>
          <a:noFill/>
          <a:ln>
            <a:miter lim="800000"/>
            <a:headEnd/>
            <a:tailEnd/>
          </a:ln>
        </p:spPr>
        <p:txBody>
          <a:bodyPr/>
          <a:lstStyle/>
          <a:p>
            <a:fld id="{B6CF018F-271A-45E2-BE85-194B0ABEBE98}" type="datetime8">
              <a:rPr lang="en-US" altLang="en-US" smtClean="0">
                <a:solidFill>
                  <a:srgbClr val="000000"/>
                </a:solidFill>
              </a:rPr>
              <a:pPr/>
              <a:t>5/8/2014 7:11 AM</a:t>
            </a:fld>
            <a:endParaRPr lang="en-US" altLang="en-US" smtClean="0">
              <a:solidFill>
                <a:srgbClr val="000000"/>
              </a:solidFill>
            </a:endParaRPr>
          </a:p>
        </p:txBody>
      </p:sp>
      <p:sp>
        <p:nvSpPr>
          <p:cNvPr id="377858" name="Rectangle 7"/>
          <p:cNvSpPr>
            <a:spLocks noGrp="1" noChangeArrowheads="1"/>
          </p:cNvSpPr>
          <p:nvPr>
            <p:ph type="sldNum" sz="quarter" idx="5"/>
          </p:nvPr>
        </p:nvSpPr>
        <p:spPr>
          <a:noFill/>
          <a:ln>
            <a:miter lim="800000"/>
            <a:headEnd/>
            <a:tailEnd/>
          </a:ln>
        </p:spPr>
        <p:txBody>
          <a:bodyPr/>
          <a:lstStyle/>
          <a:p>
            <a:fld id="{3621E4EB-D0AB-423B-B64A-9E40BF0AE500}" type="slidenum">
              <a:rPr lang="en-US" altLang="en-US" smtClean="0">
                <a:solidFill>
                  <a:srgbClr val="000000"/>
                </a:solidFill>
              </a:rPr>
              <a:pPr/>
              <a:t>124</a:t>
            </a:fld>
            <a:endParaRPr lang="en-US" altLang="en-US" smtClean="0">
              <a:solidFill>
                <a:srgbClr val="000000"/>
              </a:solidFill>
            </a:endParaRPr>
          </a:p>
        </p:txBody>
      </p:sp>
      <p:sp>
        <p:nvSpPr>
          <p:cNvPr id="377859" name="Rectangle 2"/>
          <p:cNvSpPr>
            <a:spLocks noGrp="1" noRot="1" noChangeAspect="1" noTextEdit="1"/>
          </p:cNvSpPr>
          <p:nvPr>
            <p:ph type="sldImg"/>
          </p:nvPr>
        </p:nvSpPr>
        <p:spPr>
          <a:xfrm>
            <a:off x="1179513" y="679450"/>
            <a:ext cx="4498975" cy="3373438"/>
          </a:xfrm>
          <a:ln/>
        </p:spPr>
      </p:sp>
      <p:sp>
        <p:nvSpPr>
          <p:cNvPr id="377860" name="Rectangle 3"/>
          <p:cNvSpPr>
            <a:spLocks noGrp="1"/>
          </p:cNvSpPr>
          <p:nvPr>
            <p:ph type="body" idx="1"/>
          </p:nvPr>
        </p:nvSpPr>
        <p:spPr>
          <a:xfrm>
            <a:off x="914400" y="4292600"/>
            <a:ext cx="5105400" cy="4387850"/>
          </a:xfrm>
          <a:noFill/>
        </p:spPr>
        <p:txBody>
          <a:bodyPr lIns="92304" tIns="46153" rIns="92304" bIns="46153"/>
          <a:lstStyle/>
          <a:p>
            <a:pPr defTabSz="955675">
              <a:lnSpc>
                <a:spcPct val="95000"/>
              </a:lnSpc>
            </a:pPr>
            <a:r>
              <a:rPr lang="en-US" altLang="en-US" sz="1100" b="1" i="1" smtClean="0">
                <a:cs typeface="Times New Roman" pitchFamily="18" charset="0"/>
              </a:rPr>
              <a:t>Speaker’s Notes</a:t>
            </a:r>
          </a:p>
          <a:p>
            <a:pPr defTabSz="955675"/>
            <a:r>
              <a:rPr lang="en-US" altLang="en-US" sz="1100" b="1" smtClean="0">
                <a:cs typeface="Times New Roman" pitchFamily="18" charset="0"/>
              </a:rPr>
              <a:t>EXPLAIN:  </a:t>
            </a:r>
            <a:r>
              <a:rPr lang="en-US" altLang="en-US" sz="1100" smtClean="0">
                <a:cs typeface="Times New Roman" pitchFamily="18" charset="0"/>
              </a:rPr>
              <a:t>Let’s face it. Testing for different things is part of your overall management strategy. You may have to have your lipid levels tested, your A1C levels, and your glucose levels.</a:t>
            </a:r>
          </a:p>
          <a:p>
            <a:pPr defTabSz="955675"/>
            <a:r>
              <a:rPr lang="en-US" altLang="en-US" sz="1100" smtClean="0">
                <a:cs typeface="Times New Roman" pitchFamily="18" charset="0"/>
              </a:rPr>
              <a:t>And while some of these tests are performed by your healthcare provider, testing your glucose levels is something that you can—and have probably been instructed to—do. As such, glucose testing is part of your self-management responsibilities. In fact, this is something that you need to do every day, often several times each day. </a:t>
            </a:r>
          </a:p>
          <a:p>
            <a:pPr defTabSz="955675"/>
            <a:r>
              <a:rPr lang="en-US" altLang="en-US" sz="1100" smtClean="0">
                <a:cs typeface="Times New Roman" pitchFamily="18" charset="0"/>
              </a:rPr>
              <a:t>The two most commonly used tools used to measure blood glucose levels are blood glucose meters (fingerstick) and continuous glucose monitoring (CGM).</a:t>
            </a:r>
          </a:p>
          <a:p>
            <a:pPr defTabSz="955675"/>
            <a:endParaRPr lang="en-US" altLang="en-US" sz="1100" smtClean="0">
              <a:cs typeface="Times New Roman" pitchFamily="18" charset="0"/>
            </a:endParaRPr>
          </a:p>
          <a:p>
            <a:pPr defTabSz="955675"/>
            <a:r>
              <a:rPr lang="en-US" altLang="en-US" sz="1100" smtClean="0">
                <a:cs typeface="Times New Roman" pitchFamily="18" charset="0"/>
              </a:rPr>
              <a:t>Let’s start by taking a closer look at blood glucose meters.</a:t>
            </a:r>
          </a:p>
          <a:p>
            <a:pPr defTabSz="955675"/>
            <a:endParaRPr lang="en-US" altLang="en-US" sz="1100" smtClean="0">
              <a:cs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3"/>
          <p:cNvSpPr>
            <a:spLocks noGrp="1" noChangeArrowheads="1"/>
          </p:cNvSpPr>
          <p:nvPr>
            <p:ph type="dt" sz="quarter" idx="1"/>
          </p:nvPr>
        </p:nvSpPr>
        <p:spPr>
          <a:noFill/>
          <a:ln>
            <a:miter lim="800000"/>
            <a:headEnd/>
            <a:tailEnd/>
          </a:ln>
        </p:spPr>
        <p:txBody>
          <a:bodyPr/>
          <a:lstStyle/>
          <a:p>
            <a:fld id="{6B247CB1-7520-46A1-881D-AC22823260FF}" type="datetime8">
              <a:rPr lang="en-US" altLang="en-US" smtClean="0">
                <a:solidFill>
                  <a:srgbClr val="000000"/>
                </a:solidFill>
              </a:rPr>
              <a:pPr/>
              <a:t>5/8/2014 7:11 AM</a:t>
            </a:fld>
            <a:endParaRPr lang="en-US" altLang="en-US" smtClean="0">
              <a:solidFill>
                <a:srgbClr val="000000"/>
              </a:solidFill>
            </a:endParaRPr>
          </a:p>
        </p:txBody>
      </p:sp>
      <p:sp>
        <p:nvSpPr>
          <p:cNvPr id="379906" name="Rectangle 7"/>
          <p:cNvSpPr>
            <a:spLocks noGrp="1" noChangeArrowheads="1"/>
          </p:cNvSpPr>
          <p:nvPr>
            <p:ph type="sldNum" sz="quarter" idx="5"/>
          </p:nvPr>
        </p:nvSpPr>
        <p:spPr>
          <a:noFill/>
          <a:ln>
            <a:miter lim="800000"/>
            <a:headEnd/>
            <a:tailEnd/>
          </a:ln>
        </p:spPr>
        <p:txBody>
          <a:bodyPr/>
          <a:lstStyle/>
          <a:p>
            <a:fld id="{6D767370-04A5-42A7-9781-B6D88B91F68B}" type="slidenum">
              <a:rPr lang="en-US" altLang="en-US" smtClean="0">
                <a:solidFill>
                  <a:srgbClr val="000000"/>
                </a:solidFill>
              </a:rPr>
              <a:pPr/>
              <a:t>126</a:t>
            </a:fld>
            <a:endParaRPr lang="en-US" altLang="en-US" smtClean="0">
              <a:solidFill>
                <a:srgbClr val="000000"/>
              </a:solidFill>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p:spPr>
        <p:txBody>
          <a:bodyPr lIns="91428" tIns="45714" rIns="91428" bIns="45714"/>
          <a:lstStyle/>
          <a:p>
            <a:r>
              <a:rPr lang="en-US" altLang="en-US" smtClean="0"/>
              <a:t>Glycemic excursions are not completely demonstrated by HbA1c values.  Area under the curve is an important to minimize for intensive management.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Rectangle 3"/>
          <p:cNvSpPr>
            <a:spLocks noGrp="1" noChangeArrowheads="1"/>
          </p:cNvSpPr>
          <p:nvPr>
            <p:ph type="dt" sz="quarter" idx="1"/>
          </p:nvPr>
        </p:nvSpPr>
        <p:spPr>
          <a:noFill/>
          <a:ln>
            <a:miter lim="800000"/>
            <a:headEnd/>
            <a:tailEnd/>
          </a:ln>
        </p:spPr>
        <p:txBody>
          <a:bodyPr/>
          <a:lstStyle/>
          <a:p>
            <a:fld id="{930A944D-937B-4777-B35C-850A73C59C7F}" type="datetime8">
              <a:rPr lang="en-US" altLang="en-US" smtClean="0">
                <a:solidFill>
                  <a:srgbClr val="000000"/>
                </a:solidFill>
              </a:rPr>
              <a:pPr/>
              <a:t>5/8/2014 7:11 AM</a:t>
            </a:fld>
            <a:endParaRPr lang="en-US" altLang="en-US" smtClean="0">
              <a:solidFill>
                <a:srgbClr val="000000"/>
              </a:solidFill>
            </a:endParaRPr>
          </a:p>
        </p:txBody>
      </p:sp>
      <p:sp>
        <p:nvSpPr>
          <p:cNvPr id="384002" name="Rectangle 7"/>
          <p:cNvSpPr>
            <a:spLocks noGrp="1" noChangeArrowheads="1"/>
          </p:cNvSpPr>
          <p:nvPr>
            <p:ph type="sldNum" sz="quarter" idx="5"/>
          </p:nvPr>
        </p:nvSpPr>
        <p:spPr>
          <a:noFill/>
          <a:ln>
            <a:miter lim="800000"/>
            <a:headEnd/>
            <a:tailEnd/>
          </a:ln>
        </p:spPr>
        <p:txBody>
          <a:bodyPr/>
          <a:lstStyle/>
          <a:p>
            <a:fld id="{68E1619D-29AF-4D3D-8DEE-186DE8218201}" type="slidenum">
              <a:rPr lang="en-US" altLang="en-US" smtClean="0">
                <a:solidFill>
                  <a:srgbClr val="000000"/>
                </a:solidFill>
              </a:rPr>
              <a:pPr/>
              <a:t>127</a:t>
            </a:fld>
            <a:endParaRPr lang="en-US" altLang="en-US" smtClean="0">
              <a:solidFill>
                <a:srgbClr val="000000"/>
              </a:solidFill>
            </a:endParaRPr>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p:spPr>
        <p:txBody>
          <a:bodyPr/>
          <a:lstStyle/>
          <a:p>
            <a:r>
              <a:rPr lang="en-US" altLang="en-US" smtClean="0"/>
              <a:t>These are the only FDA approved Continuous Glucose sensing devices as of Sept 2007: Patient products include the Guardian RT by Medtronic, Paradigm RT by Medtronic,  Seven System by DexCom and the GlucoWatch by Cigna/Animas.  Professional products include CGMS System Gold by Medtronic.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a:spLocks noGrp="1" noChangeArrowheads="1"/>
          </p:cNvSpPr>
          <p:nvPr>
            <p:ph type="sldNum" sz="quarter" idx="5"/>
          </p:nvPr>
        </p:nvSpPr>
        <p:spPr>
          <a:noFill/>
          <a:ln>
            <a:miter lim="800000"/>
            <a:headEnd/>
            <a:tailEnd/>
          </a:ln>
        </p:spPr>
        <p:txBody>
          <a:bodyPr/>
          <a:lstStyle/>
          <a:p>
            <a:fld id="{61FCAA8D-6734-4A18-BDCD-08DDC64AEF2F}" type="slidenum">
              <a:rPr lang="en-US" altLang="en-US" smtClean="0"/>
              <a:pPr/>
              <a:t>18</a:t>
            </a:fld>
            <a:endParaRPr lang="en-US" altLang="en-US" dirty="0" smtClean="0"/>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noFill/>
        </p:spPr>
        <p:txBody>
          <a:bodyPr/>
          <a:lstStyle/>
          <a:p>
            <a:r>
              <a:rPr lang="en-US" altLang="en-US" dirty="0" smtClean="0"/>
              <a:t>Speaker; If time permits, apply a sample ratio to the carb count obtained from the sample lunch menu.</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Rectangle 7"/>
          <p:cNvSpPr>
            <a:spLocks noGrp="1" noChangeArrowheads="1"/>
          </p:cNvSpPr>
          <p:nvPr>
            <p:ph type="sldNum" sz="quarter" idx="5"/>
          </p:nvPr>
        </p:nvSpPr>
        <p:spPr>
          <a:noFill/>
          <a:ln>
            <a:miter lim="800000"/>
            <a:headEnd/>
            <a:tailEnd/>
          </a:ln>
        </p:spPr>
        <p:txBody>
          <a:bodyPr/>
          <a:lstStyle/>
          <a:p>
            <a:fld id="{D2DADE20-EBE9-45AD-A149-A07EBA16AEEB}" type="slidenum">
              <a:rPr lang="en-US" altLang="en-US" smtClean="0">
                <a:solidFill>
                  <a:srgbClr val="000000"/>
                </a:solidFill>
              </a:rPr>
              <a:pPr/>
              <a:t>131</a:t>
            </a:fld>
            <a:endParaRPr lang="en-US" altLang="en-US" smtClean="0">
              <a:solidFill>
                <a:srgbClr val="000000"/>
              </a:solidFill>
            </a:endParaRPr>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noFill/>
        </p:spPr>
        <p:txBody>
          <a:bodyPr/>
          <a:lstStyle/>
          <a:p>
            <a:r>
              <a:rPr lang="en-US" altLang="en-US" smtClean="0"/>
              <a:t>Refer to handout: Student Rights</a:t>
            </a:r>
          </a:p>
          <a:p>
            <a:r>
              <a:rPr lang="en-US" altLang="en-US" b="1" smtClean="0"/>
              <a:t>504 Plan</a:t>
            </a:r>
            <a:r>
              <a:rPr lang="en-US" altLang="en-US" smtClean="0"/>
              <a:t>: gives child a right to have a 504 accommodation plan, any component of child’s care plan must be allowed, and the school cannot deny the plan.</a:t>
            </a:r>
          </a:p>
          <a:p>
            <a:r>
              <a:rPr lang="en-US" altLang="en-US" b="1" smtClean="0"/>
              <a:t>Americans with Disabilities Act</a:t>
            </a:r>
            <a:r>
              <a:rPr lang="en-US" altLang="en-US" smtClean="0"/>
              <a:t>: prohibits discrimination in public places</a:t>
            </a:r>
          </a:p>
          <a:p>
            <a:r>
              <a:rPr lang="en-US" altLang="en-US" b="1" smtClean="0"/>
              <a:t>IDEA</a:t>
            </a:r>
            <a:r>
              <a:rPr lang="en-US" altLang="en-US" smtClean="0"/>
              <a:t>: allows students with diabetes to receive educational help from Special Education, if their disease warrants it</a:t>
            </a:r>
            <a:endParaRPr lang="en-US" altLang="en-US" b="1"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7"/>
          <p:cNvSpPr>
            <a:spLocks noGrp="1" noChangeArrowheads="1"/>
          </p:cNvSpPr>
          <p:nvPr>
            <p:ph type="sldNum" sz="quarter" idx="5"/>
          </p:nvPr>
        </p:nvSpPr>
        <p:spPr>
          <a:noFill/>
          <a:ln>
            <a:miter lim="800000"/>
            <a:headEnd/>
            <a:tailEnd/>
          </a:ln>
        </p:spPr>
        <p:txBody>
          <a:bodyPr/>
          <a:lstStyle/>
          <a:p>
            <a:fld id="{10D782BC-401E-4E14-B51A-A8E1119FD2EC}" type="slidenum">
              <a:rPr lang="en-US" altLang="en-US" smtClean="0"/>
              <a:pPr/>
              <a:t>132</a:t>
            </a:fld>
            <a:endParaRPr lang="en-US" altLang="en-US" smtClean="0"/>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p:spPr>
        <p:txBody>
          <a:bodyPr/>
          <a:lstStyle/>
          <a:p>
            <a:r>
              <a:rPr lang="en-US" altLang="en-US" smtClean="0"/>
              <a:t>Refer to handout: Student Rights</a:t>
            </a:r>
          </a:p>
          <a:p>
            <a:r>
              <a:rPr lang="en-US" altLang="en-US" b="1" smtClean="0"/>
              <a:t>504 Plan</a:t>
            </a:r>
            <a:r>
              <a:rPr lang="en-US" altLang="en-US" smtClean="0"/>
              <a:t>: gives child a right to have a 504 accommodation plan, any component of child’s care plan must be allowed, and the school cannot deny the plan.</a:t>
            </a:r>
          </a:p>
          <a:p>
            <a:r>
              <a:rPr lang="en-US" altLang="en-US" b="1" smtClean="0"/>
              <a:t>Americans with Disabilities Act</a:t>
            </a:r>
            <a:r>
              <a:rPr lang="en-US" altLang="en-US" smtClean="0"/>
              <a:t>: prohibits discrimination in public places</a:t>
            </a:r>
          </a:p>
          <a:p>
            <a:r>
              <a:rPr lang="en-US" altLang="en-US" b="1" smtClean="0"/>
              <a:t>IDEA</a:t>
            </a:r>
            <a:r>
              <a:rPr lang="en-US" altLang="en-US" smtClean="0"/>
              <a:t>: allows students with diabetes to receive educational help from Special Education, if their disease warrants it</a:t>
            </a:r>
            <a:endParaRPr lang="en-US" altLang="en-US" b="1"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7"/>
          <p:cNvSpPr>
            <a:spLocks noGrp="1" noChangeArrowheads="1"/>
          </p:cNvSpPr>
          <p:nvPr>
            <p:ph type="sldNum" sz="quarter" idx="5"/>
          </p:nvPr>
        </p:nvSpPr>
        <p:spPr>
          <a:noFill/>
          <a:ln>
            <a:miter lim="800000"/>
            <a:headEnd/>
            <a:tailEnd/>
          </a:ln>
        </p:spPr>
        <p:txBody>
          <a:bodyPr/>
          <a:lstStyle/>
          <a:p>
            <a:fld id="{5320C745-A475-4087-B5F3-8577236A9786}" type="slidenum">
              <a:rPr lang="en-US" altLang="en-US" smtClean="0"/>
              <a:pPr/>
              <a:t>133</a:t>
            </a:fld>
            <a:endParaRPr lang="en-US" altLang="en-US" smtClean="0"/>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a:noFill/>
        </p:spPr>
        <p:txBody>
          <a:bodyPr/>
          <a:lstStyle/>
          <a:p>
            <a:r>
              <a:rPr lang="en-US" altLang="en-US" smtClean="0"/>
              <a:t>Refer to handout: Student Rights</a:t>
            </a:r>
          </a:p>
          <a:p>
            <a:r>
              <a:rPr lang="en-US" altLang="en-US" b="1" smtClean="0"/>
              <a:t>504 Plan</a:t>
            </a:r>
            <a:r>
              <a:rPr lang="en-US" altLang="en-US" smtClean="0"/>
              <a:t>: gives child a right to have a 504 accommodation plan, any component of child’s care plan must be allowed, and the school cannot deny the plan.</a:t>
            </a:r>
          </a:p>
          <a:p>
            <a:r>
              <a:rPr lang="en-US" altLang="en-US" b="1" smtClean="0"/>
              <a:t>Americans with Disabilities Act</a:t>
            </a:r>
            <a:r>
              <a:rPr lang="en-US" altLang="en-US" smtClean="0"/>
              <a:t>: prohibits discrimination in public places</a:t>
            </a:r>
          </a:p>
          <a:p>
            <a:r>
              <a:rPr lang="en-US" altLang="en-US" b="1" smtClean="0"/>
              <a:t>IDEA</a:t>
            </a:r>
            <a:r>
              <a:rPr lang="en-US" altLang="en-US" smtClean="0"/>
              <a:t>: allows students with diabetes to receive educational help from Special Education, if their disease warrants it</a:t>
            </a:r>
            <a:endParaRPr lang="en-US" altLang="en-US" b="1"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Rectangle 7"/>
          <p:cNvSpPr>
            <a:spLocks noGrp="1" noChangeArrowheads="1"/>
          </p:cNvSpPr>
          <p:nvPr>
            <p:ph type="sldNum" sz="quarter" idx="5"/>
          </p:nvPr>
        </p:nvSpPr>
        <p:spPr>
          <a:noFill/>
          <a:ln>
            <a:miter lim="800000"/>
            <a:headEnd/>
            <a:tailEnd/>
          </a:ln>
        </p:spPr>
        <p:txBody>
          <a:bodyPr/>
          <a:lstStyle/>
          <a:p>
            <a:fld id="{B3054E0F-DD24-4221-8ADD-D375E44648D9}" type="slidenum">
              <a:rPr lang="en-US" altLang="en-US" smtClean="0"/>
              <a:pPr/>
              <a:t>139</a:t>
            </a:fld>
            <a:endParaRPr lang="en-US" altLang="en-US" smtClean="0"/>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noFill/>
        </p:spPr>
        <p:txBody>
          <a:bodyPr/>
          <a:lstStyle/>
          <a:p>
            <a:r>
              <a:rPr lang="en-US" altLang="en-US" b="1" smtClean="0"/>
              <a:t>OCR: </a:t>
            </a:r>
            <a:r>
              <a:rPr lang="en-US" altLang="en-US" smtClean="0"/>
              <a:t>children have the civil right to fair and appropriate education. If any part of the child’s diabetes care is denied by school system, parent has right to file complaint with OCR.</a:t>
            </a:r>
          </a:p>
          <a:p>
            <a:r>
              <a:rPr lang="en-US" altLang="en-US" b="1" smtClean="0"/>
              <a:t>Loudoun Agreement</a:t>
            </a:r>
            <a:r>
              <a:rPr lang="en-US" altLang="en-US" smtClean="0"/>
              <a:t>: requires school to train at least 2 employees for 4 hours of diabetes care</a:t>
            </a:r>
          </a:p>
          <a:p>
            <a:endParaRPr lang="en-US" altLang="en-US" smtClean="0"/>
          </a:p>
          <a:p>
            <a:r>
              <a:rPr lang="en-US" altLang="en-US" smtClean="0"/>
              <a:t>OCR will use the above agreement for other problem counties in the US. </a:t>
            </a:r>
            <a:endParaRPr lang="en-US" altLang="en-US" b="1"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Rectangle 7"/>
          <p:cNvSpPr>
            <a:spLocks noGrp="1" noChangeArrowheads="1"/>
          </p:cNvSpPr>
          <p:nvPr>
            <p:ph type="sldNum" sz="quarter" idx="5"/>
          </p:nvPr>
        </p:nvSpPr>
        <p:spPr>
          <a:noFill/>
          <a:ln>
            <a:miter lim="800000"/>
            <a:headEnd/>
            <a:tailEnd/>
          </a:ln>
        </p:spPr>
        <p:txBody>
          <a:bodyPr/>
          <a:lstStyle/>
          <a:p>
            <a:fld id="{72ADE1BA-94DE-4A2A-AB87-FF9846F71B7D}" type="slidenum">
              <a:rPr lang="en-US" altLang="en-US" smtClean="0"/>
              <a:pPr/>
              <a:t>140</a:t>
            </a:fld>
            <a:endParaRPr lang="en-US" altLang="en-US" smtClean="0"/>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a:noFill/>
        </p:spPr>
        <p:txBody>
          <a:bodyPr/>
          <a:lstStyle/>
          <a:p>
            <a:r>
              <a:rPr lang="en-US" altLang="en-US" smtClean="0"/>
              <a:t>Parent and school personnel can negotiate a plan, if necessary.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Rectangle 7"/>
          <p:cNvSpPr>
            <a:spLocks noGrp="1" noChangeArrowheads="1"/>
          </p:cNvSpPr>
          <p:nvPr>
            <p:ph type="sldNum" sz="quarter" idx="5"/>
          </p:nvPr>
        </p:nvSpPr>
        <p:spPr>
          <a:noFill/>
          <a:ln>
            <a:miter lim="800000"/>
            <a:headEnd/>
            <a:tailEnd/>
          </a:ln>
        </p:spPr>
        <p:txBody>
          <a:bodyPr/>
          <a:lstStyle/>
          <a:p>
            <a:fld id="{16ABD792-BA09-4C72-8EFC-30C5EC2CF71B}" type="slidenum">
              <a:rPr lang="en-US" altLang="en-US" smtClean="0"/>
              <a:pPr/>
              <a:t>141</a:t>
            </a:fld>
            <a:endParaRPr lang="en-US" altLang="en-US" smtClean="0"/>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a:noFill/>
        </p:spPr>
        <p:txBody>
          <a:bodyPr/>
          <a:lstStyle/>
          <a:p>
            <a:r>
              <a:rPr lang="en-US" altLang="en-US" smtClean="0"/>
              <a:t>Sample handout of a plan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Rectangle 7"/>
          <p:cNvSpPr>
            <a:spLocks noGrp="1" noChangeArrowheads="1"/>
          </p:cNvSpPr>
          <p:nvPr>
            <p:ph type="sldNum" sz="quarter" idx="5"/>
          </p:nvPr>
        </p:nvSpPr>
        <p:spPr>
          <a:noFill/>
          <a:ln>
            <a:miter lim="800000"/>
            <a:headEnd/>
            <a:tailEnd/>
          </a:ln>
        </p:spPr>
        <p:txBody>
          <a:bodyPr/>
          <a:lstStyle/>
          <a:p>
            <a:fld id="{209EDA5C-7853-4CE9-98E5-112DB7204756}" type="slidenum">
              <a:rPr lang="en-US" altLang="en-US" smtClean="0"/>
              <a:pPr/>
              <a:t>142</a:t>
            </a:fld>
            <a:endParaRPr lang="en-US" altLang="en-US" smtClean="0"/>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a:noFill/>
        </p:spPr>
        <p:txBody>
          <a:bodyPr/>
          <a:lstStyle/>
          <a:p>
            <a:r>
              <a:rPr lang="en-US" altLang="en-US" smtClean="0"/>
              <a:t>Note: many pump trainers/ territory sales reps are willing to schedule an appointment to review the pump with the school nurse or designated individual</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Rectangle 7"/>
          <p:cNvSpPr>
            <a:spLocks noGrp="1" noChangeArrowheads="1"/>
          </p:cNvSpPr>
          <p:nvPr>
            <p:ph type="sldNum" sz="quarter" idx="5"/>
          </p:nvPr>
        </p:nvSpPr>
        <p:spPr>
          <a:noFill/>
          <a:ln>
            <a:miter lim="800000"/>
            <a:headEnd/>
            <a:tailEnd/>
          </a:ln>
        </p:spPr>
        <p:txBody>
          <a:bodyPr/>
          <a:lstStyle/>
          <a:p>
            <a:fld id="{EB2EC377-167A-497C-A35F-44A93B2ED99D}" type="slidenum">
              <a:rPr lang="en-US" altLang="en-US" smtClean="0"/>
              <a:pPr/>
              <a:t>143</a:t>
            </a:fld>
            <a:endParaRPr lang="en-US" altLang="en-US" smtClean="0"/>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a:noFill/>
        </p:spPr>
        <p:txBody>
          <a:bodyPr/>
          <a:lstStyle/>
          <a:p>
            <a:r>
              <a:rPr lang="en-US" altLang="en-US" smtClean="0"/>
              <a:t>Handout  “Letter to Teachers and Coaches” sample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a:ln>
            <a:miter lim="800000"/>
            <a:headEnd/>
            <a:tailEnd/>
          </a:ln>
        </p:spPr>
        <p:txBody>
          <a:bodyPr/>
          <a:lstStyle/>
          <a:p>
            <a:fld id="{36DF5CE7-80A1-403C-B5F2-0ABF9E2BDDE6}" type="slidenum">
              <a:rPr lang="en-US" altLang="en-US" smtClean="0"/>
              <a:pPr/>
              <a:t>40</a:t>
            </a:fld>
            <a:endParaRPr lang="en-US" altLang="en-US" dirty="0" smtClean="0"/>
          </a:p>
        </p:txBody>
      </p:sp>
      <p:sp>
        <p:nvSpPr>
          <p:cNvPr id="268290" name="Rectangle 2"/>
          <p:cNvSpPr>
            <a:spLocks noGrp="1" noRot="1" noChangeAspect="1" noChangeArrowheads="1" noTextEdit="1"/>
          </p:cNvSpPr>
          <p:nvPr>
            <p:ph type="sldImg"/>
          </p:nvPr>
        </p:nvSpPr>
        <p:spPr>
          <a:xfrm>
            <a:off x="1177925" y="677863"/>
            <a:ext cx="4506913" cy="3379787"/>
          </a:xfrm>
          <a:solidFill>
            <a:srgbClr val="FFFFFF"/>
          </a:solidFill>
          <a:ln/>
        </p:spPr>
      </p:sp>
      <p:sp>
        <p:nvSpPr>
          <p:cNvPr id="268291"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en-US" dirty="0" smtClean="0"/>
              <a:t>Patients are taught to check for ketones when ill or whenever unexplained high BG levels appear. In Type 2, ketones are less likely to occur because of residual insulin production that suppresses the process of fat conversion to glucose.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7"/>
          <p:cNvSpPr>
            <a:spLocks noGrp="1" noChangeArrowheads="1"/>
          </p:cNvSpPr>
          <p:nvPr>
            <p:ph type="sldNum" sz="quarter" idx="5"/>
          </p:nvPr>
        </p:nvSpPr>
        <p:spPr>
          <a:noFill/>
          <a:ln>
            <a:miter lim="800000"/>
            <a:headEnd/>
            <a:tailEnd/>
          </a:ln>
        </p:spPr>
        <p:txBody>
          <a:bodyPr/>
          <a:lstStyle/>
          <a:p>
            <a:fld id="{F54598F4-68A8-44EB-9B48-2AACDA547CB1}" type="slidenum">
              <a:rPr lang="en-US" altLang="en-US" smtClean="0"/>
              <a:pPr/>
              <a:t>50</a:t>
            </a:fld>
            <a:endParaRPr lang="en-US" altLang="en-US" dirty="0" smtClean="0"/>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p:spPr>
        <p:txBody>
          <a:bodyPr/>
          <a:lstStyle/>
          <a:p>
            <a:r>
              <a:rPr lang="en-US" altLang="en-US" dirty="0" smtClean="0"/>
              <a:t>Skipped tests could be related to an unrecognized BG problem.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a:spLocks noGrp="1" noChangeArrowheads="1"/>
          </p:cNvSpPr>
          <p:nvPr>
            <p:ph type="sldNum" sz="quarter" idx="5"/>
          </p:nvPr>
        </p:nvSpPr>
        <p:spPr>
          <a:noFill/>
          <a:ln>
            <a:miter lim="800000"/>
            <a:headEnd/>
            <a:tailEnd/>
          </a:ln>
        </p:spPr>
        <p:txBody>
          <a:bodyPr/>
          <a:lstStyle/>
          <a:p>
            <a:fld id="{1E211C65-41D1-4DD2-9F3C-FFD3996998E0}" type="slidenum">
              <a:rPr lang="en-US" altLang="en-US" smtClean="0"/>
              <a:pPr/>
              <a:t>56</a:t>
            </a:fld>
            <a:endParaRPr lang="en-US" altLang="en-US" dirty="0" smtClean="0"/>
          </a:p>
        </p:txBody>
      </p:sp>
      <p:sp>
        <p:nvSpPr>
          <p:cNvPr id="307202" name="Rectangle 1026"/>
          <p:cNvSpPr>
            <a:spLocks noGrp="1" noRot="1" noChangeAspect="1" noChangeArrowheads="1" noTextEdit="1"/>
          </p:cNvSpPr>
          <p:nvPr>
            <p:ph type="sldImg"/>
          </p:nvPr>
        </p:nvSpPr>
        <p:spPr>
          <a:ln/>
        </p:spPr>
      </p:sp>
      <p:sp>
        <p:nvSpPr>
          <p:cNvPr id="307203" name="Rectangle 1027"/>
          <p:cNvSpPr>
            <a:spLocks noGrp="1" noChangeArrowheads="1"/>
          </p:cNvSpPr>
          <p:nvPr>
            <p:ph type="body" idx="1"/>
          </p:nvPr>
        </p:nvSpPr>
        <p:spPr>
          <a:noFill/>
        </p:spPr>
        <p:txBody>
          <a:bodyPr/>
          <a:lstStyle/>
          <a:p>
            <a:r>
              <a:rPr lang="en-US" altLang="en-US" dirty="0" smtClean="0"/>
              <a:t>Exercising muscles need glucose. Glucose used up by muscle needs to be replaced from the available blood glucose. This can lead to hypoglycemia during and after exercise.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7"/>
          <p:cNvSpPr>
            <a:spLocks noGrp="1" noChangeArrowheads="1"/>
          </p:cNvSpPr>
          <p:nvPr>
            <p:ph type="sldNum" sz="quarter" idx="5"/>
          </p:nvPr>
        </p:nvSpPr>
        <p:spPr>
          <a:noFill/>
          <a:ln>
            <a:miter lim="800000"/>
            <a:headEnd/>
            <a:tailEnd/>
          </a:ln>
        </p:spPr>
        <p:txBody>
          <a:bodyPr/>
          <a:lstStyle/>
          <a:p>
            <a:fld id="{E8B59168-246A-483C-B612-134ED3FE949C}" type="slidenum">
              <a:rPr lang="en-US" altLang="en-US" smtClean="0"/>
              <a:pPr/>
              <a:t>57</a:t>
            </a:fld>
            <a:endParaRPr lang="en-US" altLang="en-US" dirty="0" smtClean="0"/>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a:noFill/>
        </p:spPr>
        <p:txBody>
          <a:bodyPr/>
          <a:lstStyle/>
          <a:p>
            <a:r>
              <a:rPr lang="en-US" altLang="en-US" dirty="0" smtClean="0"/>
              <a:t>Teens: None of us expects to have our teens pregnant, but unplanned pregnancies  occur.</a:t>
            </a:r>
          </a:p>
          <a:p>
            <a:r>
              <a:rPr lang="en-US" altLang="en-US" dirty="0" smtClean="0"/>
              <a:t>Improved control should be a discussion/counseling issue for future planning.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a:ln>
            <a:miter lim="800000"/>
            <a:headEnd/>
            <a:tailEnd/>
          </a:ln>
        </p:spPr>
        <p:txBody>
          <a:bodyPr/>
          <a:lstStyle/>
          <a:p>
            <a:fld id="{AF517E72-AD2F-4855-80C8-05D54314C314}" type="slidenum">
              <a:rPr lang="en-US" altLang="en-US" smtClean="0"/>
              <a:pPr/>
              <a:t>58</a:t>
            </a:fld>
            <a:endParaRPr lang="en-US" altLang="en-US" dirty="0" smtClean="0"/>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noFill/>
        </p:spPr>
        <p:txBody>
          <a:bodyPr/>
          <a:lstStyle/>
          <a:p>
            <a:r>
              <a:rPr lang="en-US" altLang="en-US" dirty="0" smtClean="0"/>
              <a:t>There is no long acting insulin involved since the pump only uses fast-acting insulin. Students on long-acting insulin (non-pumpers) have to worry about peak actions of the LA, to prevent low BG.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1" y="233"/>
              <a:ext cx="1856" cy="3626"/>
              <a:chOff x="3010" y="777"/>
              <a:chExt cx="1856" cy="3626"/>
            </a:xfrm>
          </p:grpSpPr>
          <p:sp>
            <p:nvSpPr>
              <p:cNvPr id="39" name="Freeform 4"/>
              <p:cNvSpPr>
                <a:spLocks/>
              </p:cNvSpPr>
              <p:nvPr userDrawn="1"/>
            </p:nvSpPr>
            <p:spPr bwMode="ltGray">
              <a:xfrm rot="12185230" flipV="1">
                <a:off x="3533" y="777"/>
                <a:ext cx="1333" cy="1485"/>
              </a:xfrm>
              <a:custGeom>
                <a:avLst/>
                <a:gdLst>
                  <a:gd name="T0" fmla="*/ 36 w 596"/>
                  <a:gd name="T1" fmla="*/ 825 h 666"/>
                  <a:gd name="T2" fmla="*/ 13 w 596"/>
                  <a:gd name="T3" fmla="*/ 760 h 666"/>
                  <a:gd name="T4" fmla="*/ 0 w 596"/>
                  <a:gd name="T5" fmla="*/ 644 h 666"/>
                  <a:gd name="T6" fmla="*/ 9 w 596"/>
                  <a:gd name="T7" fmla="*/ 495 h 666"/>
                  <a:gd name="T8" fmla="*/ 56 w 596"/>
                  <a:gd name="T9" fmla="*/ 337 h 666"/>
                  <a:gd name="T10" fmla="*/ 154 w 596"/>
                  <a:gd name="T11" fmla="*/ 187 h 666"/>
                  <a:gd name="T12" fmla="*/ 318 w 596"/>
                  <a:gd name="T13" fmla="*/ 69 h 666"/>
                  <a:gd name="T14" fmla="*/ 552 w 596"/>
                  <a:gd name="T15" fmla="*/ 4 h 666"/>
                  <a:gd name="T16" fmla="*/ 850 w 596"/>
                  <a:gd name="T17" fmla="*/ 20 h 666"/>
                  <a:gd name="T18" fmla="*/ 1083 w 596"/>
                  <a:gd name="T19" fmla="*/ 152 h 666"/>
                  <a:gd name="T20" fmla="*/ 1239 w 596"/>
                  <a:gd name="T21" fmla="*/ 368 h 666"/>
                  <a:gd name="T22" fmla="*/ 1322 w 596"/>
                  <a:gd name="T23" fmla="*/ 633 h 666"/>
                  <a:gd name="T24" fmla="*/ 1331 w 596"/>
                  <a:gd name="T25" fmla="*/ 912 h 666"/>
                  <a:gd name="T26" fmla="*/ 1266 w 596"/>
                  <a:gd name="T27" fmla="*/ 1171 h 666"/>
                  <a:gd name="T28" fmla="*/ 1134 w 596"/>
                  <a:gd name="T29" fmla="*/ 1371 h 666"/>
                  <a:gd name="T30" fmla="*/ 933 w 596"/>
                  <a:gd name="T31" fmla="*/ 1478 h 666"/>
                  <a:gd name="T32" fmla="*/ 870 w 596"/>
                  <a:gd name="T33" fmla="*/ 1469 h 666"/>
                  <a:gd name="T34" fmla="*/ 986 w 596"/>
                  <a:gd name="T35" fmla="*/ 1376 h 666"/>
                  <a:gd name="T36" fmla="*/ 1078 w 596"/>
                  <a:gd name="T37" fmla="*/ 1213 h 666"/>
                  <a:gd name="T38" fmla="*/ 1138 w 596"/>
                  <a:gd name="T39" fmla="*/ 1012 h 666"/>
                  <a:gd name="T40" fmla="*/ 1163 w 596"/>
                  <a:gd name="T41" fmla="*/ 792 h 666"/>
                  <a:gd name="T42" fmla="*/ 1150 w 596"/>
                  <a:gd name="T43" fmla="*/ 575 h 666"/>
                  <a:gd name="T44" fmla="*/ 1085 w 596"/>
                  <a:gd name="T45" fmla="*/ 388 h 666"/>
                  <a:gd name="T46" fmla="*/ 968 w 596"/>
                  <a:gd name="T47" fmla="*/ 250 h 666"/>
                  <a:gd name="T48" fmla="*/ 763 w 596"/>
                  <a:gd name="T49" fmla="*/ 167 h 666"/>
                  <a:gd name="T50" fmla="*/ 550 w 596"/>
                  <a:gd name="T51" fmla="*/ 136 h 666"/>
                  <a:gd name="T52" fmla="*/ 389 w 596"/>
                  <a:gd name="T53" fmla="*/ 158 h 666"/>
                  <a:gd name="T54" fmla="*/ 271 w 596"/>
                  <a:gd name="T55" fmla="*/ 225 h 666"/>
                  <a:gd name="T56" fmla="*/ 188 w 596"/>
                  <a:gd name="T57" fmla="*/ 332 h 666"/>
                  <a:gd name="T58" fmla="*/ 127 w 596"/>
                  <a:gd name="T59" fmla="*/ 459 h 666"/>
                  <a:gd name="T60" fmla="*/ 89 w 596"/>
                  <a:gd name="T61" fmla="*/ 606 h 666"/>
                  <a:gd name="T62" fmla="*/ 63 w 596"/>
                  <a:gd name="T63" fmla="*/ 756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0" name="Freeform 5"/>
              <p:cNvSpPr>
                <a:spLocks/>
              </p:cNvSpPr>
              <p:nvPr userDrawn="1"/>
            </p:nvSpPr>
            <p:spPr bwMode="ltGray">
              <a:xfrm rot="12185230" flipV="1">
                <a:off x="4028" y="1801"/>
                <a:ext cx="571" cy="531"/>
              </a:xfrm>
              <a:custGeom>
                <a:avLst/>
                <a:gdLst>
                  <a:gd name="T0" fmla="*/ 0 w 257"/>
                  <a:gd name="T1" fmla="*/ 0 h 237"/>
                  <a:gd name="T2" fmla="*/ 0 w 257"/>
                  <a:gd name="T3" fmla="*/ 56 h 237"/>
                  <a:gd name="T4" fmla="*/ 7 w 257"/>
                  <a:gd name="T5" fmla="*/ 112 h 237"/>
                  <a:gd name="T6" fmla="*/ 13 w 257"/>
                  <a:gd name="T7" fmla="*/ 168 h 237"/>
                  <a:gd name="T8" fmla="*/ 24 w 257"/>
                  <a:gd name="T9" fmla="*/ 220 h 237"/>
                  <a:gd name="T10" fmla="*/ 40 w 257"/>
                  <a:gd name="T11" fmla="*/ 267 h 237"/>
                  <a:gd name="T12" fmla="*/ 60 w 257"/>
                  <a:gd name="T13" fmla="*/ 316 h 237"/>
                  <a:gd name="T14" fmla="*/ 84 w 257"/>
                  <a:gd name="T15" fmla="*/ 361 h 237"/>
                  <a:gd name="T16" fmla="*/ 113 w 257"/>
                  <a:gd name="T17" fmla="*/ 399 h 237"/>
                  <a:gd name="T18" fmla="*/ 149 w 257"/>
                  <a:gd name="T19" fmla="*/ 435 h 237"/>
                  <a:gd name="T20" fmla="*/ 191 w 257"/>
                  <a:gd name="T21" fmla="*/ 466 h 237"/>
                  <a:gd name="T22" fmla="*/ 236 w 257"/>
                  <a:gd name="T23" fmla="*/ 491 h 237"/>
                  <a:gd name="T24" fmla="*/ 291 w 257"/>
                  <a:gd name="T25" fmla="*/ 511 h 237"/>
                  <a:gd name="T26" fmla="*/ 351 w 257"/>
                  <a:gd name="T27" fmla="*/ 524 h 237"/>
                  <a:gd name="T28" fmla="*/ 418 w 257"/>
                  <a:gd name="T29" fmla="*/ 531 h 237"/>
                  <a:gd name="T30" fmla="*/ 489 w 257"/>
                  <a:gd name="T31" fmla="*/ 529 h 237"/>
                  <a:gd name="T32" fmla="*/ 571 w 257"/>
                  <a:gd name="T33" fmla="*/ 520 h 237"/>
                  <a:gd name="T34" fmla="*/ 498 w 257"/>
                  <a:gd name="T35" fmla="*/ 509 h 237"/>
                  <a:gd name="T36" fmla="*/ 433 w 257"/>
                  <a:gd name="T37" fmla="*/ 493 h 237"/>
                  <a:gd name="T38" fmla="*/ 378 w 257"/>
                  <a:gd name="T39" fmla="*/ 475 h 237"/>
                  <a:gd name="T40" fmla="*/ 329 w 257"/>
                  <a:gd name="T41" fmla="*/ 457 h 237"/>
                  <a:gd name="T42" fmla="*/ 284 w 257"/>
                  <a:gd name="T43" fmla="*/ 432 h 237"/>
                  <a:gd name="T44" fmla="*/ 249 w 257"/>
                  <a:gd name="T45" fmla="*/ 408 h 237"/>
                  <a:gd name="T46" fmla="*/ 216 w 257"/>
                  <a:gd name="T47" fmla="*/ 379 h 237"/>
                  <a:gd name="T48" fmla="*/ 187 w 257"/>
                  <a:gd name="T49" fmla="*/ 347 h 237"/>
                  <a:gd name="T50" fmla="*/ 160 w 257"/>
                  <a:gd name="T51" fmla="*/ 316 h 237"/>
                  <a:gd name="T52" fmla="*/ 136 w 257"/>
                  <a:gd name="T53" fmla="*/ 280 h 237"/>
                  <a:gd name="T54" fmla="*/ 116 w 257"/>
                  <a:gd name="T55" fmla="*/ 240 h 237"/>
                  <a:gd name="T56" fmla="*/ 96 w 257"/>
                  <a:gd name="T57" fmla="*/ 197 h 237"/>
                  <a:gd name="T58" fmla="*/ 73 w 257"/>
                  <a:gd name="T59" fmla="*/ 155 h 237"/>
                  <a:gd name="T60" fmla="*/ 51 w 257"/>
                  <a:gd name="T61" fmla="*/ 105 h 237"/>
                  <a:gd name="T62" fmla="*/ 27 w 257"/>
                  <a:gd name="T63" fmla="*/ 5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1" name="Freeform 6"/>
              <p:cNvSpPr>
                <a:spLocks/>
              </p:cNvSpPr>
              <p:nvPr userDrawn="1"/>
            </p:nvSpPr>
            <p:spPr bwMode="ltGray">
              <a:xfrm rot="12185230" flipV="1">
                <a:off x="3638" y="2166"/>
                <a:ext cx="277" cy="249"/>
              </a:xfrm>
              <a:custGeom>
                <a:avLst/>
                <a:gdLst>
                  <a:gd name="T0" fmla="*/ 172 w 124"/>
                  <a:gd name="T1" fmla="*/ 0 h 110"/>
                  <a:gd name="T2" fmla="*/ 277 w 124"/>
                  <a:gd name="T3" fmla="*/ 244 h 110"/>
                  <a:gd name="T4" fmla="*/ 268 w 124"/>
                  <a:gd name="T5" fmla="*/ 242 h 110"/>
                  <a:gd name="T6" fmla="*/ 239 w 124"/>
                  <a:gd name="T7" fmla="*/ 238 h 110"/>
                  <a:gd name="T8" fmla="*/ 199 w 124"/>
                  <a:gd name="T9" fmla="*/ 229 h 110"/>
                  <a:gd name="T10" fmla="*/ 152 w 124"/>
                  <a:gd name="T11" fmla="*/ 224 h 110"/>
                  <a:gd name="T12" fmla="*/ 101 w 124"/>
                  <a:gd name="T13" fmla="*/ 220 h 110"/>
                  <a:gd name="T14" fmla="*/ 56 w 124"/>
                  <a:gd name="T15" fmla="*/ 222 h 110"/>
                  <a:gd name="T16" fmla="*/ 20 w 124"/>
                  <a:gd name="T17" fmla="*/ 231 h 110"/>
                  <a:gd name="T18" fmla="*/ 0 w 124"/>
                  <a:gd name="T19" fmla="*/ 249 h 110"/>
                  <a:gd name="T20" fmla="*/ 9 w 124"/>
                  <a:gd name="T21" fmla="*/ 222 h 110"/>
                  <a:gd name="T22" fmla="*/ 18 w 124"/>
                  <a:gd name="T23" fmla="*/ 201 h 110"/>
                  <a:gd name="T24" fmla="*/ 36 w 124"/>
                  <a:gd name="T25" fmla="*/ 186 h 110"/>
                  <a:gd name="T26" fmla="*/ 56 w 124"/>
                  <a:gd name="T27" fmla="*/ 172 h 110"/>
                  <a:gd name="T28" fmla="*/ 80 w 124"/>
                  <a:gd name="T29" fmla="*/ 163 h 110"/>
                  <a:gd name="T30" fmla="*/ 105 w 124"/>
                  <a:gd name="T31" fmla="*/ 161 h 110"/>
                  <a:gd name="T32" fmla="*/ 132 w 124"/>
                  <a:gd name="T33" fmla="*/ 161 h 110"/>
                  <a:gd name="T34" fmla="*/ 161 w 124"/>
                  <a:gd name="T35" fmla="*/ 168 h 110"/>
                  <a:gd name="T36" fmla="*/ 163 w 124"/>
                  <a:gd name="T37" fmla="*/ 161 h 110"/>
                  <a:gd name="T38" fmla="*/ 156 w 124"/>
                  <a:gd name="T39" fmla="*/ 127 h 110"/>
                  <a:gd name="T40" fmla="*/ 150 w 124"/>
                  <a:gd name="T41" fmla="*/ 86 h 110"/>
                  <a:gd name="T42" fmla="*/ 145 w 124"/>
                  <a:gd name="T43" fmla="*/ 68 h 110"/>
                  <a:gd name="T44" fmla="*/ 141 w 124"/>
                  <a:gd name="T45" fmla="*/ 68 h 110"/>
                  <a:gd name="T46" fmla="*/ 136 w 124"/>
                  <a:gd name="T47" fmla="*/ 66 h 110"/>
                  <a:gd name="T48" fmla="*/ 132 w 124"/>
                  <a:gd name="T49" fmla="*/ 59 h 110"/>
                  <a:gd name="T50" fmla="*/ 127 w 124"/>
                  <a:gd name="T51" fmla="*/ 52 h 110"/>
                  <a:gd name="T52" fmla="*/ 127 w 124"/>
                  <a:gd name="T53" fmla="*/ 43 h 110"/>
                  <a:gd name="T54" fmla="*/ 132 w 124"/>
                  <a:gd name="T55" fmla="*/ 32 h 110"/>
                  <a:gd name="T56" fmla="*/ 147 w 124"/>
                  <a:gd name="T57" fmla="*/ 18 h 110"/>
                  <a:gd name="T58" fmla="*/ 17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2" name="Freeform 7"/>
              <p:cNvSpPr>
                <a:spLocks/>
              </p:cNvSpPr>
              <p:nvPr userDrawn="1"/>
            </p:nvSpPr>
            <p:spPr bwMode="ltGray">
              <a:xfrm rot="12185230" flipV="1">
                <a:off x="3978" y="976"/>
                <a:ext cx="245" cy="347"/>
              </a:xfrm>
              <a:custGeom>
                <a:avLst/>
                <a:gdLst>
                  <a:gd name="T0" fmla="*/ 0 w 109"/>
                  <a:gd name="T1" fmla="*/ 0 h 156"/>
                  <a:gd name="T2" fmla="*/ 11 w 109"/>
                  <a:gd name="T3" fmla="*/ 2 h 156"/>
                  <a:gd name="T4" fmla="*/ 40 w 109"/>
                  <a:gd name="T5" fmla="*/ 11 h 156"/>
                  <a:gd name="T6" fmla="*/ 83 w 109"/>
                  <a:gd name="T7" fmla="*/ 27 h 156"/>
                  <a:gd name="T8" fmla="*/ 130 w 109"/>
                  <a:gd name="T9" fmla="*/ 53 h 156"/>
                  <a:gd name="T10" fmla="*/ 175 w 109"/>
                  <a:gd name="T11" fmla="*/ 98 h 156"/>
                  <a:gd name="T12" fmla="*/ 216 w 109"/>
                  <a:gd name="T13" fmla="*/ 158 h 156"/>
                  <a:gd name="T14" fmla="*/ 241 w 109"/>
                  <a:gd name="T15" fmla="*/ 240 h 156"/>
                  <a:gd name="T16" fmla="*/ 245 w 109"/>
                  <a:gd name="T17" fmla="*/ 347 h 156"/>
                  <a:gd name="T18" fmla="*/ 236 w 109"/>
                  <a:gd name="T19" fmla="*/ 347 h 156"/>
                  <a:gd name="T20" fmla="*/ 223 w 109"/>
                  <a:gd name="T21" fmla="*/ 347 h 156"/>
                  <a:gd name="T22" fmla="*/ 209 w 109"/>
                  <a:gd name="T23" fmla="*/ 347 h 156"/>
                  <a:gd name="T24" fmla="*/ 196 w 109"/>
                  <a:gd name="T25" fmla="*/ 343 h 156"/>
                  <a:gd name="T26" fmla="*/ 182 w 109"/>
                  <a:gd name="T27" fmla="*/ 340 h 156"/>
                  <a:gd name="T28" fmla="*/ 166 w 109"/>
                  <a:gd name="T29" fmla="*/ 334 h 156"/>
                  <a:gd name="T30" fmla="*/ 148 w 109"/>
                  <a:gd name="T31" fmla="*/ 323 h 156"/>
                  <a:gd name="T32" fmla="*/ 130 w 109"/>
                  <a:gd name="T33" fmla="*/ 309 h 156"/>
                  <a:gd name="T34" fmla="*/ 119 w 109"/>
                  <a:gd name="T35" fmla="*/ 280 h 156"/>
                  <a:gd name="T36" fmla="*/ 119 w 109"/>
                  <a:gd name="T37" fmla="*/ 247 h 156"/>
                  <a:gd name="T38" fmla="*/ 126 w 109"/>
                  <a:gd name="T39" fmla="*/ 214 h 156"/>
                  <a:gd name="T40" fmla="*/ 133 w 109"/>
                  <a:gd name="T41" fmla="*/ 178 h 156"/>
                  <a:gd name="T42" fmla="*/ 126 w 109"/>
                  <a:gd name="T43" fmla="*/ 138 h 156"/>
                  <a:gd name="T44" fmla="*/ 108 w 109"/>
                  <a:gd name="T45" fmla="*/ 96 h 156"/>
                  <a:gd name="T46" fmla="*/ 70 w 109"/>
                  <a:gd name="T47" fmla="*/ 5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3" name="Freeform 8"/>
              <p:cNvSpPr>
                <a:spLocks/>
              </p:cNvSpPr>
              <p:nvPr userDrawn="1"/>
            </p:nvSpPr>
            <p:spPr bwMode="ltGray">
              <a:xfrm rot="12185230" flipV="1">
                <a:off x="3844" y="2207"/>
                <a:ext cx="103" cy="209"/>
              </a:xfrm>
              <a:custGeom>
                <a:avLst/>
                <a:gdLst>
                  <a:gd name="T0" fmla="*/ 69 w 46"/>
                  <a:gd name="T1" fmla="*/ 0 h 94"/>
                  <a:gd name="T2" fmla="*/ 45 w 46"/>
                  <a:gd name="T3" fmla="*/ 84 h 94"/>
                  <a:gd name="T4" fmla="*/ 34 w 46"/>
                  <a:gd name="T5" fmla="*/ 138 h 94"/>
                  <a:gd name="T6" fmla="*/ 25 w 46"/>
                  <a:gd name="T7" fmla="*/ 176 h 94"/>
                  <a:gd name="T8" fmla="*/ 0 w 46"/>
                  <a:gd name="T9" fmla="*/ 209 h 94"/>
                  <a:gd name="T10" fmla="*/ 27 w 46"/>
                  <a:gd name="T11" fmla="*/ 196 h 94"/>
                  <a:gd name="T12" fmla="*/ 52 w 46"/>
                  <a:gd name="T13" fmla="*/ 178 h 94"/>
                  <a:gd name="T14" fmla="*/ 72 w 46"/>
                  <a:gd name="T15" fmla="*/ 153 h 94"/>
                  <a:gd name="T16" fmla="*/ 90 w 46"/>
                  <a:gd name="T17" fmla="*/ 127 h 94"/>
                  <a:gd name="T18" fmla="*/ 101 w 46"/>
                  <a:gd name="T19" fmla="*/ 98 h 94"/>
                  <a:gd name="T20" fmla="*/ 103 w 46"/>
                  <a:gd name="T21" fmla="*/ 67 h 94"/>
                  <a:gd name="T22" fmla="*/ 94 w 46"/>
                  <a:gd name="T23" fmla="*/ 33 h 94"/>
                  <a:gd name="T24" fmla="*/ 6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4" name="Freeform 9"/>
              <p:cNvSpPr>
                <a:spLocks/>
              </p:cNvSpPr>
              <p:nvPr userDrawn="1"/>
            </p:nvSpPr>
            <p:spPr bwMode="ltGray">
              <a:xfrm rot="12185230" flipV="1">
                <a:off x="3894" y="1325"/>
                <a:ext cx="120" cy="90"/>
              </a:xfrm>
              <a:custGeom>
                <a:avLst/>
                <a:gdLst>
                  <a:gd name="T0" fmla="*/ 0 w 54"/>
                  <a:gd name="T1" fmla="*/ 0 h 40"/>
                  <a:gd name="T2" fmla="*/ 2 w 54"/>
                  <a:gd name="T3" fmla="*/ 2 h 40"/>
                  <a:gd name="T4" fmla="*/ 13 w 54"/>
                  <a:gd name="T5" fmla="*/ 7 h 40"/>
                  <a:gd name="T6" fmla="*/ 29 w 54"/>
                  <a:gd name="T7" fmla="*/ 18 h 40"/>
                  <a:gd name="T8" fmla="*/ 47 w 54"/>
                  <a:gd name="T9" fmla="*/ 27 h 40"/>
                  <a:gd name="T10" fmla="*/ 64 w 54"/>
                  <a:gd name="T11" fmla="*/ 34 h 40"/>
                  <a:gd name="T12" fmla="*/ 84 w 54"/>
                  <a:gd name="T13" fmla="*/ 38 h 40"/>
                  <a:gd name="T14" fmla="*/ 102 w 54"/>
                  <a:gd name="T15" fmla="*/ 41 h 40"/>
                  <a:gd name="T16" fmla="*/ 120 w 54"/>
                  <a:gd name="T17" fmla="*/ 36 h 40"/>
                  <a:gd name="T18" fmla="*/ 118 w 54"/>
                  <a:gd name="T19" fmla="*/ 56 h 40"/>
                  <a:gd name="T20" fmla="*/ 111 w 54"/>
                  <a:gd name="T21" fmla="*/ 74 h 40"/>
                  <a:gd name="T22" fmla="*/ 98 w 54"/>
                  <a:gd name="T23" fmla="*/ 86 h 40"/>
                  <a:gd name="T24" fmla="*/ 82 w 54"/>
                  <a:gd name="T25" fmla="*/ 90 h 40"/>
                  <a:gd name="T26" fmla="*/ 62 w 54"/>
                  <a:gd name="T27" fmla="*/ 88 h 40"/>
                  <a:gd name="T28" fmla="*/ 42 w 54"/>
                  <a:gd name="T29" fmla="*/ 72 h 40"/>
                  <a:gd name="T30" fmla="*/ 22 w 54"/>
                  <a:gd name="T31" fmla="*/ 45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13 w 149"/>
                  <a:gd name="T3" fmla="*/ 18 h 704"/>
                  <a:gd name="T4" fmla="*/ 35 w 149"/>
                  <a:gd name="T5" fmla="*/ 41 h 704"/>
                  <a:gd name="T6" fmla="*/ 62 w 149"/>
                  <a:gd name="T7" fmla="*/ 70 h 704"/>
                  <a:gd name="T8" fmla="*/ 91 w 149"/>
                  <a:gd name="T9" fmla="*/ 108 h 704"/>
                  <a:gd name="T10" fmla="*/ 128 w 149"/>
                  <a:gd name="T11" fmla="*/ 155 h 704"/>
                  <a:gd name="T12" fmla="*/ 162 w 149"/>
                  <a:gd name="T13" fmla="*/ 205 h 704"/>
                  <a:gd name="T14" fmla="*/ 195 w 149"/>
                  <a:gd name="T15" fmla="*/ 263 h 704"/>
                  <a:gd name="T16" fmla="*/ 221 w 149"/>
                  <a:gd name="T17" fmla="*/ 330 h 704"/>
                  <a:gd name="T18" fmla="*/ 248 w 149"/>
                  <a:gd name="T19" fmla="*/ 401 h 704"/>
                  <a:gd name="T20" fmla="*/ 266 w 149"/>
                  <a:gd name="T21" fmla="*/ 483 h 704"/>
                  <a:gd name="T22" fmla="*/ 275 w 149"/>
                  <a:gd name="T23" fmla="*/ 573 h 704"/>
                  <a:gd name="T24" fmla="*/ 279 w 149"/>
                  <a:gd name="T25" fmla="*/ 667 h 704"/>
                  <a:gd name="T26" fmla="*/ 266 w 149"/>
                  <a:gd name="T27" fmla="*/ 772 h 704"/>
                  <a:gd name="T28" fmla="*/ 241 w 149"/>
                  <a:gd name="T29" fmla="*/ 883 h 704"/>
                  <a:gd name="T30" fmla="*/ 204 w 149"/>
                  <a:gd name="T31" fmla="*/ 1000 h 704"/>
                  <a:gd name="T32" fmla="*/ 148 w 149"/>
                  <a:gd name="T33" fmla="*/ 1129 h 704"/>
                  <a:gd name="T34" fmla="*/ 86 w 149"/>
                  <a:gd name="T35" fmla="*/ 1275 h 704"/>
                  <a:gd name="T36" fmla="*/ 47 w 149"/>
                  <a:gd name="T37" fmla="*/ 1410 h 704"/>
                  <a:gd name="T38" fmla="*/ 22 w 149"/>
                  <a:gd name="T39" fmla="*/ 1535 h 704"/>
                  <a:gd name="T40" fmla="*/ 13 w 149"/>
                  <a:gd name="T41" fmla="*/ 1655 h 704"/>
                  <a:gd name="T42" fmla="*/ 13 w 149"/>
                  <a:gd name="T43" fmla="*/ 1769 h 704"/>
                  <a:gd name="T44" fmla="*/ 18 w 149"/>
                  <a:gd name="T45" fmla="*/ 1875 h 704"/>
                  <a:gd name="T46" fmla="*/ 27 w 149"/>
                  <a:gd name="T47" fmla="*/ 1968 h 704"/>
                  <a:gd name="T48" fmla="*/ 31 w 149"/>
                  <a:gd name="T49" fmla="*/ 2059 h 704"/>
                  <a:gd name="T50" fmla="*/ 91 w 149"/>
                  <a:gd name="T51" fmla="*/ 2012 h 704"/>
                  <a:gd name="T52" fmla="*/ 86 w 149"/>
                  <a:gd name="T53" fmla="*/ 1989 h 704"/>
                  <a:gd name="T54" fmla="*/ 80 w 149"/>
                  <a:gd name="T55" fmla="*/ 1922 h 704"/>
                  <a:gd name="T56" fmla="*/ 73 w 149"/>
                  <a:gd name="T57" fmla="*/ 1819 h 704"/>
                  <a:gd name="T58" fmla="*/ 78 w 149"/>
                  <a:gd name="T59" fmla="*/ 1682 h 704"/>
                  <a:gd name="T60" fmla="*/ 91 w 149"/>
                  <a:gd name="T61" fmla="*/ 1518 h 704"/>
                  <a:gd name="T62" fmla="*/ 128 w 149"/>
                  <a:gd name="T63" fmla="*/ 1331 h 704"/>
                  <a:gd name="T64" fmla="*/ 190 w 149"/>
                  <a:gd name="T65" fmla="*/ 1129 h 704"/>
                  <a:gd name="T66" fmla="*/ 286 w 149"/>
                  <a:gd name="T67" fmla="*/ 915 h 704"/>
                  <a:gd name="T68" fmla="*/ 317 w 149"/>
                  <a:gd name="T69" fmla="*/ 816 h 704"/>
                  <a:gd name="T70" fmla="*/ 330 w 149"/>
                  <a:gd name="T71" fmla="*/ 687 h 704"/>
                  <a:gd name="T72" fmla="*/ 319 w 149"/>
                  <a:gd name="T73" fmla="*/ 538 h 704"/>
                  <a:gd name="T74" fmla="*/ 290 w 149"/>
                  <a:gd name="T75" fmla="*/ 392 h 704"/>
                  <a:gd name="T76" fmla="*/ 241 w 149"/>
                  <a:gd name="T77" fmla="*/ 249 h 704"/>
                  <a:gd name="T78" fmla="*/ 179 w 149"/>
                  <a:gd name="T79" fmla="*/ 129 h 704"/>
                  <a:gd name="T80" fmla="*/ 97 w 149"/>
                  <a:gd name="T81" fmla="*/ 41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sp>
          <p:nvSpPr>
            <p:cNvPr id="6" name="Freeform 11"/>
            <p:cNvSpPr>
              <a:spLocks/>
            </p:cNvSpPr>
            <p:nvPr userDrawn="1"/>
          </p:nvSpPr>
          <p:spPr bwMode="ltGray">
            <a:xfrm rot="373331" flipH="1">
              <a:off x="22" y="1957"/>
              <a:ext cx="323" cy="649"/>
            </a:xfrm>
            <a:custGeom>
              <a:avLst/>
              <a:gdLst>
                <a:gd name="T0" fmla="*/ 237 w 128"/>
                <a:gd name="T1" fmla="*/ 0 h 217"/>
                <a:gd name="T2" fmla="*/ 265 w 128"/>
                <a:gd name="T3" fmla="*/ 27 h 217"/>
                <a:gd name="T4" fmla="*/ 290 w 128"/>
                <a:gd name="T5" fmla="*/ 81 h 217"/>
                <a:gd name="T6" fmla="*/ 310 w 128"/>
                <a:gd name="T7" fmla="*/ 150 h 217"/>
                <a:gd name="T8" fmla="*/ 323 w 128"/>
                <a:gd name="T9" fmla="*/ 233 h 217"/>
                <a:gd name="T10" fmla="*/ 320 w 128"/>
                <a:gd name="T11" fmla="*/ 332 h 217"/>
                <a:gd name="T12" fmla="*/ 293 w 128"/>
                <a:gd name="T13" fmla="*/ 434 h 217"/>
                <a:gd name="T14" fmla="*/ 237 w 128"/>
                <a:gd name="T15" fmla="*/ 541 h 217"/>
                <a:gd name="T16" fmla="*/ 151 w 128"/>
                <a:gd name="T17" fmla="*/ 649 h 217"/>
                <a:gd name="T18" fmla="*/ 124 w 128"/>
                <a:gd name="T19" fmla="*/ 637 h 217"/>
                <a:gd name="T20" fmla="*/ 96 w 128"/>
                <a:gd name="T21" fmla="*/ 628 h 217"/>
                <a:gd name="T22" fmla="*/ 66 w 128"/>
                <a:gd name="T23" fmla="*/ 613 h 217"/>
                <a:gd name="T24" fmla="*/ 40 w 128"/>
                <a:gd name="T25" fmla="*/ 601 h 217"/>
                <a:gd name="T26" fmla="*/ 20 w 128"/>
                <a:gd name="T27" fmla="*/ 586 h 217"/>
                <a:gd name="T28" fmla="*/ 5 w 128"/>
                <a:gd name="T29" fmla="*/ 568 h 217"/>
                <a:gd name="T30" fmla="*/ 0 w 128"/>
                <a:gd name="T31" fmla="*/ 547 h 217"/>
                <a:gd name="T32" fmla="*/ 3 w 128"/>
                <a:gd name="T33" fmla="*/ 532 h 217"/>
                <a:gd name="T34" fmla="*/ 33 w 128"/>
                <a:gd name="T35" fmla="*/ 511 h 217"/>
                <a:gd name="T36" fmla="*/ 73 w 128"/>
                <a:gd name="T37" fmla="*/ 482 h 217"/>
                <a:gd name="T38" fmla="*/ 116 w 128"/>
                <a:gd name="T39" fmla="*/ 449 h 217"/>
                <a:gd name="T40" fmla="*/ 159 w 128"/>
                <a:gd name="T41" fmla="*/ 401 h 217"/>
                <a:gd name="T42" fmla="*/ 199 w 128"/>
                <a:gd name="T43" fmla="*/ 335 h 217"/>
                <a:gd name="T44" fmla="*/ 230 w 128"/>
                <a:gd name="T45" fmla="*/ 248 h 217"/>
                <a:gd name="T46" fmla="*/ 245 w 128"/>
                <a:gd name="T47" fmla="*/ 138 h 217"/>
                <a:gd name="T48" fmla="*/ 237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9" name="Freeform 14"/>
            <p:cNvSpPr>
              <a:spLocks/>
            </p:cNvSpPr>
            <p:nvPr userDrawn="1"/>
          </p:nvSpPr>
          <p:spPr bwMode="ltGray">
            <a:xfrm rot="373331" flipH="1">
              <a:off x="898" y="2855"/>
              <a:ext cx="354" cy="464"/>
            </a:xfrm>
            <a:custGeom>
              <a:avLst/>
              <a:gdLst>
                <a:gd name="T0" fmla="*/ 227 w 117"/>
                <a:gd name="T1" fmla="*/ 0 h 132"/>
                <a:gd name="T2" fmla="*/ 0 w 117"/>
                <a:gd name="T3" fmla="*/ 88 h 132"/>
                <a:gd name="T4" fmla="*/ 9 w 117"/>
                <a:gd name="T5" fmla="*/ 91 h 132"/>
                <a:gd name="T6" fmla="*/ 42 w 117"/>
                <a:gd name="T7" fmla="*/ 102 h 132"/>
                <a:gd name="T8" fmla="*/ 88 w 117"/>
                <a:gd name="T9" fmla="*/ 127 h 132"/>
                <a:gd name="T10" fmla="*/ 139 w 117"/>
                <a:gd name="T11" fmla="*/ 165 h 132"/>
                <a:gd name="T12" fmla="*/ 200 w 117"/>
                <a:gd name="T13" fmla="*/ 218 h 132"/>
                <a:gd name="T14" fmla="*/ 254 w 117"/>
                <a:gd name="T15" fmla="*/ 281 h 132"/>
                <a:gd name="T16" fmla="*/ 309 w 117"/>
                <a:gd name="T17" fmla="*/ 362 h 132"/>
                <a:gd name="T18" fmla="*/ 351 w 117"/>
                <a:gd name="T19" fmla="*/ 464 h 132"/>
                <a:gd name="T20" fmla="*/ 354 w 117"/>
                <a:gd name="T21" fmla="*/ 422 h 132"/>
                <a:gd name="T22" fmla="*/ 348 w 117"/>
                <a:gd name="T23" fmla="*/ 376 h 132"/>
                <a:gd name="T24" fmla="*/ 327 w 117"/>
                <a:gd name="T25" fmla="*/ 316 h 132"/>
                <a:gd name="T26" fmla="*/ 300 w 117"/>
                <a:gd name="T27" fmla="*/ 260 h 132"/>
                <a:gd name="T28" fmla="*/ 269 w 117"/>
                <a:gd name="T29" fmla="*/ 204 h 132"/>
                <a:gd name="T30" fmla="*/ 236 w 117"/>
                <a:gd name="T31" fmla="*/ 158 h 132"/>
                <a:gd name="T32" fmla="*/ 203 w 117"/>
                <a:gd name="T33" fmla="*/ 127 h 132"/>
                <a:gd name="T34" fmla="*/ 175 w 117"/>
                <a:gd name="T35" fmla="*/ 112 h 132"/>
                <a:gd name="T36" fmla="*/ 209 w 117"/>
                <a:gd name="T37" fmla="*/ 102 h 132"/>
                <a:gd name="T38" fmla="*/ 239 w 117"/>
                <a:gd name="T39" fmla="*/ 98 h 132"/>
                <a:gd name="T40" fmla="*/ 269 w 117"/>
                <a:gd name="T41" fmla="*/ 91 h 132"/>
                <a:gd name="T42" fmla="*/ 297 w 117"/>
                <a:gd name="T43" fmla="*/ 88 h 132"/>
                <a:gd name="T44" fmla="*/ 318 w 117"/>
                <a:gd name="T45" fmla="*/ 84 h 132"/>
                <a:gd name="T46" fmla="*/ 330 w 117"/>
                <a:gd name="T47" fmla="*/ 77 h 132"/>
                <a:gd name="T48" fmla="*/ 342 w 117"/>
                <a:gd name="T49" fmla="*/ 74 h 132"/>
                <a:gd name="T50" fmla="*/ 345 w 117"/>
                <a:gd name="T51" fmla="*/ 74 h 132"/>
                <a:gd name="T52" fmla="*/ 227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 name="Freeform 15"/>
            <p:cNvSpPr>
              <a:spLocks/>
            </p:cNvSpPr>
            <p:nvPr userDrawn="1"/>
          </p:nvSpPr>
          <p:spPr bwMode="ltGray">
            <a:xfrm rot="373331" flipH="1">
              <a:off x="799" y="2979"/>
              <a:ext cx="87" cy="274"/>
            </a:xfrm>
            <a:custGeom>
              <a:avLst/>
              <a:gdLst>
                <a:gd name="T0" fmla="*/ 87 w 29"/>
                <a:gd name="T1" fmla="*/ 0 h 77"/>
                <a:gd name="T2" fmla="*/ 69 w 29"/>
                <a:gd name="T3" fmla="*/ 0 h 77"/>
                <a:gd name="T4" fmla="*/ 48 w 29"/>
                <a:gd name="T5" fmla="*/ 14 h 77"/>
                <a:gd name="T6" fmla="*/ 27 w 29"/>
                <a:gd name="T7" fmla="*/ 32 h 77"/>
                <a:gd name="T8" fmla="*/ 12 w 29"/>
                <a:gd name="T9" fmla="*/ 68 h 77"/>
                <a:gd name="T10" fmla="*/ 3 w 29"/>
                <a:gd name="T11" fmla="*/ 107 h 77"/>
                <a:gd name="T12" fmla="*/ 0 w 29"/>
                <a:gd name="T13" fmla="*/ 157 h 77"/>
                <a:gd name="T14" fmla="*/ 9 w 29"/>
                <a:gd name="T15" fmla="*/ 214 h 77"/>
                <a:gd name="T16" fmla="*/ 33 w 29"/>
                <a:gd name="T17" fmla="*/ 274 h 77"/>
                <a:gd name="T18" fmla="*/ 45 w 29"/>
                <a:gd name="T19" fmla="*/ 189 h 77"/>
                <a:gd name="T20" fmla="*/ 57 w 29"/>
                <a:gd name="T21" fmla="*/ 132 h 77"/>
                <a:gd name="T22" fmla="*/ 69 w 29"/>
                <a:gd name="T23" fmla="*/ 78 h 77"/>
                <a:gd name="T24" fmla="*/ 87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7" name="Freeform 19"/>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8" name="Freeform 20"/>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13" name="Group 21"/>
            <p:cNvGrpSpPr>
              <a:grpSpLocks/>
            </p:cNvGrpSpPr>
            <p:nvPr userDrawn="1"/>
          </p:nvGrpSpPr>
          <p:grpSpPr bwMode="auto">
            <a:xfrm rot="-6691250">
              <a:off x="3642" y="127"/>
              <a:ext cx="356" cy="608"/>
              <a:chOff x="1728" y="866"/>
              <a:chExt cx="129" cy="157"/>
            </a:xfrm>
          </p:grpSpPr>
          <p:sp>
            <p:nvSpPr>
              <p:cNvPr id="33" name="Freeform 22"/>
              <p:cNvSpPr>
                <a:spLocks/>
              </p:cNvSpPr>
              <p:nvPr userDrawn="1"/>
            </p:nvSpPr>
            <p:spPr bwMode="ltGray">
              <a:xfrm>
                <a:off x="1728"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4" name="Freeform 23"/>
              <p:cNvSpPr>
                <a:spLocks/>
              </p:cNvSpPr>
              <p:nvPr userDrawn="1"/>
            </p:nvSpPr>
            <p:spPr bwMode="ltGray">
              <a:xfrm>
                <a:off x="1787"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5" name="Freeform 24"/>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14" name="Group 25"/>
            <p:cNvGrpSpPr>
              <a:grpSpLocks/>
            </p:cNvGrpSpPr>
            <p:nvPr userDrawn="1"/>
          </p:nvGrpSpPr>
          <p:grpSpPr bwMode="auto">
            <a:xfrm rot="8524840">
              <a:off x="676" y="3307"/>
              <a:ext cx="500" cy="500"/>
              <a:chOff x="1727" y="867"/>
              <a:chExt cx="129" cy="156"/>
            </a:xfrm>
          </p:grpSpPr>
          <p:sp>
            <p:nvSpPr>
              <p:cNvPr id="30" name="Freeform 26"/>
              <p:cNvSpPr>
                <a:spLocks/>
              </p:cNvSpPr>
              <p:nvPr userDrawn="1"/>
            </p:nvSpPr>
            <p:spPr bwMode="ltGray">
              <a:xfrm>
                <a:off x="1727" y="867"/>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1" name="Freeform 27"/>
              <p:cNvSpPr>
                <a:spLocks/>
              </p:cNvSpPr>
              <p:nvPr userDrawn="1"/>
            </p:nvSpPr>
            <p:spPr bwMode="ltGray">
              <a:xfrm>
                <a:off x="1786" y="895"/>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2" name="Freeform 28"/>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15" name="Group 29"/>
            <p:cNvGrpSpPr>
              <a:grpSpLocks/>
            </p:cNvGrpSpPr>
            <p:nvPr userDrawn="1"/>
          </p:nvGrpSpPr>
          <p:grpSpPr bwMode="auto">
            <a:xfrm rot="4106450" flipH="1">
              <a:off x="404" y="271"/>
              <a:ext cx="708" cy="891"/>
              <a:chOff x="1727" y="866"/>
              <a:chExt cx="129" cy="157"/>
            </a:xfrm>
          </p:grpSpPr>
          <p:sp>
            <p:nvSpPr>
              <p:cNvPr id="27" name="Freeform 30"/>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8" name="Freeform 31"/>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9" name="Freeform 32"/>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16" name="Group 33"/>
            <p:cNvGrpSpPr>
              <a:grpSpLocks/>
            </p:cNvGrpSpPr>
            <p:nvPr userDrawn="1"/>
          </p:nvGrpSpPr>
          <p:grpSpPr bwMode="auto">
            <a:xfrm rot="10015322" flipH="1">
              <a:off x="4615" y="2392"/>
              <a:ext cx="708" cy="891"/>
              <a:chOff x="1727" y="866"/>
              <a:chExt cx="129" cy="157"/>
            </a:xfrm>
          </p:grpSpPr>
          <p:sp>
            <p:nvSpPr>
              <p:cNvPr id="24" name="Freeform 34"/>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5" name="Freeform 35"/>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6" name="Freeform 36"/>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63 h 237"/>
                <a:gd name="T4" fmla="*/ 8 w 257"/>
                <a:gd name="T5" fmla="*/ 125 h 237"/>
                <a:gd name="T6" fmla="*/ 16 w 257"/>
                <a:gd name="T7" fmla="*/ 188 h 237"/>
                <a:gd name="T8" fmla="*/ 29 w 257"/>
                <a:gd name="T9" fmla="*/ 245 h 237"/>
                <a:gd name="T10" fmla="*/ 48 w 257"/>
                <a:gd name="T11" fmla="*/ 298 h 237"/>
                <a:gd name="T12" fmla="*/ 72 w 257"/>
                <a:gd name="T13" fmla="*/ 353 h 237"/>
                <a:gd name="T14" fmla="*/ 101 w 257"/>
                <a:gd name="T15" fmla="*/ 403 h 237"/>
                <a:gd name="T16" fmla="*/ 135 w 257"/>
                <a:gd name="T17" fmla="*/ 445 h 237"/>
                <a:gd name="T18" fmla="*/ 178 w 257"/>
                <a:gd name="T19" fmla="*/ 485 h 237"/>
                <a:gd name="T20" fmla="*/ 228 w 257"/>
                <a:gd name="T21" fmla="*/ 520 h 237"/>
                <a:gd name="T22" fmla="*/ 281 w 257"/>
                <a:gd name="T23" fmla="*/ 548 h 237"/>
                <a:gd name="T24" fmla="*/ 347 w 257"/>
                <a:gd name="T25" fmla="*/ 570 h 237"/>
                <a:gd name="T26" fmla="*/ 419 w 257"/>
                <a:gd name="T27" fmla="*/ 585 h 237"/>
                <a:gd name="T28" fmla="*/ 498 w 257"/>
                <a:gd name="T29" fmla="*/ 593 h 237"/>
                <a:gd name="T30" fmla="*/ 583 w 257"/>
                <a:gd name="T31" fmla="*/ 590 h 237"/>
                <a:gd name="T32" fmla="*/ 681 w 257"/>
                <a:gd name="T33" fmla="*/ 580 h 237"/>
                <a:gd name="T34" fmla="*/ 594 w 257"/>
                <a:gd name="T35" fmla="*/ 568 h 237"/>
                <a:gd name="T36" fmla="*/ 517 w 257"/>
                <a:gd name="T37" fmla="*/ 550 h 237"/>
                <a:gd name="T38" fmla="*/ 450 w 257"/>
                <a:gd name="T39" fmla="*/ 530 h 237"/>
                <a:gd name="T40" fmla="*/ 392 w 257"/>
                <a:gd name="T41" fmla="*/ 510 h 237"/>
                <a:gd name="T42" fmla="*/ 339 w 257"/>
                <a:gd name="T43" fmla="*/ 483 h 237"/>
                <a:gd name="T44" fmla="*/ 297 w 257"/>
                <a:gd name="T45" fmla="*/ 455 h 237"/>
                <a:gd name="T46" fmla="*/ 257 w 257"/>
                <a:gd name="T47" fmla="*/ 423 h 237"/>
                <a:gd name="T48" fmla="*/ 223 w 257"/>
                <a:gd name="T49" fmla="*/ 388 h 237"/>
                <a:gd name="T50" fmla="*/ 191 w 257"/>
                <a:gd name="T51" fmla="*/ 353 h 237"/>
                <a:gd name="T52" fmla="*/ 162 w 257"/>
                <a:gd name="T53" fmla="*/ 313 h 237"/>
                <a:gd name="T54" fmla="*/ 138 w 257"/>
                <a:gd name="T55" fmla="*/ 268 h 237"/>
                <a:gd name="T56" fmla="*/ 114 w 257"/>
                <a:gd name="T57" fmla="*/ 220 h 237"/>
                <a:gd name="T58" fmla="*/ 87 w 257"/>
                <a:gd name="T59" fmla="*/ 173 h 237"/>
                <a:gd name="T60" fmla="*/ 61 w 257"/>
                <a:gd name="T61" fmla="*/ 118 h 237"/>
                <a:gd name="T62" fmla="*/ 32 w 257"/>
                <a:gd name="T63" fmla="*/ 6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9" name="Freeform 39"/>
            <p:cNvSpPr>
              <a:spLocks/>
            </p:cNvSpPr>
            <p:nvPr userDrawn="1"/>
          </p:nvSpPr>
          <p:spPr bwMode="ltGray">
            <a:xfrm rot="9832527" flipV="1">
              <a:off x="1997" y="858"/>
              <a:ext cx="330" cy="278"/>
            </a:xfrm>
            <a:custGeom>
              <a:avLst/>
              <a:gdLst>
                <a:gd name="T0" fmla="*/ 205 w 124"/>
                <a:gd name="T1" fmla="*/ 0 h 110"/>
                <a:gd name="T2" fmla="*/ 330 w 124"/>
                <a:gd name="T3" fmla="*/ 273 h 110"/>
                <a:gd name="T4" fmla="*/ 319 w 124"/>
                <a:gd name="T5" fmla="*/ 270 h 110"/>
                <a:gd name="T6" fmla="*/ 285 w 124"/>
                <a:gd name="T7" fmla="*/ 265 h 110"/>
                <a:gd name="T8" fmla="*/ 237 w 124"/>
                <a:gd name="T9" fmla="*/ 255 h 110"/>
                <a:gd name="T10" fmla="*/ 181 w 124"/>
                <a:gd name="T11" fmla="*/ 250 h 110"/>
                <a:gd name="T12" fmla="*/ 120 w 124"/>
                <a:gd name="T13" fmla="*/ 245 h 110"/>
                <a:gd name="T14" fmla="*/ 67 w 124"/>
                <a:gd name="T15" fmla="*/ 248 h 110"/>
                <a:gd name="T16" fmla="*/ 24 w 124"/>
                <a:gd name="T17" fmla="*/ 258 h 110"/>
                <a:gd name="T18" fmla="*/ 0 w 124"/>
                <a:gd name="T19" fmla="*/ 278 h 110"/>
                <a:gd name="T20" fmla="*/ 11 w 124"/>
                <a:gd name="T21" fmla="*/ 248 h 110"/>
                <a:gd name="T22" fmla="*/ 21 w 124"/>
                <a:gd name="T23" fmla="*/ 225 h 110"/>
                <a:gd name="T24" fmla="*/ 43 w 124"/>
                <a:gd name="T25" fmla="*/ 207 h 110"/>
                <a:gd name="T26" fmla="*/ 67 w 124"/>
                <a:gd name="T27" fmla="*/ 192 h 110"/>
                <a:gd name="T28" fmla="*/ 96 w 124"/>
                <a:gd name="T29" fmla="*/ 182 h 110"/>
                <a:gd name="T30" fmla="*/ 125 w 124"/>
                <a:gd name="T31" fmla="*/ 179 h 110"/>
                <a:gd name="T32" fmla="*/ 157 w 124"/>
                <a:gd name="T33" fmla="*/ 179 h 110"/>
                <a:gd name="T34" fmla="*/ 192 w 124"/>
                <a:gd name="T35" fmla="*/ 187 h 110"/>
                <a:gd name="T36" fmla="*/ 194 w 124"/>
                <a:gd name="T37" fmla="*/ 179 h 110"/>
                <a:gd name="T38" fmla="*/ 186 w 124"/>
                <a:gd name="T39" fmla="*/ 142 h 110"/>
                <a:gd name="T40" fmla="*/ 178 w 124"/>
                <a:gd name="T41" fmla="*/ 96 h 110"/>
                <a:gd name="T42" fmla="*/ 173 w 124"/>
                <a:gd name="T43" fmla="*/ 76 h 110"/>
                <a:gd name="T44" fmla="*/ 168 w 124"/>
                <a:gd name="T45" fmla="*/ 76 h 110"/>
                <a:gd name="T46" fmla="*/ 162 w 124"/>
                <a:gd name="T47" fmla="*/ 73 h 110"/>
                <a:gd name="T48" fmla="*/ 157 w 124"/>
                <a:gd name="T49" fmla="*/ 66 h 110"/>
                <a:gd name="T50" fmla="*/ 152 w 124"/>
                <a:gd name="T51" fmla="*/ 58 h 110"/>
                <a:gd name="T52" fmla="*/ 152 w 124"/>
                <a:gd name="T53" fmla="*/ 48 h 110"/>
                <a:gd name="T54" fmla="*/ 157 w 124"/>
                <a:gd name="T55" fmla="*/ 35 h 110"/>
                <a:gd name="T56" fmla="*/ 176 w 124"/>
                <a:gd name="T57" fmla="*/ 20 h 110"/>
                <a:gd name="T58" fmla="*/ 20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0" name="Freeform 40"/>
            <p:cNvSpPr>
              <a:spLocks/>
            </p:cNvSpPr>
            <p:nvPr userDrawn="1"/>
          </p:nvSpPr>
          <p:spPr bwMode="ltGray">
            <a:xfrm rot="9832527" flipV="1">
              <a:off x="2224" y="808"/>
              <a:ext cx="123" cy="233"/>
            </a:xfrm>
            <a:custGeom>
              <a:avLst/>
              <a:gdLst>
                <a:gd name="T0" fmla="*/ 83 w 46"/>
                <a:gd name="T1" fmla="*/ 0 h 94"/>
                <a:gd name="T2" fmla="*/ 53 w 46"/>
                <a:gd name="T3" fmla="*/ 94 h 94"/>
                <a:gd name="T4" fmla="*/ 40 w 46"/>
                <a:gd name="T5" fmla="*/ 154 h 94"/>
                <a:gd name="T6" fmla="*/ 29 w 46"/>
                <a:gd name="T7" fmla="*/ 196 h 94"/>
                <a:gd name="T8" fmla="*/ 0 w 46"/>
                <a:gd name="T9" fmla="*/ 233 h 94"/>
                <a:gd name="T10" fmla="*/ 32 w 46"/>
                <a:gd name="T11" fmla="*/ 218 h 94"/>
                <a:gd name="T12" fmla="*/ 62 w 46"/>
                <a:gd name="T13" fmla="*/ 198 h 94"/>
                <a:gd name="T14" fmla="*/ 86 w 46"/>
                <a:gd name="T15" fmla="*/ 171 h 94"/>
                <a:gd name="T16" fmla="*/ 107 w 46"/>
                <a:gd name="T17" fmla="*/ 141 h 94"/>
                <a:gd name="T18" fmla="*/ 120 w 46"/>
                <a:gd name="T19" fmla="*/ 109 h 94"/>
                <a:gd name="T20" fmla="*/ 123 w 46"/>
                <a:gd name="T21" fmla="*/ 74 h 94"/>
                <a:gd name="T22" fmla="*/ 112 w 46"/>
                <a:gd name="T23" fmla="*/ 37 h 94"/>
                <a:gd name="T24" fmla="*/ 83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16 w 149"/>
                <a:gd name="T3" fmla="*/ 20 h 704"/>
                <a:gd name="T4" fmla="*/ 42 w 149"/>
                <a:gd name="T5" fmla="*/ 46 h 704"/>
                <a:gd name="T6" fmla="*/ 74 w 149"/>
                <a:gd name="T7" fmla="*/ 78 h 704"/>
                <a:gd name="T8" fmla="*/ 108 w 149"/>
                <a:gd name="T9" fmla="*/ 121 h 704"/>
                <a:gd name="T10" fmla="*/ 153 w 149"/>
                <a:gd name="T11" fmla="*/ 173 h 704"/>
                <a:gd name="T12" fmla="*/ 193 w 149"/>
                <a:gd name="T13" fmla="*/ 229 h 704"/>
                <a:gd name="T14" fmla="*/ 232 w 149"/>
                <a:gd name="T15" fmla="*/ 294 h 704"/>
                <a:gd name="T16" fmla="*/ 264 w 149"/>
                <a:gd name="T17" fmla="*/ 369 h 704"/>
                <a:gd name="T18" fmla="*/ 295 w 149"/>
                <a:gd name="T19" fmla="*/ 448 h 704"/>
                <a:gd name="T20" fmla="*/ 317 w 149"/>
                <a:gd name="T21" fmla="*/ 539 h 704"/>
                <a:gd name="T22" fmla="*/ 327 w 149"/>
                <a:gd name="T23" fmla="*/ 640 h 704"/>
                <a:gd name="T24" fmla="*/ 332 w 149"/>
                <a:gd name="T25" fmla="*/ 745 h 704"/>
                <a:gd name="T26" fmla="*/ 317 w 149"/>
                <a:gd name="T27" fmla="*/ 863 h 704"/>
                <a:gd name="T28" fmla="*/ 287 w 149"/>
                <a:gd name="T29" fmla="*/ 987 h 704"/>
                <a:gd name="T30" fmla="*/ 243 w 149"/>
                <a:gd name="T31" fmla="*/ 1117 h 704"/>
                <a:gd name="T32" fmla="*/ 177 w 149"/>
                <a:gd name="T33" fmla="*/ 1261 h 704"/>
                <a:gd name="T34" fmla="*/ 103 w 149"/>
                <a:gd name="T35" fmla="*/ 1424 h 704"/>
                <a:gd name="T36" fmla="*/ 55 w 149"/>
                <a:gd name="T37" fmla="*/ 1575 h 704"/>
                <a:gd name="T38" fmla="*/ 26 w 149"/>
                <a:gd name="T39" fmla="*/ 1715 h 704"/>
                <a:gd name="T40" fmla="*/ 16 w 149"/>
                <a:gd name="T41" fmla="*/ 1849 h 704"/>
                <a:gd name="T42" fmla="*/ 16 w 149"/>
                <a:gd name="T43" fmla="*/ 1977 h 704"/>
                <a:gd name="T44" fmla="*/ 21 w 149"/>
                <a:gd name="T45" fmla="*/ 2094 h 704"/>
                <a:gd name="T46" fmla="*/ 32 w 149"/>
                <a:gd name="T47" fmla="*/ 2199 h 704"/>
                <a:gd name="T48" fmla="*/ 37 w 149"/>
                <a:gd name="T49" fmla="*/ 2300 h 704"/>
                <a:gd name="T50" fmla="*/ 108 w 149"/>
                <a:gd name="T51" fmla="*/ 2248 h 704"/>
                <a:gd name="T52" fmla="*/ 103 w 149"/>
                <a:gd name="T53" fmla="*/ 2222 h 704"/>
                <a:gd name="T54" fmla="*/ 95 w 149"/>
                <a:gd name="T55" fmla="*/ 2146 h 704"/>
                <a:gd name="T56" fmla="*/ 87 w 149"/>
                <a:gd name="T57" fmla="*/ 2032 h 704"/>
                <a:gd name="T58" fmla="*/ 92 w 149"/>
                <a:gd name="T59" fmla="*/ 1879 h 704"/>
                <a:gd name="T60" fmla="*/ 108 w 149"/>
                <a:gd name="T61" fmla="*/ 1696 h 704"/>
                <a:gd name="T62" fmla="*/ 153 w 149"/>
                <a:gd name="T63" fmla="*/ 1487 h 704"/>
                <a:gd name="T64" fmla="*/ 227 w 149"/>
                <a:gd name="T65" fmla="*/ 1261 h 704"/>
                <a:gd name="T66" fmla="*/ 340 w 149"/>
                <a:gd name="T67" fmla="*/ 1023 h 704"/>
                <a:gd name="T68" fmla="*/ 377 w 149"/>
                <a:gd name="T69" fmla="*/ 912 h 704"/>
                <a:gd name="T70" fmla="*/ 393 w 149"/>
                <a:gd name="T71" fmla="*/ 768 h 704"/>
                <a:gd name="T72" fmla="*/ 380 w 149"/>
                <a:gd name="T73" fmla="*/ 601 h 704"/>
                <a:gd name="T74" fmla="*/ 346 w 149"/>
                <a:gd name="T75" fmla="*/ 438 h 704"/>
                <a:gd name="T76" fmla="*/ 287 w 149"/>
                <a:gd name="T77" fmla="*/ 278 h 704"/>
                <a:gd name="T78" fmla="*/ 214 w 149"/>
                <a:gd name="T79" fmla="*/ 144 h 704"/>
                <a:gd name="T80" fmla="*/ 116 w 149"/>
                <a:gd name="T81" fmla="*/ 4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ext uri="{AF507438-7753-43E0-B8FC-AC1667EBCBE1}"/>
            </a:extLst>
          </p:spPr>
          <p:txBody>
            <a:bodyPr/>
            <a:lstStyle/>
            <a:p>
              <a:pPr eaLnBrk="0" hangingPunct="0">
                <a:defRPr/>
              </a:pPr>
              <a:endParaRPr lang="en-US" sz="2000">
                <a:solidFill>
                  <a:srgbClr val="006699"/>
                </a:solidFill>
                <a:latin typeface="Verdana" pitchFamily="34" charset="0"/>
              </a:endParaRPr>
            </a:p>
          </p:txBody>
        </p:sp>
      </p:grpSp>
      <p:sp>
        <p:nvSpPr>
          <p:cNvPr id="10287" name="Rectangle 47"/>
          <p:cNvSpPr>
            <a:spLocks noGrp="1" noChangeArrowheads="1"/>
          </p:cNvSpPr>
          <p:nvPr>
            <p:ph type="ctrTitle"/>
          </p:nvPr>
        </p:nvSpPr>
        <p:spPr>
          <a:xfrm>
            <a:off x="2455863" y="596900"/>
            <a:ext cx="6192837" cy="3581400"/>
          </a:xfrm>
          <a:extLst>
            <a:ext uri="{909E8E84-426E-40DD-AFC4-6F175D3DCCD1}"/>
            <a:ext uri="{AF507438-7753-43E0-B8FC-AC1667EBCBE1}"/>
          </a:extLst>
        </p:spPr>
        <p:txBody>
          <a:bodyPr/>
          <a:lstStyle>
            <a:lvl1pPr>
              <a:defRPr sz="5200" b="1"/>
            </a:lvl1pPr>
          </a:lstStyle>
          <a:p>
            <a:pPr lvl="0"/>
            <a:r>
              <a:rPr lang="en-US" altLang="en-US" noProof="0" smtClean="0"/>
              <a:t>Click to edit Master title style</a:t>
            </a:r>
          </a:p>
        </p:txBody>
      </p:sp>
      <p:sp>
        <p:nvSpPr>
          <p:cNvPr id="1028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en-US" altLang="en-US" noProof="0" smtClean="0"/>
              <a:t>Click to edit Master subtitle style</a:t>
            </a:r>
          </a:p>
        </p:txBody>
      </p:sp>
      <p:sp>
        <p:nvSpPr>
          <p:cNvPr id="46" name="Rectangle 44"/>
          <p:cNvSpPr>
            <a:spLocks noGrp="1" noChangeArrowheads="1"/>
          </p:cNvSpPr>
          <p:nvPr>
            <p:ph type="dt" sz="half" idx="10"/>
          </p:nvPr>
        </p:nvSpPr>
        <p:spPr>
          <a:xfrm>
            <a:off x="457200" y="6248400"/>
            <a:ext cx="2133600" cy="457200"/>
          </a:xfrm>
        </p:spPr>
        <p:txBody>
          <a:bodyPr/>
          <a:lstStyle>
            <a:lvl1pPr>
              <a:defRPr>
                <a:latin typeface="Tahoma" pitchFamily="34" charset="0"/>
              </a:defRPr>
            </a:lvl1pPr>
          </a:lstStyle>
          <a:p>
            <a:pPr>
              <a:defRPr/>
            </a:pPr>
            <a:endParaRPr lang="en-US" altLang="en-US"/>
          </a:p>
        </p:txBody>
      </p:sp>
      <p:sp>
        <p:nvSpPr>
          <p:cNvPr id="47" name="Rectangle 45"/>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48" name="Rectangle 46"/>
          <p:cNvSpPr>
            <a:spLocks noGrp="1" noChangeArrowheads="1"/>
          </p:cNvSpPr>
          <p:nvPr>
            <p:ph type="sldNum" sz="quarter" idx="12"/>
          </p:nvPr>
        </p:nvSpPr>
        <p:spPr/>
        <p:txBody>
          <a:bodyPr/>
          <a:lstStyle>
            <a:lvl1pPr>
              <a:defRPr>
                <a:latin typeface="Tahoma" pitchFamily="34" charset="0"/>
              </a:defRPr>
            </a:lvl1pPr>
          </a:lstStyle>
          <a:p>
            <a:pPr>
              <a:defRPr/>
            </a:pPr>
            <a:fld id="{25C62FCD-0D03-4C6E-9413-7E0905885287}" type="slidenum">
              <a:rPr lang="en-US" altLang="en-US"/>
              <a:pPr>
                <a:defRPr/>
              </a:pPr>
              <a:t>‹#›</a:t>
            </a:fld>
            <a:endParaRPr lang="en-US" altLang="en-US"/>
          </a:p>
        </p:txBody>
      </p:sp>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5"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6" name="Rectangle 49"/>
          <p:cNvSpPr>
            <a:spLocks noGrp="1" noChangeArrowheads="1"/>
          </p:cNvSpPr>
          <p:nvPr>
            <p:ph type="sldNum" sz="quarter" idx="12"/>
          </p:nvPr>
        </p:nvSpPr>
        <p:spPr/>
        <p:txBody>
          <a:bodyPr/>
          <a:lstStyle>
            <a:lvl1pPr>
              <a:defRPr>
                <a:latin typeface="Tahoma" pitchFamily="34" charset="0"/>
              </a:defRPr>
            </a:lvl1pPr>
          </a:lstStyle>
          <a:p>
            <a:pPr>
              <a:defRPr/>
            </a:pPr>
            <a:fld id="{9388096E-A7F5-4D8E-9BB9-6C4205A7F8E2}" type="slidenum">
              <a:rPr lang="en-US" altLang="en-US"/>
              <a:pPr>
                <a:defRPr/>
              </a:pPr>
              <a:t>‹#›</a:t>
            </a:fld>
            <a:endParaRPr lang="en-US" altLang="en-US"/>
          </a:p>
        </p:txBody>
      </p:sp>
    </p:spTree>
  </p:cSld>
  <p:clrMapOvr>
    <a:masterClrMapping/>
  </p:clrMapOvr>
  <p:transition>
    <p:pull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3"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4" name="Rectangle 49"/>
          <p:cNvSpPr>
            <a:spLocks noGrp="1" noChangeArrowheads="1"/>
          </p:cNvSpPr>
          <p:nvPr>
            <p:ph type="sldNum" sz="quarter" idx="12"/>
          </p:nvPr>
        </p:nvSpPr>
        <p:spPr/>
        <p:txBody>
          <a:bodyPr/>
          <a:lstStyle>
            <a:lvl1pPr>
              <a:defRPr>
                <a:latin typeface="Tahoma" pitchFamily="34" charset="0"/>
              </a:defRPr>
            </a:lvl1pPr>
          </a:lstStyle>
          <a:p>
            <a:pPr>
              <a:defRPr/>
            </a:pPr>
            <a:fld id="{FE4F202C-7DB7-4F13-8DA4-12E5144B3820}" type="slidenum">
              <a:rPr lang="en-US" altLang="en-US"/>
              <a:pPr>
                <a:defRPr/>
              </a:pPr>
              <a:t>‹#›</a:t>
            </a:fld>
            <a:endParaRPr lang="en-US" altLang="en-US"/>
          </a:p>
        </p:txBody>
      </p:sp>
    </p:spTree>
  </p:cSld>
  <p:clrMapOvr>
    <a:masterClrMapping/>
  </p:clrMapOvr>
  <p:transition>
    <p:pull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6"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7" name="Rectangle 49"/>
          <p:cNvSpPr>
            <a:spLocks noGrp="1" noChangeArrowheads="1"/>
          </p:cNvSpPr>
          <p:nvPr>
            <p:ph type="sldNum" sz="quarter" idx="12"/>
          </p:nvPr>
        </p:nvSpPr>
        <p:spPr/>
        <p:txBody>
          <a:bodyPr/>
          <a:lstStyle>
            <a:lvl1pPr>
              <a:defRPr>
                <a:latin typeface="Tahoma" pitchFamily="34" charset="0"/>
              </a:defRPr>
            </a:lvl1pPr>
          </a:lstStyle>
          <a:p>
            <a:pPr>
              <a:defRPr/>
            </a:pPr>
            <a:fld id="{1DC5DF95-1671-4536-AF0F-762BABC46AE1}" type="slidenum">
              <a:rPr lang="en-US" altLang="en-US"/>
              <a:pPr>
                <a:defRPr/>
              </a:pPr>
              <a:t>‹#›</a:t>
            </a:fld>
            <a:endParaRPr lang="en-US" altLang="en-US"/>
          </a:p>
        </p:txBody>
      </p:sp>
    </p:spTree>
  </p:cSld>
  <p:clrMapOvr>
    <a:masterClrMapping/>
  </p:clrMapOvr>
  <p:transition>
    <p:pull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6"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7" name="Rectangle 49"/>
          <p:cNvSpPr>
            <a:spLocks noGrp="1" noChangeArrowheads="1"/>
          </p:cNvSpPr>
          <p:nvPr>
            <p:ph type="sldNum" sz="quarter" idx="12"/>
          </p:nvPr>
        </p:nvSpPr>
        <p:spPr/>
        <p:txBody>
          <a:bodyPr/>
          <a:lstStyle>
            <a:lvl1pPr>
              <a:defRPr>
                <a:latin typeface="Tahoma" pitchFamily="34" charset="0"/>
              </a:defRPr>
            </a:lvl1pPr>
          </a:lstStyle>
          <a:p>
            <a:pPr>
              <a:defRPr/>
            </a:pPr>
            <a:fld id="{B9FBAC8E-B675-4D97-9FA2-C53BE71FB8A1}" type="slidenum">
              <a:rPr lang="en-US" altLang="en-US"/>
              <a:pPr>
                <a:defRPr/>
              </a:pPr>
              <a:t>‹#›</a:t>
            </a:fld>
            <a:endParaRPr lang="en-US" altLang="en-US"/>
          </a:p>
        </p:txBody>
      </p:sp>
    </p:spTree>
  </p:cSld>
  <p:clrMapOvr>
    <a:masterClrMapping/>
  </p:clrMapOvr>
  <p:transition>
    <p:pull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5"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6" name="Rectangle 49"/>
          <p:cNvSpPr>
            <a:spLocks noGrp="1" noChangeArrowheads="1"/>
          </p:cNvSpPr>
          <p:nvPr>
            <p:ph type="sldNum" sz="quarter" idx="12"/>
          </p:nvPr>
        </p:nvSpPr>
        <p:spPr/>
        <p:txBody>
          <a:bodyPr/>
          <a:lstStyle>
            <a:lvl1pPr>
              <a:defRPr>
                <a:latin typeface="Tahoma" pitchFamily="34" charset="0"/>
              </a:defRPr>
            </a:lvl1pPr>
          </a:lstStyle>
          <a:p>
            <a:pPr>
              <a:defRPr/>
            </a:pPr>
            <a:fld id="{A544CCBA-F406-4969-8138-A96D057CA558}" type="slidenum">
              <a:rPr lang="en-US" altLang="en-US"/>
              <a:pPr>
                <a:defRPr/>
              </a:pPr>
              <a:t>‹#›</a:t>
            </a:fld>
            <a:endParaRPr lang="en-US" altLang="en-US"/>
          </a:p>
        </p:txBody>
      </p:sp>
    </p:spTree>
  </p:cSld>
  <p:clrMapOvr>
    <a:masterClrMapping/>
  </p:clrMapOvr>
  <p:transition>
    <p:pull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5"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6" name="Rectangle 49"/>
          <p:cNvSpPr>
            <a:spLocks noGrp="1" noChangeArrowheads="1"/>
          </p:cNvSpPr>
          <p:nvPr>
            <p:ph type="sldNum" sz="quarter" idx="12"/>
          </p:nvPr>
        </p:nvSpPr>
        <p:spPr/>
        <p:txBody>
          <a:bodyPr/>
          <a:lstStyle>
            <a:lvl1pPr>
              <a:defRPr>
                <a:latin typeface="Tahoma" pitchFamily="34" charset="0"/>
              </a:defRPr>
            </a:lvl1pPr>
          </a:lstStyle>
          <a:p>
            <a:pPr>
              <a:defRPr/>
            </a:pPr>
            <a:fld id="{8F3A5580-E7C3-4B64-8CD5-5994440C8121}" type="slidenum">
              <a:rPr lang="en-US" altLang="en-US"/>
              <a:pPr>
                <a:defRPr/>
              </a:pPr>
              <a:t>‹#›</a:t>
            </a:fld>
            <a:endParaRPr lang="en-US" altLang="en-US"/>
          </a:p>
        </p:txBody>
      </p:sp>
    </p:spTree>
  </p:cSld>
  <p:clrMapOvr>
    <a:masterClrMapping/>
  </p:clrMapOvr>
  <p:transition>
    <p:pull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56113"/>
          </a:xfrm>
        </p:spPr>
        <p:txBody>
          <a:bodyPr/>
          <a:lstStyle/>
          <a:p>
            <a:pPr lvl="0"/>
            <a:endParaRPr lang="en-US" noProof="0" smtClean="0"/>
          </a:p>
        </p:txBody>
      </p:sp>
      <p:sp>
        <p:nvSpPr>
          <p:cNvPr id="5"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6"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7" name="Rectangle 49"/>
          <p:cNvSpPr>
            <a:spLocks noGrp="1" noChangeArrowheads="1"/>
          </p:cNvSpPr>
          <p:nvPr>
            <p:ph type="sldNum" sz="quarter" idx="12"/>
          </p:nvPr>
        </p:nvSpPr>
        <p:spPr/>
        <p:txBody>
          <a:bodyPr/>
          <a:lstStyle>
            <a:lvl1pPr>
              <a:defRPr>
                <a:latin typeface="Tahoma" pitchFamily="34" charset="0"/>
              </a:defRPr>
            </a:lvl1pPr>
          </a:lstStyle>
          <a:p>
            <a:pPr>
              <a:defRPr/>
            </a:pPr>
            <a:fld id="{23ACB937-8428-4EDE-BD8D-B99455DCA4DD}" type="slidenum">
              <a:rPr lang="en-US" altLang="en-US"/>
              <a:pPr>
                <a:defRPr/>
              </a:pPr>
              <a:t>‹#›</a:t>
            </a:fld>
            <a:endParaRPr lang="en-US" altLang="en-US"/>
          </a:p>
        </p:txBody>
      </p:sp>
    </p:spTree>
  </p:cSld>
  <p:clrMapOvr>
    <a:masterClrMapping/>
  </p:clrMapOvr>
  <p:transition>
    <p:pull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1" y="233"/>
              <a:ext cx="1856" cy="3626"/>
              <a:chOff x="3010" y="777"/>
              <a:chExt cx="1856" cy="3626"/>
            </a:xfrm>
          </p:grpSpPr>
          <p:sp>
            <p:nvSpPr>
              <p:cNvPr id="39" name="Freeform 4"/>
              <p:cNvSpPr>
                <a:spLocks/>
              </p:cNvSpPr>
              <p:nvPr userDrawn="1"/>
            </p:nvSpPr>
            <p:spPr bwMode="ltGray">
              <a:xfrm rot="12185230" flipV="1">
                <a:off x="3533" y="777"/>
                <a:ext cx="1333" cy="1485"/>
              </a:xfrm>
              <a:custGeom>
                <a:avLst/>
                <a:gdLst>
                  <a:gd name="T0" fmla="*/ 36 w 596"/>
                  <a:gd name="T1" fmla="*/ 825 h 666"/>
                  <a:gd name="T2" fmla="*/ 13 w 596"/>
                  <a:gd name="T3" fmla="*/ 760 h 666"/>
                  <a:gd name="T4" fmla="*/ 0 w 596"/>
                  <a:gd name="T5" fmla="*/ 644 h 666"/>
                  <a:gd name="T6" fmla="*/ 9 w 596"/>
                  <a:gd name="T7" fmla="*/ 495 h 666"/>
                  <a:gd name="T8" fmla="*/ 56 w 596"/>
                  <a:gd name="T9" fmla="*/ 337 h 666"/>
                  <a:gd name="T10" fmla="*/ 154 w 596"/>
                  <a:gd name="T11" fmla="*/ 187 h 666"/>
                  <a:gd name="T12" fmla="*/ 318 w 596"/>
                  <a:gd name="T13" fmla="*/ 69 h 666"/>
                  <a:gd name="T14" fmla="*/ 552 w 596"/>
                  <a:gd name="T15" fmla="*/ 4 h 666"/>
                  <a:gd name="T16" fmla="*/ 850 w 596"/>
                  <a:gd name="T17" fmla="*/ 20 h 666"/>
                  <a:gd name="T18" fmla="*/ 1083 w 596"/>
                  <a:gd name="T19" fmla="*/ 152 h 666"/>
                  <a:gd name="T20" fmla="*/ 1239 w 596"/>
                  <a:gd name="T21" fmla="*/ 368 h 666"/>
                  <a:gd name="T22" fmla="*/ 1322 w 596"/>
                  <a:gd name="T23" fmla="*/ 633 h 666"/>
                  <a:gd name="T24" fmla="*/ 1331 w 596"/>
                  <a:gd name="T25" fmla="*/ 912 h 666"/>
                  <a:gd name="T26" fmla="*/ 1266 w 596"/>
                  <a:gd name="T27" fmla="*/ 1171 h 666"/>
                  <a:gd name="T28" fmla="*/ 1134 w 596"/>
                  <a:gd name="T29" fmla="*/ 1371 h 666"/>
                  <a:gd name="T30" fmla="*/ 933 w 596"/>
                  <a:gd name="T31" fmla="*/ 1478 h 666"/>
                  <a:gd name="T32" fmla="*/ 870 w 596"/>
                  <a:gd name="T33" fmla="*/ 1469 h 666"/>
                  <a:gd name="T34" fmla="*/ 986 w 596"/>
                  <a:gd name="T35" fmla="*/ 1376 h 666"/>
                  <a:gd name="T36" fmla="*/ 1078 w 596"/>
                  <a:gd name="T37" fmla="*/ 1213 h 666"/>
                  <a:gd name="T38" fmla="*/ 1138 w 596"/>
                  <a:gd name="T39" fmla="*/ 1012 h 666"/>
                  <a:gd name="T40" fmla="*/ 1163 w 596"/>
                  <a:gd name="T41" fmla="*/ 792 h 666"/>
                  <a:gd name="T42" fmla="*/ 1150 w 596"/>
                  <a:gd name="T43" fmla="*/ 575 h 666"/>
                  <a:gd name="T44" fmla="*/ 1085 w 596"/>
                  <a:gd name="T45" fmla="*/ 388 h 666"/>
                  <a:gd name="T46" fmla="*/ 968 w 596"/>
                  <a:gd name="T47" fmla="*/ 250 h 666"/>
                  <a:gd name="T48" fmla="*/ 763 w 596"/>
                  <a:gd name="T49" fmla="*/ 167 h 666"/>
                  <a:gd name="T50" fmla="*/ 550 w 596"/>
                  <a:gd name="T51" fmla="*/ 136 h 666"/>
                  <a:gd name="T52" fmla="*/ 389 w 596"/>
                  <a:gd name="T53" fmla="*/ 158 h 666"/>
                  <a:gd name="T54" fmla="*/ 271 w 596"/>
                  <a:gd name="T55" fmla="*/ 225 h 666"/>
                  <a:gd name="T56" fmla="*/ 188 w 596"/>
                  <a:gd name="T57" fmla="*/ 332 h 666"/>
                  <a:gd name="T58" fmla="*/ 127 w 596"/>
                  <a:gd name="T59" fmla="*/ 459 h 666"/>
                  <a:gd name="T60" fmla="*/ 89 w 596"/>
                  <a:gd name="T61" fmla="*/ 606 h 666"/>
                  <a:gd name="T62" fmla="*/ 63 w 596"/>
                  <a:gd name="T63" fmla="*/ 756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0" name="Freeform 5"/>
              <p:cNvSpPr>
                <a:spLocks/>
              </p:cNvSpPr>
              <p:nvPr userDrawn="1"/>
            </p:nvSpPr>
            <p:spPr bwMode="ltGray">
              <a:xfrm rot="12185230" flipV="1">
                <a:off x="4028" y="1801"/>
                <a:ext cx="571" cy="531"/>
              </a:xfrm>
              <a:custGeom>
                <a:avLst/>
                <a:gdLst>
                  <a:gd name="T0" fmla="*/ 0 w 257"/>
                  <a:gd name="T1" fmla="*/ 0 h 237"/>
                  <a:gd name="T2" fmla="*/ 0 w 257"/>
                  <a:gd name="T3" fmla="*/ 56 h 237"/>
                  <a:gd name="T4" fmla="*/ 7 w 257"/>
                  <a:gd name="T5" fmla="*/ 112 h 237"/>
                  <a:gd name="T6" fmla="*/ 13 w 257"/>
                  <a:gd name="T7" fmla="*/ 168 h 237"/>
                  <a:gd name="T8" fmla="*/ 24 w 257"/>
                  <a:gd name="T9" fmla="*/ 220 h 237"/>
                  <a:gd name="T10" fmla="*/ 40 w 257"/>
                  <a:gd name="T11" fmla="*/ 267 h 237"/>
                  <a:gd name="T12" fmla="*/ 60 w 257"/>
                  <a:gd name="T13" fmla="*/ 316 h 237"/>
                  <a:gd name="T14" fmla="*/ 84 w 257"/>
                  <a:gd name="T15" fmla="*/ 361 h 237"/>
                  <a:gd name="T16" fmla="*/ 113 w 257"/>
                  <a:gd name="T17" fmla="*/ 399 h 237"/>
                  <a:gd name="T18" fmla="*/ 149 w 257"/>
                  <a:gd name="T19" fmla="*/ 435 h 237"/>
                  <a:gd name="T20" fmla="*/ 191 w 257"/>
                  <a:gd name="T21" fmla="*/ 466 h 237"/>
                  <a:gd name="T22" fmla="*/ 236 w 257"/>
                  <a:gd name="T23" fmla="*/ 491 h 237"/>
                  <a:gd name="T24" fmla="*/ 291 w 257"/>
                  <a:gd name="T25" fmla="*/ 511 h 237"/>
                  <a:gd name="T26" fmla="*/ 351 w 257"/>
                  <a:gd name="T27" fmla="*/ 524 h 237"/>
                  <a:gd name="T28" fmla="*/ 418 w 257"/>
                  <a:gd name="T29" fmla="*/ 531 h 237"/>
                  <a:gd name="T30" fmla="*/ 489 w 257"/>
                  <a:gd name="T31" fmla="*/ 529 h 237"/>
                  <a:gd name="T32" fmla="*/ 571 w 257"/>
                  <a:gd name="T33" fmla="*/ 520 h 237"/>
                  <a:gd name="T34" fmla="*/ 498 w 257"/>
                  <a:gd name="T35" fmla="*/ 509 h 237"/>
                  <a:gd name="T36" fmla="*/ 433 w 257"/>
                  <a:gd name="T37" fmla="*/ 493 h 237"/>
                  <a:gd name="T38" fmla="*/ 378 w 257"/>
                  <a:gd name="T39" fmla="*/ 475 h 237"/>
                  <a:gd name="T40" fmla="*/ 329 w 257"/>
                  <a:gd name="T41" fmla="*/ 457 h 237"/>
                  <a:gd name="T42" fmla="*/ 284 w 257"/>
                  <a:gd name="T43" fmla="*/ 432 h 237"/>
                  <a:gd name="T44" fmla="*/ 249 w 257"/>
                  <a:gd name="T45" fmla="*/ 408 h 237"/>
                  <a:gd name="T46" fmla="*/ 216 w 257"/>
                  <a:gd name="T47" fmla="*/ 379 h 237"/>
                  <a:gd name="T48" fmla="*/ 187 w 257"/>
                  <a:gd name="T49" fmla="*/ 347 h 237"/>
                  <a:gd name="T50" fmla="*/ 160 w 257"/>
                  <a:gd name="T51" fmla="*/ 316 h 237"/>
                  <a:gd name="T52" fmla="*/ 136 w 257"/>
                  <a:gd name="T53" fmla="*/ 280 h 237"/>
                  <a:gd name="T54" fmla="*/ 116 w 257"/>
                  <a:gd name="T55" fmla="*/ 240 h 237"/>
                  <a:gd name="T56" fmla="*/ 96 w 257"/>
                  <a:gd name="T57" fmla="*/ 197 h 237"/>
                  <a:gd name="T58" fmla="*/ 73 w 257"/>
                  <a:gd name="T59" fmla="*/ 155 h 237"/>
                  <a:gd name="T60" fmla="*/ 51 w 257"/>
                  <a:gd name="T61" fmla="*/ 105 h 237"/>
                  <a:gd name="T62" fmla="*/ 27 w 257"/>
                  <a:gd name="T63" fmla="*/ 5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1" name="Freeform 6"/>
              <p:cNvSpPr>
                <a:spLocks/>
              </p:cNvSpPr>
              <p:nvPr userDrawn="1"/>
            </p:nvSpPr>
            <p:spPr bwMode="ltGray">
              <a:xfrm rot="12185230" flipV="1">
                <a:off x="3638" y="2166"/>
                <a:ext cx="277" cy="249"/>
              </a:xfrm>
              <a:custGeom>
                <a:avLst/>
                <a:gdLst>
                  <a:gd name="T0" fmla="*/ 172 w 124"/>
                  <a:gd name="T1" fmla="*/ 0 h 110"/>
                  <a:gd name="T2" fmla="*/ 277 w 124"/>
                  <a:gd name="T3" fmla="*/ 244 h 110"/>
                  <a:gd name="T4" fmla="*/ 268 w 124"/>
                  <a:gd name="T5" fmla="*/ 242 h 110"/>
                  <a:gd name="T6" fmla="*/ 239 w 124"/>
                  <a:gd name="T7" fmla="*/ 238 h 110"/>
                  <a:gd name="T8" fmla="*/ 199 w 124"/>
                  <a:gd name="T9" fmla="*/ 229 h 110"/>
                  <a:gd name="T10" fmla="*/ 152 w 124"/>
                  <a:gd name="T11" fmla="*/ 224 h 110"/>
                  <a:gd name="T12" fmla="*/ 101 w 124"/>
                  <a:gd name="T13" fmla="*/ 220 h 110"/>
                  <a:gd name="T14" fmla="*/ 56 w 124"/>
                  <a:gd name="T15" fmla="*/ 222 h 110"/>
                  <a:gd name="T16" fmla="*/ 20 w 124"/>
                  <a:gd name="T17" fmla="*/ 231 h 110"/>
                  <a:gd name="T18" fmla="*/ 0 w 124"/>
                  <a:gd name="T19" fmla="*/ 249 h 110"/>
                  <a:gd name="T20" fmla="*/ 9 w 124"/>
                  <a:gd name="T21" fmla="*/ 222 h 110"/>
                  <a:gd name="T22" fmla="*/ 18 w 124"/>
                  <a:gd name="T23" fmla="*/ 201 h 110"/>
                  <a:gd name="T24" fmla="*/ 36 w 124"/>
                  <a:gd name="T25" fmla="*/ 186 h 110"/>
                  <a:gd name="T26" fmla="*/ 56 w 124"/>
                  <a:gd name="T27" fmla="*/ 172 h 110"/>
                  <a:gd name="T28" fmla="*/ 80 w 124"/>
                  <a:gd name="T29" fmla="*/ 163 h 110"/>
                  <a:gd name="T30" fmla="*/ 105 w 124"/>
                  <a:gd name="T31" fmla="*/ 161 h 110"/>
                  <a:gd name="T32" fmla="*/ 132 w 124"/>
                  <a:gd name="T33" fmla="*/ 161 h 110"/>
                  <a:gd name="T34" fmla="*/ 161 w 124"/>
                  <a:gd name="T35" fmla="*/ 168 h 110"/>
                  <a:gd name="T36" fmla="*/ 163 w 124"/>
                  <a:gd name="T37" fmla="*/ 161 h 110"/>
                  <a:gd name="T38" fmla="*/ 156 w 124"/>
                  <a:gd name="T39" fmla="*/ 127 h 110"/>
                  <a:gd name="T40" fmla="*/ 150 w 124"/>
                  <a:gd name="T41" fmla="*/ 86 h 110"/>
                  <a:gd name="T42" fmla="*/ 145 w 124"/>
                  <a:gd name="T43" fmla="*/ 68 h 110"/>
                  <a:gd name="T44" fmla="*/ 141 w 124"/>
                  <a:gd name="T45" fmla="*/ 68 h 110"/>
                  <a:gd name="T46" fmla="*/ 136 w 124"/>
                  <a:gd name="T47" fmla="*/ 66 h 110"/>
                  <a:gd name="T48" fmla="*/ 132 w 124"/>
                  <a:gd name="T49" fmla="*/ 59 h 110"/>
                  <a:gd name="T50" fmla="*/ 127 w 124"/>
                  <a:gd name="T51" fmla="*/ 52 h 110"/>
                  <a:gd name="T52" fmla="*/ 127 w 124"/>
                  <a:gd name="T53" fmla="*/ 43 h 110"/>
                  <a:gd name="T54" fmla="*/ 132 w 124"/>
                  <a:gd name="T55" fmla="*/ 32 h 110"/>
                  <a:gd name="T56" fmla="*/ 147 w 124"/>
                  <a:gd name="T57" fmla="*/ 18 h 110"/>
                  <a:gd name="T58" fmla="*/ 17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2" name="Freeform 7"/>
              <p:cNvSpPr>
                <a:spLocks/>
              </p:cNvSpPr>
              <p:nvPr userDrawn="1"/>
            </p:nvSpPr>
            <p:spPr bwMode="ltGray">
              <a:xfrm rot="12185230" flipV="1">
                <a:off x="3978" y="976"/>
                <a:ext cx="245" cy="347"/>
              </a:xfrm>
              <a:custGeom>
                <a:avLst/>
                <a:gdLst>
                  <a:gd name="T0" fmla="*/ 0 w 109"/>
                  <a:gd name="T1" fmla="*/ 0 h 156"/>
                  <a:gd name="T2" fmla="*/ 11 w 109"/>
                  <a:gd name="T3" fmla="*/ 2 h 156"/>
                  <a:gd name="T4" fmla="*/ 40 w 109"/>
                  <a:gd name="T5" fmla="*/ 11 h 156"/>
                  <a:gd name="T6" fmla="*/ 83 w 109"/>
                  <a:gd name="T7" fmla="*/ 27 h 156"/>
                  <a:gd name="T8" fmla="*/ 130 w 109"/>
                  <a:gd name="T9" fmla="*/ 53 h 156"/>
                  <a:gd name="T10" fmla="*/ 175 w 109"/>
                  <a:gd name="T11" fmla="*/ 98 h 156"/>
                  <a:gd name="T12" fmla="*/ 216 w 109"/>
                  <a:gd name="T13" fmla="*/ 158 h 156"/>
                  <a:gd name="T14" fmla="*/ 241 w 109"/>
                  <a:gd name="T15" fmla="*/ 240 h 156"/>
                  <a:gd name="T16" fmla="*/ 245 w 109"/>
                  <a:gd name="T17" fmla="*/ 347 h 156"/>
                  <a:gd name="T18" fmla="*/ 236 w 109"/>
                  <a:gd name="T19" fmla="*/ 347 h 156"/>
                  <a:gd name="T20" fmla="*/ 223 w 109"/>
                  <a:gd name="T21" fmla="*/ 347 h 156"/>
                  <a:gd name="T22" fmla="*/ 209 w 109"/>
                  <a:gd name="T23" fmla="*/ 347 h 156"/>
                  <a:gd name="T24" fmla="*/ 196 w 109"/>
                  <a:gd name="T25" fmla="*/ 343 h 156"/>
                  <a:gd name="T26" fmla="*/ 182 w 109"/>
                  <a:gd name="T27" fmla="*/ 340 h 156"/>
                  <a:gd name="T28" fmla="*/ 166 w 109"/>
                  <a:gd name="T29" fmla="*/ 334 h 156"/>
                  <a:gd name="T30" fmla="*/ 148 w 109"/>
                  <a:gd name="T31" fmla="*/ 323 h 156"/>
                  <a:gd name="T32" fmla="*/ 130 w 109"/>
                  <a:gd name="T33" fmla="*/ 309 h 156"/>
                  <a:gd name="T34" fmla="*/ 119 w 109"/>
                  <a:gd name="T35" fmla="*/ 280 h 156"/>
                  <a:gd name="T36" fmla="*/ 119 w 109"/>
                  <a:gd name="T37" fmla="*/ 247 h 156"/>
                  <a:gd name="T38" fmla="*/ 126 w 109"/>
                  <a:gd name="T39" fmla="*/ 214 h 156"/>
                  <a:gd name="T40" fmla="*/ 133 w 109"/>
                  <a:gd name="T41" fmla="*/ 178 h 156"/>
                  <a:gd name="T42" fmla="*/ 126 w 109"/>
                  <a:gd name="T43" fmla="*/ 138 h 156"/>
                  <a:gd name="T44" fmla="*/ 108 w 109"/>
                  <a:gd name="T45" fmla="*/ 96 h 156"/>
                  <a:gd name="T46" fmla="*/ 70 w 109"/>
                  <a:gd name="T47" fmla="*/ 5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3" name="Freeform 8"/>
              <p:cNvSpPr>
                <a:spLocks/>
              </p:cNvSpPr>
              <p:nvPr userDrawn="1"/>
            </p:nvSpPr>
            <p:spPr bwMode="ltGray">
              <a:xfrm rot="12185230" flipV="1">
                <a:off x="3844" y="2207"/>
                <a:ext cx="103" cy="209"/>
              </a:xfrm>
              <a:custGeom>
                <a:avLst/>
                <a:gdLst>
                  <a:gd name="T0" fmla="*/ 69 w 46"/>
                  <a:gd name="T1" fmla="*/ 0 h 94"/>
                  <a:gd name="T2" fmla="*/ 45 w 46"/>
                  <a:gd name="T3" fmla="*/ 84 h 94"/>
                  <a:gd name="T4" fmla="*/ 34 w 46"/>
                  <a:gd name="T5" fmla="*/ 138 h 94"/>
                  <a:gd name="T6" fmla="*/ 25 w 46"/>
                  <a:gd name="T7" fmla="*/ 176 h 94"/>
                  <a:gd name="T8" fmla="*/ 0 w 46"/>
                  <a:gd name="T9" fmla="*/ 209 h 94"/>
                  <a:gd name="T10" fmla="*/ 27 w 46"/>
                  <a:gd name="T11" fmla="*/ 196 h 94"/>
                  <a:gd name="T12" fmla="*/ 52 w 46"/>
                  <a:gd name="T13" fmla="*/ 178 h 94"/>
                  <a:gd name="T14" fmla="*/ 72 w 46"/>
                  <a:gd name="T15" fmla="*/ 153 h 94"/>
                  <a:gd name="T16" fmla="*/ 90 w 46"/>
                  <a:gd name="T17" fmla="*/ 127 h 94"/>
                  <a:gd name="T18" fmla="*/ 101 w 46"/>
                  <a:gd name="T19" fmla="*/ 98 h 94"/>
                  <a:gd name="T20" fmla="*/ 103 w 46"/>
                  <a:gd name="T21" fmla="*/ 67 h 94"/>
                  <a:gd name="T22" fmla="*/ 94 w 46"/>
                  <a:gd name="T23" fmla="*/ 33 h 94"/>
                  <a:gd name="T24" fmla="*/ 6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4" name="Freeform 9"/>
              <p:cNvSpPr>
                <a:spLocks/>
              </p:cNvSpPr>
              <p:nvPr userDrawn="1"/>
            </p:nvSpPr>
            <p:spPr bwMode="ltGray">
              <a:xfrm rot="12185230" flipV="1">
                <a:off x="3894" y="1325"/>
                <a:ext cx="120" cy="90"/>
              </a:xfrm>
              <a:custGeom>
                <a:avLst/>
                <a:gdLst>
                  <a:gd name="T0" fmla="*/ 0 w 54"/>
                  <a:gd name="T1" fmla="*/ 0 h 40"/>
                  <a:gd name="T2" fmla="*/ 2 w 54"/>
                  <a:gd name="T3" fmla="*/ 2 h 40"/>
                  <a:gd name="T4" fmla="*/ 13 w 54"/>
                  <a:gd name="T5" fmla="*/ 7 h 40"/>
                  <a:gd name="T6" fmla="*/ 29 w 54"/>
                  <a:gd name="T7" fmla="*/ 18 h 40"/>
                  <a:gd name="T8" fmla="*/ 47 w 54"/>
                  <a:gd name="T9" fmla="*/ 27 h 40"/>
                  <a:gd name="T10" fmla="*/ 64 w 54"/>
                  <a:gd name="T11" fmla="*/ 34 h 40"/>
                  <a:gd name="T12" fmla="*/ 84 w 54"/>
                  <a:gd name="T13" fmla="*/ 38 h 40"/>
                  <a:gd name="T14" fmla="*/ 102 w 54"/>
                  <a:gd name="T15" fmla="*/ 41 h 40"/>
                  <a:gd name="T16" fmla="*/ 120 w 54"/>
                  <a:gd name="T17" fmla="*/ 36 h 40"/>
                  <a:gd name="T18" fmla="*/ 118 w 54"/>
                  <a:gd name="T19" fmla="*/ 56 h 40"/>
                  <a:gd name="T20" fmla="*/ 111 w 54"/>
                  <a:gd name="T21" fmla="*/ 74 h 40"/>
                  <a:gd name="T22" fmla="*/ 98 w 54"/>
                  <a:gd name="T23" fmla="*/ 86 h 40"/>
                  <a:gd name="T24" fmla="*/ 82 w 54"/>
                  <a:gd name="T25" fmla="*/ 90 h 40"/>
                  <a:gd name="T26" fmla="*/ 62 w 54"/>
                  <a:gd name="T27" fmla="*/ 88 h 40"/>
                  <a:gd name="T28" fmla="*/ 42 w 54"/>
                  <a:gd name="T29" fmla="*/ 72 h 40"/>
                  <a:gd name="T30" fmla="*/ 22 w 54"/>
                  <a:gd name="T31" fmla="*/ 45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13 w 149"/>
                  <a:gd name="T3" fmla="*/ 18 h 704"/>
                  <a:gd name="T4" fmla="*/ 35 w 149"/>
                  <a:gd name="T5" fmla="*/ 41 h 704"/>
                  <a:gd name="T6" fmla="*/ 62 w 149"/>
                  <a:gd name="T7" fmla="*/ 70 h 704"/>
                  <a:gd name="T8" fmla="*/ 91 w 149"/>
                  <a:gd name="T9" fmla="*/ 108 h 704"/>
                  <a:gd name="T10" fmla="*/ 128 w 149"/>
                  <a:gd name="T11" fmla="*/ 155 h 704"/>
                  <a:gd name="T12" fmla="*/ 162 w 149"/>
                  <a:gd name="T13" fmla="*/ 205 h 704"/>
                  <a:gd name="T14" fmla="*/ 195 w 149"/>
                  <a:gd name="T15" fmla="*/ 263 h 704"/>
                  <a:gd name="T16" fmla="*/ 221 w 149"/>
                  <a:gd name="T17" fmla="*/ 330 h 704"/>
                  <a:gd name="T18" fmla="*/ 248 w 149"/>
                  <a:gd name="T19" fmla="*/ 401 h 704"/>
                  <a:gd name="T20" fmla="*/ 266 w 149"/>
                  <a:gd name="T21" fmla="*/ 483 h 704"/>
                  <a:gd name="T22" fmla="*/ 275 w 149"/>
                  <a:gd name="T23" fmla="*/ 573 h 704"/>
                  <a:gd name="T24" fmla="*/ 279 w 149"/>
                  <a:gd name="T25" fmla="*/ 667 h 704"/>
                  <a:gd name="T26" fmla="*/ 266 w 149"/>
                  <a:gd name="T27" fmla="*/ 772 h 704"/>
                  <a:gd name="T28" fmla="*/ 241 w 149"/>
                  <a:gd name="T29" fmla="*/ 883 h 704"/>
                  <a:gd name="T30" fmla="*/ 204 w 149"/>
                  <a:gd name="T31" fmla="*/ 1000 h 704"/>
                  <a:gd name="T32" fmla="*/ 148 w 149"/>
                  <a:gd name="T33" fmla="*/ 1129 h 704"/>
                  <a:gd name="T34" fmla="*/ 86 w 149"/>
                  <a:gd name="T35" fmla="*/ 1275 h 704"/>
                  <a:gd name="T36" fmla="*/ 47 w 149"/>
                  <a:gd name="T37" fmla="*/ 1410 h 704"/>
                  <a:gd name="T38" fmla="*/ 22 w 149"/>
                  <a:gd name="T39" fmla="*/ 1535 h 704"/>
                  <a:gd name="T40" fmla="*/ 13 w 149"/>
                  <a:gd name="T41" fmla="*/ 1655 h 704"/>
                  <a:gd name="T42" fmla="*/ 13 w 149"/>
                  <a:gd name="T43" fmla="*/ 1769 h 704"/>
                  <a:gd name="T44" fmla="*/ 18 w 149"/>
                  <a:gd name="T45" fmla="*/ 1875 h 704"/>
                  <a:gd name="T46" fmla="*/ 27 w 149"/>
                  <a:gd name="T47" fmla="*/ 1968 h 704"/>
                  <a:gd name="T48" fmla="*/ 31 w 149"/>
                  <a:gd name="T49" fmla="*/ 2059 h 704"/>
                  <a:gd name="T50" fmla="*/ 91 w 149"/>
                  <a:gd name="T51" fmla="*/ 2012 h 704"/>
                  <a:gd name="T52" fmla="*/ 86 w 149"/>
                  <a:gd name="T53" fmla="*/ 1989 h 704"/>
                  <a:gd name="T54" fmla="*/ 80 w 149"/>
                  <a:gd name="T55" fmla="*/ 1922 h 704"/>
                  <a:gd name="T56" fmla="*/ 73 w 149"/>
                  <a:gd name="T57" fmla="*/ 1819 h 704"/>
                  <a:gd name="T58" fmla="*/ 78 w 149"/>
                  <a:gd name="T59" fmla="*/ 1682 h 704"/>
                  <a:gd name="T60" fmla="*/ 91 w 149"/>
                  <a:gd name="T61" fmla="*/ 1518 h 704"/>
                  <a:gd name="T62" fmla="*/ 128 w 149"/>
                  <a:gd name="T63" fmla="*/ 1331 h 704"/>
                  <a:gd name="T64" fmla="*/ 190 w 149"/>
                  <a:gd name="T65" fmla="*/ 1129 h 704"/>
                  <a:gd name="T66" fmla="*/ 286 w 149"/>
                  <a:gd name="T67" fmla="*/ 915 h 704"/>
                  <a:gd name="T68" fmla="*/ 317 w 149"/>
                  <a:gd name="T69" fmla="*/ 816 h 704"/>
                  <a:gd name="T70" fmla="*/ 330 w 149"/>
                  <a:gd name="T71" fmla="*/ 687 h 704"/>
                  <a:gd name="T72" fmla="*/ 319 w 149"/>
                  <a:gd name="T73" fmla="*/ 538 h 704"/>
                  <a:gd name="T74" fmla="*/ 290 w 149"/>
                  <a:gd name="T75" fmla="*/ 392 h 704"/>
                  <a:gd name="T76" fmla="*/ 241 w 149"/>
                  <a:gd name="T77" fmla="*/ 249 h 704"/>
                  <a:gd name="T78" fmla="*/ 179 w 149"/>
                  <a:gd name="T79" fmla="*/ 129 h 704"/>
                  <a:gd name="T80" fmla="*/ 97 w 149"/>
                  <a:gd name="T81" fmla="*/ 41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sp>
          <p:nvSpPr>
            <p:cNvPr id="6" name="Freeform 11"/>
            <p:cNvSpPr>
              <a:spLocks/>
            </p:cNvSpPr>
            <p:nvPr userDrawn="1"/>
          </p:nvSpPr>
          <p:spPr bwMode="ltGray">
            <a:xfrm rot="373331" flipH="1">
              <a:off x="22" y="1957"/>
              <a:ext cx="323" cy="649"/>
            </a:xfrm>
            <a:custGeom>
              <a:avLst/>
              <a:gdLst>
                <a:gd name="T0" fmla="*/ 237 w 128"/>
                <a:gd name="T1" fmla="*/ 0 h 217"/>
                <a:gd name="T2" fmla="*/ 265 w 128"/>
                <a:gd name="T3" fmla="*/ 27 h 217"/>
                <a:gd name="T4" fmla="*/ 290 w 128"/>
                <a:gd name="T5" fmla="*/ 81 h 217"/>
                <a:gd name="T6" fmla="*/ 310 w 128"/>
                <a:gd name="T7" fmla="*/ 150 h 217"/>
                <a:gd name="T8" fmla="*/ 323 w 128"/>
                <a:gd name="T9" fmla="*/ 233 h 217"/>
                <a:gd name="T10" fmla="*/ 320 w 128"/>
                <a:gd name="T11" fmla="*/ 332 h 217"/>
                <a:gd name="T12" fmla="*/ 293 w 128"/>
                <a:gd name="T13" fmla="*/ 434 h 217"/>
                <a:gd name="T14" fmla="*/ 237 w 128"/>
                <a:gd name="T15" fmla="*/ 541 h 217"/>
                <a:gd name="T16" fmla="*/ 151 w 128"/>
                <a:gd name="T17" fmla="*/ 649 h 217"/>
                <a:gd name="T18" fmla="*/ 124 w 128"/>
                <a:gd name="T19" fmla="*/ 637 h 217"/>
                <a:gd name="T20" fmla="*/ 96 w 128"/>
                <a:gd name="T21" fmla="*/ 628 h 217"/>
                <a:gd name="T22" fmla="*/ 66 w 128"/>
                <a:gd name="T23" fmla="*/ 613 h 217"/>
                <a:gd name="T24" fmla="*/ 40 w 128"/>
                <a:gd name="T25" fmla="*/ 601 h 217"/>
                <a:gd name="T26" fmla="*/ 20 w 128"/>
                <a:gd name="T27" fmla="*/ 586 h 217"/>
                <a:gd name="T28" fmla="*/ 5 w 128"/>
                <a:gd name="T29" fmla="*/ 568 h 217"/>
                <a:gd name="T30" fmla="*/ 0 w 128"/>
                <a:gd name="T31" fmla="*/ 547 h 217"/>
                <a:gd name="T32" fmla="*/ 3 w 128"/>
                <a:gd name="T33" fmla="*/ 532 h 217"/>
                <a:gd name="T34" fmla="*/ 33 w 128"/>
                <a:gd name="T35" fmla="*/ 511 h 217"/>
                <a:gd name="T36" fmla="*/ 73 w 128"/>
                <a:gd name="T37" fmla="*/ 482 h 217"/>
                <a:gd name="T38" fmla="*/ 116 w 128"/>
                <a:gd name="T39" fmla="*/ 449 h 217"/>
                <a:gd name="T40" fmla="*/ 159 w 128"/>
                <a:gd name="T41" fmla="*/ 401 h 217"/>
                <a:gd name="T42" fmla="*/ 199 w 128"/>
                <a:gd name="T43" fmla="*/ 335 h 217"/>
                <a:gd name="T44" fmla="*/ 230 w 128"/>
                <a:gd name="T45" fmla="*/ 248 h 217"/>
                <a:gd name="T46" fmla="*/ 245 w 128"/>
                <a:gd name="T47" fmla="*/ 138 h 217"/>
                <a:gd name="T48" fmla="*/ 237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9" name="Freeform 14"/>
            <p:cNvSpPr>
              <a:spLocks/>
            </p:cNvSpPr>
            <p:nvPr userDrawn="1"/>
          </p:nvSpPr>
          <p:spPr bwMode="ltGray">
            <a:xfrm rot="373331" flipH="1">
              <a:off x="898" y="2855"/>
              <a:ext cx="354" cy="464"/>
            </a:xfrm>
            <a:custGeom>
              <a:avLst/>
              <a:gdLst>
                <a:gd name="T0" fmla="*/ 227 w 117"/>
                <a:gd name="T1" fmla="*/ 0 h 132"/>
                <a:gd name="T2" fmla="*/ 0 w 117"/>
                <a:gd name="T3" fmla="*/ 88 h 132"/>
                <a:gd name="T4" fmla="*/ 9 w 117"/>
                <a:gd name="T5" fmla="*/ 91 h 132"/>
                <a:gd name="T6" fmla="*/ 42 w 117"/>
                <a:gd name="T7" fmla="*/ 102 h 132"/>
                <a:gd name="T8" fmla="*/ 88 w 117"/>
                <a:gd name="T9" fmla="*/ 127 h 132"/>
                <a:gd name="T10" fmla="*/ 139 w 117"/>
                <a:gd name="T11" fmla="*/ 165 h 132"/>
                <a:gd name="T12" fmla="*/ 200 w 117"/>
                <a:gd name="T13" fmla="*/ 218 h 132"/>
                <a:gd name="T14" fmla="*/ 254 w 117"/>
                <a:gd name="T15" fmla="*/ 281 h 132"/>
                <a:gd name="T16" fmla="*/ 309 w 117"/>
                <a:gd name="T17" fmla="*/ 362 h 132"/>
                <a:gd name="T18" fmla="*/ 351 w 117"/>
                <a:gd name="T19" fmla="*/ 464 h 132"/>
                <a:gd name="T20" fmla="*/ 354 w 117"/>
                <a:gd name="T21" fmla="*/ 422 h 132"/>
                <a:gd name="T22" fmla="*/ 348 w 117"/>
                <a:gd name="T23" fmla="*/ 376 h 132"/>
                <a:gd name="T24" fmla="*/ 327 w 117"/>
                <a:gd name="T25" fmla="*/ 316 h 132"/>
                <a:gd name="T26" fmla="*/ 300 w 117"/>
                <a:gd name="T27" fmla="*/ 260 h 132"/>
                <a:gd name="T28" fmla="*/ 269 w 117"/>
                <a:gd name="T29" fmla="*/ 204 h 132"/>
                <a:gd name="T30" fmla="*/ 236 w 117"/>
                <a:gd name="T31" fmla="*/ 158 h 132"/>
                <a:gd name="T32" fmla="*/ 203 w 117"/>
                <a:gd name="T33" fmla="*/ 127 h 132"/>
                <a:gd name="T34" fmla="*/ 175 w 117"/>
                <a:gd name="T35" fmla="*/ 112 h 132"/>
                <a:gd name="T36" fmla="*/ 209 w 117"/>
                <a:gd name="T37" fmla="*/ 102 h 132"/>
                <a:gd name="T38" fmla="*/ 239 w 117"/>
                <a:gd name="T39" fmla="*/ 98 h 132"/>
                <a:gd name="T40" fmla="*/ 269 w 117"/>
                <a:gd name="T41" fmla="*/ 91 h 132"/>
                <a:gd name="T42" fmla="*/ 297 w 117"/>
                <a:gd name="T43" fmla="*/ 88 h 132"/>
                <a:gd name="T44" fmla="*/ 318 w 117"/>
                <a:gd name="T45" fmla="*/ 84 h 132"/>
                <a:gd name="T46" fmla="*/ 330 w 117"/>
                <a:gd name="T47" fmla="*/ 77 h 132"/>
                <a:gd name="T48" fmla="*/ 342 w 117"/>
                <a:gd name="T49" fmla="*/ 74 h 132"/>
                <a:gd name="T50" fmla="*/ 345 w 117"/>
                <a:gd name="T51" fmla="*/ 74 h 132"/>
                <a:gd name="T52" fmla="*/ 227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 name="Freeform 15"/>
            <p:cNvSpPr>
              <a:spLocks/>
            </p:cNvSpPr>
            <p:nvPr userDrawn="1"/>
          </p:nvSpPr>
          <p:spPr bwMode="ltGray">
            <a:xfrm rot="373331" flipH="1">
              <a:off x="799" y="2979"/>
              <a:ext cx="87" cy="274"/>
            </a:xfrm>
            <a:custGeom>
              <a:avLst/>
              <a:gdLst>
                <a:gd name="T0" fmla="*/ 87 w 29"/>
                <a:gd name="T1" fmla="*/ 0 h 77"/>
                <a:gd name="T2" fmla="*/ 69 w 29"/>
                <a:gd name="T3" fmla="*/ 0 h 77"/>
                <a:gd name="T4" fmla="*/ 48 w 29"/>
                <a:gd name="T5" fmla="*/ 14 h 77"/>
                <a:gd name="T6" fmla="*/ 27 w 29"/>
                <a:gd name="T7" fmla="*/ 32 h 77"/>
                <a:gd name="T8" fmla="*/ 12 w 29"/>
                <a:gd name="T9" fmla="*/ 68 h 77"/>
                <a:gd name="T10" fmla="*/ 3 w 29"/>
                <a:gd name="T11" fmla="*/ 107 h 77"/>
                <a:gd name="T12" fmla="*/ 0 w 29"/>
                <a:gd name="T13" fmla="*/ 157 h 77"/>
                <a:gd name="T14" fmla="*/ 9 w 29"/>
                <a:gd name="T15" fmla="*/ 214 h 77"/>
                <a:gd name="T16" fmla="*/ 33 w 29"/>
                <a:gd name="T17" fmla="*/ 274 h 77"/>
                <a:gd name="T18" fmla="*/ 45 w 29"/>
                <a:gd name="T19" fmla="*/ 189 h 77"/>
                <a:gd name="T20" fmla="*/ 57 w 29"/>
                <a:gd name="T21" fmla="*/ 132 h 77"/>
                <a:gd name="T22" fmla="*/ 69 w 29"/>
                <a:gd name="T23" fmla="*/ 78 h 77"/>
                <a:gd name="T24" fmla="*/ 87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7" name="Freeform 19"/>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8" name="Freeform 20"/>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13" name="Group 21"/>
            <p:cNvGrpSpPr>
              <a:grpSpLocks/>
            </p:cNvGrpSpPr>
            <p:nvPr userDrawn="1"/>
          </p:nvGrpSpPr>
          <p:grpSpPr bwMode="auto">
            <a:xfrm rot="-6691250">
              <a:off x="3642" y="127"/>
              <a:ext cx="356" cy="608"/>
              <a:chOff x="1728" y="866"/>
              <a:chExt cx="129" cy="157"/>
            </a:xfrm>
          </p:grpSpPr>
          <p:sp>
            <p:nvSpPr>
              <p:cNvPr id="33" name="Freeform 22"/>
              <p:cNvSpPr>
                <a:spLocks/>
              </p:cNvSpPr>
              <p:nvPr userDrawn="1"/>
            </p:nvSpPr>
            <p:spPr bwMode="ltGray">
              <a:xfrm>
                <a:off x="1728"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4" name="Freeform 23"/>
              <p:cNvSpPr>
                <a:spLocks/>
              </p:cNvSpPr>
              <p:nvPr userDrawn="1"/>
            </p:nvSpPr>
            <p:spPr bwMode="ltGray">
              <a:xfrm>
                <a:off x="1787"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5" name="Freeform 24"/>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14" name="Group 25"/>
            <p:cNvGrpSpPr>
              <a:grpSpLocks/>
            </p:cNvGrpSpPr>
            <p:nvPr userDrawn="1"/>
          </p:nvGrpSpPr>
          <p:grpSpPr bwMode="auto">
            <a:xfrm rot="8524840">
              <a:off x="676" y="3307"/>
              <a:ext cx="500" cy="500"/>
              <a:chOff x="1727" y="867"/>
              <a:chExt cx="129" cy="156"/>
            </a:xfrm>
          </p:grpSpPr>
          <p:sp>
            <p:nvSpPr>
              <p:cNvPr id="30" name="Freeform 26"/>
              <p:cNvSpPr>
                <a:spLocks/>
              </p:cNvSpPr>
              <p:nvPr userDrawn="1"/>
            </p:nvSpPr>
            <p:spPr bwMode="ltGray">
              <a:xfrm>
                <a:off x="1727" y="867"/>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1" name="Freeform 27"/>
              <p:cNvSpPr>
                <a:spLocks/>
              </p:cNvSpPr>
              <p:nvPr userDrawn="1"/>
            </p:nvSpPr>
            <p:spPr bwMode="ltGray">
              <a:xfrm>
                <a:off x="1786" y="895"/>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2" name="Freeform 28"/>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15" name="Group 29"/>
            <p:cNvGrpSpPr>
              <a:grpSpLocks/>
            </p:cNvGrpSpPr>
            <p:nvPr userDrawn="1"/>
          </p:nvGrpSpPr>
          <p:grpSpPr bwMode="auto">
            <a:xfrm rot="4106450" flipH="1">
              <a:off x="404" y="271"/>
              <a:ext cx="708" cy="891"/>
              <a:chOff x="1727" y="866"/>
              <a:chExt cx="129" cy="157"/>
            </a:xfrm>
          </p:grpSpPr>
          <p:sp>
            <p:nvSpPr>
              <p:cNvPr id="27" name="Freeform 30"/>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8" name="Freeform 31"/>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9" name="Freeform 32"/>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16" name="Group 33"/>
            <p:cNvGrpSpPr>
              <a:grpSpLocks/>
            </p:cNvGrpSpPr>
            <p:nvPr userDrawn="1"/>
          </p:nvGrpSpPr>
          <p:grpSpPr bwMode="auto">
            <a:xfrm rot="10015322" flipH="1">
              <a:off x="4615" y="2392"/>
              <a:ext cx="708" cy="891"/>
              <a:chOff x="1727" y="866"/>
              <a:chExt cx="129" cy="157"/>
            </a:xfrm>
          </p:grpSpPr>
          <p:sp>
            <p:nvSpPr>
              <p:cNvPr id="24" name="Freeform 34"/>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5" name="Freeform 35"/>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6" name="Freeform 36"/>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63 h 237"/>
                <a:gd name="T4" fmla="*/ 8 w 257"/>
                <a:gd name="T5" fmla="*/ 125 h 237"/>
                <a:gd name="T6" fmla="*/ 16 w 257"/>
                <a:gd name="T7" fmla="*/ 188 h 237"/>
                <a:gd name="T8" fmla="*/ 29 w 257"/>
                <a:gd name="T9" fmla="*/ 245 h 237"/>
                <a:gd name="T10" fmla="*/ 48 w 257"/>
                <a:gd name="T11" fmla="*/ 298 h 237"/>
                <a:gd name="T12" fmla="*/ 72 w 257"/>
                <a:gd name="T13" fmla="*/ 353 h 237"/>
                <a:gd name="T14" fmla="*/ 101 w 257"/>
                <a:gd name="T15" fmla="*/ 403 h 237"/>
                <a:gd name="T16" fmla="*/ 135 w 257"/>
                <a:gd name="T17" fmla="*/ 445 h 237"/>
                <a:gd name="T18" fmla="*/ 178 w 257"/>
                <a:gd name="T19" fmla="*/ 485 h 237"/>
                <a:gd name="T20" fmla="*/ 228 w 257"/>
                <a:gd name="T21" fmla="*/ 520 h 237"/>
                <a:gd name="T22" fmla="*/ 281 w 257"/>
                <a:gd name="T23" fmla="*/ 548 h 237"/>
                <a:gd name="T24" fmla="*/ 347 w 257"/>
                <a:gd name="T25" fmla="*/ 570 h 237"/>
                <a:gd name="T26" fmla="*/ 419 w 257"/>
                <a:gd name="T27" fmla="*/ 585 h 237"/>
                <a:gd name="T28" fmla="*/ 498 w 257"/>
                <a:gd name="T29" fmla="*/ 593 h 237"/>
                <a:gd name="T30" fmla="*/ 583 w 257"/>
                <a:gd name="T31" fmla="*/ 590 h 237"/>
                <a:gd name="T32" fmla="*/ 681 w 257"/>
                <a:gd name="T33" fmla="*/ 580 h 237"/>
                <a:gd name="T34" fmla="*/ 594 w 257"/>
                <a:gd name="T35" fmla="*/ 568 h 237"/>
                <a:gd name="T36" fmla="*/ 517 w 257"/>
                <a:gd name="T37" fmla="*/ 550 h 237"/>
                <a:gd name="T38" fmla="*/ 450 w 257"/>
                <a:gd name="T39" fmla="*/ 530 h 237"/>
                <a:gd name="T40" fmla="*/ 392 w 257"/>
                <a:gd name="T41" fmla="*/ 510 h 237"/>
                <a:gd name="T42" fmla="*/ 339 w 257"/>
                <a:gd name="T43" fmla="*/ 483 h 237"/>
                <a:gd name="T44" fmla="*/ 297 w 257"/>
                <a:gd name="T45" fmla="*/ 455 h 237"/>
                <a:gd name="T46" fmla="*/ 257 w 257"/>
                <a:gd name="T47" fmla="*/ 423 h 237"/>
                <a:gd name="T48" fmla="*/ 223 w 257"/>
                <a:gd name="T49" fmla="*/ 388 h 237"/>
                <a:gd name="T50" fmla="*/ 191 w 257"/>
                <a:gd name="T51" fmla="*/ 353 h 237"/>
                <a:gd name="T52" fmla="*/ 162 w 257"/>
                <a:gd name="T53" fmla="*/ 313 h 237"/>
                <a:gd name="T54" fmla="*/ 138 w 257"/>
                <a:gd name="T55" fmla="*/ 268 h 237"/>
                <a:gd name="T56" fmla="*/ 114 w 257"/>
                <a:gd name="T57" fmla="*/ 220 h 237"/>
                <a:gd name="T58" fmla="*/ 87 w 257"/>
                <a:gd name="T59" fmla="*/ 173 h 237"/>
                <a:gd name="T60" fmla="*/ 61 w 257"/>
                <a:gd name="T61" fmla="*/ 118 h 237"/>
                <a:gd name="T62" fmla="*/ 32 w 257"/>
                <a:gd name="T63" fmla="*/ 6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9" name="Freeform 39"/>
            <p:cNvSpPr>
              <a:spLocks/>
            </p:cNvSpPr>
            <p:nvPr userDrawn="1"/>
          </p:nvSpPr>
          <p:spPr bwMode="ltGray">
            <a:xfrm rot="9832527" flipV="1">
              <a:off x="1997" y="858"/>
              <a:ext cx="330" cy="278"/>
            </a:xfrm>
            <a:custGeom>
              <a:avLst/>
              <a:gdLst>
                <a:gd name="T0" fmla="*/ 205 w 124"/>
                <a:gd name="T1" fmla="*/ 0 h 110"/>
                <a:gd name="T2" fmla="*/ 330 w 124"/>
                <a:gd name="T3" fmla="*/ 273 h 110"/>
                <a:gd name="T4" fmla="*/ 319 w 124"/>
                <a:gd name="T5" fmla="*/ 270 h 110"/>
                <a:gd name="T6" fmla="*/ 285 w 124"/>
                <a:gd name="T7" fmla="*/ 265 h 110"/>
                <a:gd name="T8" fmla="*/ 237 w 124"/>
                <a:gd name="T9" fmla="*/ 255 h 110"/>
                <a:gd name="T10" fmla="*/ 181 w 124"/>
                <a:gd name="T11" fmla="*/ 250 h 110"/>
                <a:gd name="T12" fmla="*/ 120 w 124"/>
                <a:gd name="T13" fmla="*/ 245 h 110"/>
                <a:gd name="T14" fmla="*/ 67 w 124"/>
                <a:gd name="T15" fmla="*/ 248 h 110"/>
                <a:gd name="T16" fmla="*/ 24 w 124"/>
                <a:gd name="T17" fmla="*/ 258 h 110"/>
                <a:gd name="T18" fmla="*/ 0 w 124"/>
                <a:gd name="T19" fmla="*/ 278 h 110"/>
                <a:gd name="T20" fmla="*/ 11 w 124"/>
                <a:gd name="T21" fmla="*/ 248 h 110"/>
                <a:gd name="T22" fmla="*/ 21 w 124"/>
                <a:gd name="T23" fmla="*/ 225 h 110"/>
                <a:gd name="T24" fmla="*/ 43 w 124"/>
                <a:gd name="T25" fmla="*/ 207 h 110"/>
                <a:gd name="T26" fmla="*/ 67 w 124"/>
                <a:gd name="T27" fmla="*/ 192 h 110"/>
                <a:gd name="T28" fmla="*/ 96 w 124"/>
                <a:gd name="T29" fmla="*/ 182 h 110"/>
                <a:gd name="T30" fmla="*/ 125 w 124"/>
                <a:gd name="T31" fmla="*/ 179 h 110"/>
                <a:gd name="T32" fmla="*/ 157 w 124"/>
                <a:gd name="T33" fmla="*/ 179 h 110"/>
                <a:gd name="T34" fmla="*/ 192 w 124"/>
                <a:gd name="T35" fmla="*/ 187 h 110"/>
                <a:gd name="T36" fmla="*/ 194 w 124"/>
                <a:gd name="T37" fmla="*/ 179 h 110"/>
                <a:gd name="T38" fmla="*/ 186 w 124"/>
                <a:gd name="T39" fmla="*/ 142 h 110"/>
                <a:gd name="T40" fmla="*/ 178 w 124"/>
                <a:gd name="T41" fmla="*/ 96 h 110"/>
                <a:gd name="T42" fmla="*/ 173 w 124"/>
                <a:gd name="T43" fmla="*/ 76 h 110"/>
                <a:gd name="T44" fmla="*/ 168 w 124"/>
                <a:gd name="T45" fmla="*/ 76 h 110"/>
                <a:gd name="T46" fmla="*/ 162 w 124"/>
                <a:gd name="T47" fmla="*/ 73 h 110"/>
                <a:gd name="T48" fmla="*/ 157 w 124"/>
                <a:gd name="T49" fmla="*/ 66 h 110"/>
                <a:gd name="T50" fmla="*/ 152 w 124"/>
                <a:gd name="T51" fmla="*/ 58 h 110"/>
                <a:gd name="T52" fmla="*/ 152 w 124"/>
                <a:gd name="T53" fmla="*/ 48 h 110"/>
                <a:gd name="T54" fmla="*/ 157 w 124"/>
                <a:gd name="T55" fmla="*/ 35 h 110"/>
                <a:gd name="T56" fmla="*/ 176 w 124"/>
                <a:gd name="T57" fmla="*/ 20 h 110"/>
                <a:gd name="T58" fmla="*/ 20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0" name="Freeform 40"/>
            <p:cNvSpPr>
              <a:spLocks/>
            </p:cNvSpPr>
            <p:nvPr userDrawn="1"/>
          </p:nvSpPr>
          <p:spPr bwMode="ltGray">
            <a:xfrm rot="9832527" flipV="1">
              <a:off x="2224" y="808"/>
              <a:ext cx="123" cy="233"/>
            </a:xfrm>
            <a:custGeom>
              <a:avLst/>
              <a:gdLst>
                <a:gd name="T0" fmla="*/ 83 w 46"/>
                <a:gd name="T1" fmla="*/ 0 h 94"/>
                <a:gd name="T2" fmla="*/ 53 w 46"/>
                <a:gd name="T3" fmla="*/ 94 h 94"/>
                <a:gd name="T4" fmla="*/ 40 w 46"/>
                <a:gd name="T5" fmla="*/ 154 h 94"/>
                <a:gd name="T6" fmla="*/ 29 w 46"/>
                <a:gd name="T7" fmla="*/ 196 h 94"/>
                <a:gd name="T8" fmla="*/ 0 w 46"/>
                <a:gd name="T9" fmla="*/ 233 h 94"/>
                <a:gd name="T10" fmla="*/ 32 w 46"/>
                <a:gd name="T11" fmla="*/ 218 h 94"/>
                <a:gd name="T12" fmla="*/ 62 w 46"/>
                <a:gd name="T13" fmla="*/ 198 h 94"/>
                <a:gd name="T14" fmla="*/ 86 w 46"/>
                <a:gd name="T15" fmla="*/ 171 h 94"/>
                <a:gd name="T16" fmla="*/ 107 w 46"/>
                <a:gd name="T17" fmla="*/ 141 h 94"/>
                <a:gd name="T18" fmla="*/ 120 w 46"/>
                <a:gd name="T19" fmla="*/ 109 h 94"/>
                <a:gd name="T20" fmla="*/ 123 w 46"/>
                <a:gd name="T21" fmla="*/ 74 h 94"/>
                <a:gd name="T22" fmla="*/ 112 w 46"/>
                <a:gd name="T23" fmla="*/ 37 h 94"/>
                <a:gd name="T24" fmla="*/ 83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16 w 149"/>
                <a:gd name="T3" fmla="*/ 20 h 704"/>
                <a:gd name="T4" fmla="*/ 42 w 149"/>
                <a:gd name="T5" fmla="*/ 46 h 704"/>
                <a:gd name="T6" fmla="*/ 74 w 149"/>
                <a:gd name="T7" fmla="*/ 78 h 704"/>
                <a:gd name="T8" fmla="*/ 108 w 149"/>
                <a:gd name="T9" fmla="*/ 121 h 704"/>
                <a:gd name="T10" fmla="*/ 153 w 149"/>
                <a:gd name="T11" fmla="*/ 173 h 704"/>
                <a:gd name="T12" fmla="*/ 193 w 149"/>
                <a:gd name="T13" fmla="*/ 229 h 704"/>
                <a:gd name="T14" fmla="*/ 232 w 149"/>
                <a:gd name="T15" fmla="*/ 294 h 704"/>
                <a:gd name="T16" fmla="*/ 264 w 149"/>
                <a:gd name="T17" fmla="*/ 369 h 704"/>
                <a:gd name="T18" fmla="*/ 295 w 149"/>
                <a:gd name="T19" fmla="*/ 448 h 704"/>
                <a:gd name="T20" fmla="*/ 317 w 149"/>
                <a:gd name="T21" fmla="*/ 539 h 704"/>
                <a:gd name="T22" fmla="*/ 327 w 149"/>
                <a:gd name="T23" fmla="*/ 640 h 704"/>
                <a:gd name="T24" fmla="*/ 332 w 149"/>
                <a:gd name="T25" fmla="*/ 745 h 704"/>
                <a:gd name="T26" fmla="*/ 317 w 149"/>
                <a:gd name="T27" fmla="*/ 863 h 704"/>
                <a:gd name="T28" fmla="*/ 287 w 149"/>
                <a:gd name="T29" fmla="*/ 987 h 704"/>
                <a:gd name="T30" fmla="*/ 243 w 149"/>
                <a:gd name="T31" fmla="*/ 1117 h 704"/>
                <a:gd name="T32" fmla="*/ 177 w 149"/>
                <a:gd name="T33" fmla="*/ 1261 h 704"/>
                <a:gd name="T34" fmla="*/ 103 w 149"/>
                <a:gd name="T35" fmla="*/ 1424 h 704"/>
                <a:gd name="T36" fmla="*/ 55 w 149"/>
                <a:gd name="T37" fmla="*/ 1575 h 704"/>
                <a:gd name="T38" fmla="*/ 26 w 149"/>
                <a:gd name="T39" fmla="*/ 1715 h 704"/>
                <a:gd name="T40" fmla="*/ 16 w 149"/>
                <a:gd name="T41" fmla="*/ 1849 h 704"/>
                <a:gd name="T42" fmla="*/ 16 w 149"/>
                <a:gd name="T43" fmla="*/ 1977 h 704"/>
                <a:gd name="T44" fmla="*/ 21 w 149"/>
                <a:gd name="T45" fmla="*/ 2094 h 704"/>
                <a:gd name="T46" fmla="*/ 32 w 149"/>
                <a:gd name="T47" fmla="*/ 2199 h 704"/>
                <a:gd name="T48" fmla="*/ 37 w 149"/>
                <a:gd name="T49" fmla="*/ 2300 h 704"/>
                <a:gd name="T50" fmla="*/ 108 w 149"/>
                <a:gd name="T51" fmla="*/ 2248 h 704"/>
                <a:gd name="T52" fmla="*/ 103 w 149"/>
                <a:gd name="T53" fmla="*/ 2222 h 704"/>
                <a:gd name="T54" fmla="*/ 95 w 149"/>
                <a:gd name="T55" fmla="*/ 2146 h 704"/>
                <a:gd name="T56" fmla="*/ 87 w 149"/>
                <a:gd name="T57" fmla="*/ 2032 h 704"/>
                <a:gd name="T58" fmla="*/ 92 w 149"/>
                <a:gd name="T59" fmla="*/ 1879 h 704"/>
                <a:gd name="T60" fmla="*/ 108 w 149"/>
                <a:gd name="T61" fmla="*/ 1696 h 704"/>
                <a:gd name="T62" fmla="*/ 153 w 149"/>
                <a:gd name="T63" fmla="*/ 1487 h 704"/>
                <a:gd name="T64" fmla="*/ 227 w 149"/>
                <a:gd name="T65" fmla="*/ 1261 h 704"/>
                <a:gd name="T66" fmla="*/ 340 w 149"/>
                <a:gd name="T67" fmla="*/ 1023 h 704"/>
                <a:gd name="T68" fmla="*/ 377 w 149"/>
                <a:gd name="T69" fmla="*/ 912 h 704"/>
                <a:gd name="T70" fmla="*/ 393 w 149"/>
                <a:gd name="T71" fmla="*/ 768 h 704"/>
                <a:gd name="T72" fmla="*/ 380 w 149"/>
                <a:gd name="T73" fmla="*/ 601 h 704"/>
                <a:gd name="T74" fmla="*/ 346 w 149"/>
                <a:gd name="T75" fmla="*/ 438 h 704"/>
                <a:gd name="T76" fmla="*/ 287 w 149"/>
                <a:gd name="T77" fmla="*/ 278 h 704"/>
                <a:gd name="T78" fmla="*/ 214 w 149"/>
                <a:gd name="T79" fmla="*/ 144 h 704"/>
                <a:gd name="T80" fmla="*/ 116 w 149"/>
                <a:gd name="T81" fmla="*/ 4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ext uri="{AF507438-7753-43E0-B8FC-AC1667EBCBE1}"/>
            </a:extLst>
          </p:spPr>
          <p:txBody>
            <a:bodyPr/>
            <a:lstStyle/>
            <a:p>
              <a:pPr eaLnBrk="0" hangingPunct="0">
                <a:defRPr/>
              </a:pPr>
              <a:endParaRPr lang="en-US" sz="2000">
                <a:solidFill>
                  <a:srgbClr val="006699"/>
                </a:solidFill>
                <a:latin typeface="Verdana" pitchFamily="34" charset="0"/>
              </a:endParaRPr>
            </a:p>
          </p:txBody>
        </p:sp>
      </p:grpSp>
      <p:sp>
        <p:nvSpPr>
          <p:cNvPr id="10287" name="Rectangle 47"/>
          <p:cNvSpPr>
            <a:spLocks noGrp="1" noChangeArrowheads="1"/>
          </p:cNvSpPr>
          <p:nvPr>
            <p:ph type="ctrTitle"/>
          </p:nvPr>
        </p:nvSpPr>
        <p:spPr>
          <a:xfrm>
            <a:off x="2455863" y="596900"/>
            <a:ext cx="6192837" cy="3581400"/>
          </a:xfrm>
          <a:extLst>
            <a:ext uri="{909E8E84-426E-40DD-AFC4-6F175D3DCCD1}"/>
            <a:ext uri="{AF507438-7753-43E0-B8FC-AC1667EBCBE1}"/>
          </a:extLst>
        </p:spPr>
        <p:txBody>
          <a:bodyPr/>
          <a:lstStyle>
            <a:lvl1pPr>
              <a:defRPr sz="5200" b="1"/>
            </a:lvl1pPr>
          </a:lstStyle>
          <a:p>
            <a:pPr lvl="0"/>
            <a:r>
              <a:rPr lang="en-US" altLang="en-US" noProof="0" smtClean="0"/>
              <a:t>Click to edit Master title style</a:t>
            </a:r>
          </a:p>
        </p:txBody>
      </p:sp>
      <p:sp>
        <p:nvSpPr>
          <p:cNvPr id="1028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en-US" altLang="en-US" noProof="0" smtClean="0"/>
              <a:t>Click to edit Master subtitle style</a:t>
            </a:r>
          </a:p>
        </p:txBody>
      </p:sp>
      <p:sp>
        <p:nvSpPr>
          <p:cNvPr id="46" name="Rectangle 44"/>
          <p:cNvSpPr>
            <a:spLocks noGrp="1" noChangeArrowheads="1"/>
          </p:cNvSpPr>
          <p:nvPr>
            <p:ph type="dt" sz="half" idx="10"/>
          </p:nvPr>
        </p:nvSpPr>
        <p:spPr>
          <a:xfrm>
            <a:off x="457200" y="6248400"/>
            <a:ext cx="2133600" cy="457200"/>
          </a:xfrm>
        </p:spPr>
        <p:txBody>
          <a:bodyPr/>
          <a:lstStyle>
            <a:lvl1pPr>
              <a:defRPr>
                <a:latin typeface="Tahoma" pitchFamily="34" charset="0"/>
              </a:defRPr>
            </a:lvl1pPr>
          </a:lstStyle>
          <a:p>
            <a:pPr>
              <a:defRPr/>
            </a:pPr>
            <a:endParaRPr lang="en-US" altLang="en-US"/>
          </a:p>
        </p:txBody>
      </p:sp>
      <p:sp>
        <p:nvSpPr>
          <p:cNvPr id="47" name="Rectangle 45"/>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48" name="Rectangle 46"/>
          <p:cNvSpPr>
            <a:spLocks noGrp="1" noChangeArrowheads="1"/>
          </p:cNvSpPr>
          <p:nvPr>
            <p:ph type="sldNum" sz="quarter" idx="12"/>
          </p:nvPr>
        </p:nvSpPr>
        <p:spPr/>
        <p:txBody>
          <a:bodyPr/>
          <a:lstStyle>
            <a:lvl1pPr>
              <a:defRPr>
                <a:latin typeface="Tahoma" pitchFamily="34" charset="0"/>
              </a:defRPr>
            </a:lvl1pPr>
          </a:lstStyle>
          <a:p>
            <a:pPr>
              <a:defRPr/>
            </a:pPr>
            <a:fld id="{08AF7AB9-DC1D-40A4-BF6F-141F7191D825}" type="slidenum">
              <a:rPr lang="en-US" altLang="en-US"/>
              <a:pPr>
                <a:defRPr/>
              </a:pPr>
              <a:t>‹#›</a:t>
            </a:fld>
            <a:endParaRPr lang="en-US" altLang="en-US"/>
          </a:p>
        </p:txBody>
      </p:sp>
    </p:spTree>
  </p:cSld>
  <p:clrMapOvr>
    <a:masterClrMapping/>
  </p:clrMapOvr>
  <p:transition>
    <p:pull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5"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6" name="Rectangle 49"/>
          <p:cNvSpPr>
            <a:spLocks noGrp="1" noChangeArrowheads="1"/>
          </p:cNvSpPr>
          <p:nvPr>
            <p:ph type="sldNum" sz="quarter" idx="12"/>
          </p:nvPr>
        </p:nvSpPr>
        <p:spPr/>
        <p:txBody>
          <a:bodyPr/>
          <a:lstStyle>
            <a:lvl1pPr>
              <a:defRPr>
                <a:latin typeface="Tahoma" pitchFamily="34" charset="0"/>
              </a:defRPr>
            </a:lvl1pPr>
          </a:lstStyle>
          <a:p>
            <a:pPr>
              <a:defRPr/>
            </a:pPr>
            <a:fld id="{C955D9DB-6907-49D6-901D-F4C790EC4622}" type="slidenum">
              <a:rPr lang="en-US" altLang="en-US"/>
              <a:pPr>
                <a:defRPr/>
              </a:pPr>
              <a:t>‹#›</a:t>
            </a:fld>
            <a:endParaRPr lang="en-US" altLang="en-US"/>
          </a:p>
        </p:txBody>
      </p:sp>
    </p:spTree>
  </p:cSld>
  <p:clrMapOvr>
    <a:masterClrMapping/>
  </p:clrMapOvr>
  <p:transition>
    <p:pull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5"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6" name="Rectangle 49"/>
          <p:cNvSpPr>
            <a:spLocks noGrp="1" noChangeArrowheads="1"/>
          </p:cNvSpPr>
          <p:nvPr>
            <p:ph type="sldNum" sz="quarter" idx="12"/>
          </p:nvPr>
        </p:nvSpPr>
        <p:spPr/>
        <p:txBody>
          <a:bodyPr/>
          <a:lstStyle>
            <a:lvl1pPr>
              <a:defRPr>
                <a:latin typeface="Tahoma" pitchFamily="34" charset="0"/>
              </a:defRPr>
            </a:lvl1pPr>
          </a:lstStyle>
          <a:p>
            <a:pPr>
              <a:defRPr/>
            </a:pPr>
            <a:fld id="{30DBEF68-5DFD-4620-9F84-D9F643E2FBE5}" type="slidenum">
              <a:rPr lang="en-US" altLang="en-US"/>
              <a:pPr>
                <a:defRPr/>
              </a:pPr>
              <a:t>‹#›</a:t>
            </a:fld>
            <a:endParaRPr lang="en-US" altLang="en-US"/>
          </a:p>
        </p:txBody>
      </p:sp>
    </p:spTree>
  </p:cSld>
  <p:clrMapOvr>
    <a:masterClrMapping/>
  </p:clrMapOvr>
  <p:transition>
    <p:pull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6"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7" name="Rectangle 49"/>
          <p:cNvSpPr>
            <a:spLocks noGrp="1" noChangeArrowheads="1"/>
          </p:cNvSpPr>
          <p:nvPr>
            <p:ph type="sldNum" sz="quarter" idx="12"/>
          </p:nvPr>
        </p:nvSpPr>
        <p:spPr/>
        <p:txBody>
          <a:bodyPr/>
          <a:lstStyle>
            <a:lvl1pPr>
              <a:defRPr>
                <a:latin typeface="Tahoma" pitchFamily="34" charset="0"/>
              </a:defRPr>
            </a:lvl1pPr>
          </a:lstStyle>
          <a:p>
            <a:pPr>
              <a:defRPr/>
            </a:pPr>
            <a:fld id="{AB9E6B00-BF3D-453B-87A2-7AD353AF3AF7}" type="slidenum">
              <a:rPr lang="en-US" altLang="en-US"/>
              <a:pPr>
                <a:defRPr/>
              </a:pPr>
              <a:t>‹#›</a:t>
            </a:fld>
            <a:endParaRPr lang="en-US" altLang="en-US"/>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5"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6" name="Rectangle 49"/>
          <p:cNvSpPr>
            <a:spLocks noGrp="1" noChangeArrowheads="1"/>
          </p:cNvSpPr>
          <p:nvPr>
            <p:ph type="sldNum" sz="quarter" idx="12"/>
          </p:nvPr>
        </p:nvSpPr>
        <p:spPr/>
        <p:txBody>
          <a:bodyPr/>
          <a:lstStyle>
            <a:lvl1pPr>
              <a:defRPr>
                <a:latin typeface="Tahoma" pitchFamily="34" charset="0"/>
              </a:defRPr>
            </a:lvl1pPr>
          </a:lstStyle>
          <a:p>
            <a:pPr>
              <a:defRPr/>
            </a:pPr>
            <a:fld id="{B8C073C8-ADD1-45C1-B45F-477CF9125A2B}" type="slidenum">
              <a:rPr lang="en-US" altLang="en-US"/>
              <a:pPr>
                <a:defRPr/>
              </a:pPr>
              <a:t>‹#›</a:t>
            </a:fld>
            <a:endParaRPr lang="en-US" altLang="en-US"/>
          </a:p>
        </p:txBody>
      </p:sp>
    </p:spTree>
  </p:cSld>
  <p:clrMapOvr>
    <a:masterClrMapping/>
  </p:clrMapOvr>
  <p:transition>
    <p:pull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8"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9" name="Rectangle 49"/>
          <p:cNvSpPr>
            <a:spLocks noGrp="1" noChangeArrowheads="1"/>
          </p:cNvSpPr>
          <p:nvPr>
            <p:ph type="sldNum" sz="quarter" idx="12"/>
          </p:nvPr>
        </p:nvSpPr>
        <p:spPr/>
        <p:txBody>
          <a:bodyPr/>
          <a:lstStyle>
            <a:lvl1pPr>
              <a:defRPr>
                <a:latin typeface="Tahoma" pitchFamily="34" charset="0"/>
              </a:defRPr>
            </a:lvl1pPr>
          </a:lstStyle>
          <a:p>
            <a:pPr>
              <a:defRPr/>
            </a:pPr>
            <a:fld id="{62A807F2-1D55-47BC-80BE-87914A7EF8CA}" type="slidenum">
              <a:rPr lang="en-US" altLang="en-US"/>
              <a:pPr>
                <a:defRPr/>
              </a:pPr>
              <a:t>‹#›</a:t>
            </a:fld>
            <a:endParaRPr lang="en-US" altLang="en-US"/>
          </a:p>
        </p:txBody>
      </p:sp>
    </p:spTree>
  </p:cSld>
  <p:clrMapOvr>
    <a:masterClrMapping/>
  </p:clrMapOvr>
  <p:transition>
    <p:pull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4"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5" name="Rectangle 49"/>
          <p:cNvSpPr>
            <a:spLocks noGrp="1" noChangeArrowheads="1"/>
          </p:cNvSpPr>
          <p:nvPr>
            <p:ph type="sldNum" sz="quarter" idx="12"/>
          </p:nvPr>
        </p:nvSpPr>
        <p:spPr/>
        <p:txBody>
          <a:bodyPr/>
          <a:lstStyle>
            <a:lvl1pPr>
              <a:defRPr>
                <a:latin typeface="Tahoma" pitchFamily="34" charset="0"/>
              </a:defRPr>
            </a:lvl1pPr>
          </a:lstStyle>
          <a:p>
            <a:pPr>
              <a:defRPr/>
            </a:pPr>
            <a:fld id="{DD0F4E0F-A6DD-4D30-A58A-F5C7706FAFC5}" type="slidenum">
              <a:rPr lang="en-US" altLang="en-US"/>
              <a:pPr>
                <a:defRPr/>
              </a:pPr>
              <a:t>‹#›</a:t>
            </a:fld>
            <a:endParaRPr lang="en-US" altLang="en-US"/>
          </a:p>
        </p:txBody>
      </p:sp>
    </p:spTree>
  </p:cSld>
  <p:clrMapOvr>
    <a:masterClrMapping/>
  </p:clrMapOvr>
  <p:transition>
    <p:pull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3"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4" name="Rectangle 49"/>
          <p:cNvSpPr>
            <a:spLocks noGrp="1" noChangeArrowheads="1"/>
          </p:cNvSpPr>
          <p:nvPr>
            <p:ph type="sldNum" sz="quarter" idx="12"/>
          </p:nvPr>
        </p:nvSpPr>
        <p:spPr/>
        <p:txBody>
          <a:bodyPr/>
          <a:lstStyle>
            <a:lvl1pPr>
              <a:defRPr>
                <a:latin typeface="Tahoma" pitchFamily="34" charset="0"/>
              </a:defRPr>
            </a:lvl1pPr>
          </a:lstStyle>
          <a:p>
            <a:pPr>
              <a:defRPr/>
            </a:pPr>
            <a:fld id="{26127303-209C-438B-9554-E4AB6A7435E3}" type="slidenum">
              <a:rPr lang="en-US" altLang="en-US"/>
              <a:pPr>
                <a:defRPr/>
              </a:pPr>
              <a:t>‹#›</a:t>
            </a:fld>
            <a:endParaRPr lang="en-US" altLang="en-US"/>
          </a:p>
        </p:txBody>
      </p:sp>
    </p:spTree>
  </p:cSld>
  <p:clrMapOvr>
    <a:masterClrMapping/>
  </p:clrMapOvr>
  <p:transition>
    <p:pull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6"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7" name="Rectangle 49"/>
          <p:cNvSpPr>
            <a:spLocks noGrp="1" noChangeArrowheads="1"/>
          </p:cNvSpPr>
          <p:nvPr>
            <p:ph type="sldNum" sz="quarter" idx="12"/>
          </p:nvPr>
        </p:nvSpPr>
        <p:spPr/>
        <p:txBody>
          <a:bodyPr/>
          <a:lstStyle>
            <a:lvl1pPr>
              <a:defRPr>
                <a:latin typeface="Tahoma" pitchFamily="34" charset="0"/>
              </a:defRPr>
            </a:lvl1pPr>
          </a:lstStyle>
          <a:p>
            <a:pPr>
              <a:defRPr/>
            </a:pPr>
            <a:fld id="{CBCEA944-9C77-479F-960F-20C3A3264CBB}" type="slidenum">
              <a:rPr lang="en-US" altLang="en-US"/>
              <a:pPr>
                <a:defRPr/>
              </a:pPr>
              <a:t>‹#›</a:t>
            </a:fld>
            <a:endParaRPr lang="en-US" altLang="en-US"/>
          </a:p>
        </p:txBody>
      </p:sp>
    </p:spTree>
  </p:cSld>
  <p:clrMapOvr>
    <a:masterClrMapping/>
  </p:clrMapOvr>
  <p:transition>
    <p:pull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6"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7" name="Rectangle 49"/>
          <p:cNvSpPr>
            <a:spLocks noGrp="1" noChangeArrowheads="1"/>
          </p:cNvSpPr>
          <p:nvPr>
            <p:ph type="sldNum" sz="quarter" idx="12"/>
          </p:nvPr>
        </p:nvSpPr>
        <p:spPr/>
        <p:txBody>
          <a:bodyPr/>
          <a:lstStyle>
            <a:lvl1pPr>
              <a:defRPr>
                <a:latin typeface="Tahoma" pitchFamily="34" charset="0"/>
              </a:defRPr>
            </a:lvl1pPr>
          </a:lstStyle>
          <a:p>
            <a:pPr>
              <a:defRPr/>
            </a:pPr>
            <a:fld id="{BD419A87-8A19-4882-A4A5-30127CF76B53}" type="slidenum">
              <a:rPr lang="en-US" altLang="en-US"/>
              <a:pPr>
                <a:defRPr/>
              </a:pPr>
              <a:t>‹#›</a:t>
            </a:fld>
            <a:endParaRPr lang="en-US" altLang="en-US"/>
          </a:p>
        </p:txBody>
      </p:sp>
    </p:spTree>
  </p:cSld>
  <p:clrMapOvr>
    <a:masterClrMapping/>
  </p:clrMapOvr>
  <p:transition>
    <p:pull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5"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6" name="Rectangle 49"/>
          <p:cNvSpPr>
            <a:spLocks noGrp="1" noChangeArrowheads="1"/>
          </p:cNvSpPr>
          <p:nvPr>
            <p:ph type="sldNum" sz="quarter" idx="12"/>
          </p:nvPr>
        </p:nvSpPr>
        <p:spPr/>
        <p:txBody>
          <a:bodyPr/>
          <a:lstStyle>
            <a:lvl1pPr>
              <a:defRPr>
                <a:latin typeface="Tahoma" pitchFamily="34" charset="0"/>
              </a:defRPr>
            </a:lvl1pPr>
          </a:lstStyle>
          <a:p>
            <a:pPr>
              <a:defRPr/>
            </a:pPr>
            <a:fld id="{71047399-218F-4A18-AA23-47037B6B6A75}" type="slidenum">
              <a:rPr lang="en-US" altLang="en-US"/>
              <a:pPr>
                <a:defRPr/>
              </a:pPr>
              <a:t>‹#›</a:t>
            </a:fld>
            <a:endParaRPr lang="en-US" altLang="en-US"/>
          </a:p>
        </p:txBody>
      </p:sp>
    </p:spTree>
  </p:cSld>
  <p:clrMapOvr>
    <a:masterClrMapping/>
  </p:clrMapOvr>
  <p:transition>
    <p:pull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5"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6" name="Rectangle 49"/>
          <p:cNvSpPr>
            <a:spLocks noGrp="1" noChangeArrowheads="1"/>
          </p:cNvSpPr>
          <p:nvPr>
            <p:ph type="sldNum" sz="quarter" idx="12"/>
          </p:nvPr>
        </p:nvSpPr>
        <p:spPr/>
        <p:txBody>
          <a:bodyPr/>
          <a:lstStyle>
            <a:lvl1pPr>
              <a:defRPr>
                <a:latin typeface="Tahoma" pitchFamily="34" charset="0"/>
              </a:defRPr>
            </a:lvl1pPr>
          </a:lstStyle>
          <a:p>
            <a:pPr>
              <a:defRPr/>
            </a:pPr>
            <a:fld id="{10A831A8-A0C0-43D0-8B5E-6306F041C395}" type="slidenum">
              <a:rPr lang="en-US" altLang="en-US"/>
              <a:pPr>
                <a:defRPr/>
              </a:pPr>
              <a:t>‹#›</a:t>
            </a:fld>
            <a:endParaRPr lang="en-US" altLang="en-US"/>
          </a:p>
        </p:txBody>
      </p:sp>
    </p:spTree>
  </p:cSld>
  <p:clrMapOvr>
    <a:masterClrMapping/>
  </p:clrMapOvr>
  <p:transition>
    <p:pull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56113"/>
          </a:xfrm>
        </p:spPr>
        <p:txBody>
          <a:bodyPr/>
          <a:lstStyle/>
          <a:p>
            <a:pPr lvl="0"/>
            <a:endParaRPr lang="en-US" noProof="0" smtClean="0"/>
          </a:p>
        </p:txBody>
      </p:sp>
      <p:sp>
        <p:nvSpPr>
          <p:cNvPr id="5"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6"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7" name="Rectangle 49"/>
          <p:cNvSpPr>
            <a:spLocks noGrp="1" noChangeArrowheads="1"/>
          </p:cNvSpPr>
          <p:nvPr>
            <p:ph type="sldNum" sz="quarter" idx="12"/>
          </p:nvPr>
        </p:nvSpPr>
        <p:spPr/>
        <p:txBody>
          <a:bodyPr/>
          <a:lstStyle>
            <a:lvl1pPr>
              <a:defRPr>
                <a:latin typeface="Tahoma" pitchFamily="34" charset="0"/>
              </a:defRPr>
            </a:lvl1pPr>
          </a:lstStyle>
          <a:p>
            <a:pPr>
              <a:defRPr/>
            </a:pPr>
            <a:fld id="{6D9738E7-FC05-4ACA-A406-14DDE3F284F0}" type="slidenum">
              <a:rPr lang="en-US" altLang="en-US"/>
              <a:pPr>
                <a:defRPr/>
              </a:pPr>
              <a:t>‹#›</a:t>
            </a:fld>
            <a:endParaRPr lang="en-US" altLang="en-US"/>
          </a:p>
        </p:txBody>
      </p:sp>
    </p:spTree>
  </p:cSld>
  <p:clrMapOvr>
    <a:masterClrMapping/>
  </p:clrMapOvr>
  <p:transition>
    <p:pull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extLst>
            </p:spPr>
            <p:txBody>
              <a:bodyPr/>
              <a:lstStyle/>
              <a:p>
                <a:pPr eaLnBrk="0" hangingPunct="0">
                  <a:defRPr/>
                </a:pPr>
                <a:endParaRPr lang="en-US">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extLst>
            </p:spPr>
            <p:txBody>
              <a:bodyPr/>
              <a:lstStyle/>
              <a:p>
                <a:pPr eaLnBrk="0" hangingPunct="0">
                  <a:defRPr/>
                </a:pPr>
                <a:endParaRPr lang="en-US">
                  <a:solidFill>
                    <a:srgbClr val="FFFFFF"/>
                  </a:solidFill>
                </a:endParaRPr>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extLst>
          </p:spPr>
          <p:txBody>
            <a:bodyPr/>
            <a:lstStyle/>
            <a:p>
              <a:pPr eaLnBrk="0" hangingPunct="0">
                <a:defRPr/>
              </a:pPr>
              <a:endParaRPr lang="en-US">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extLst>
          </p:spPr>
          <p:txBody>
            <a:bodyPr/>
            <a:lstStyle/>
            <a:p>
              <a:pPr eaLnBrk="0" hangingPunct="0">
                <a:defRPr/>
              </a:pPr>
              <a:endParaRPr lang="en-US">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extLst>
            </p:spPr>
            <p:txBody>
              <a:bodyPr/>
              <a:lstStyle/>
              <a:p>
                <a:pPr eaLnBrk="0" hangingPunct="0">
                  <a:defRPr/>
                </a:pPr>
                <a:endParaRPr lang="en-US">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endParaRPr>
              </a:p>
            </p:txBody>
          </p:sp>
          <p:sp>
            <p:nvSpPr>
              <p:cNvPr id="12" name="Freeform 12"/>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extLst>
            </p:spPr>
            <p:txBody>
              <a:bodyPr/>
              <a:lstStyle/>
              <a:p>
                <a:pPr eaLnBrk="0" hangingPunct="0">
                  <a:defRPr/>
                </a:pPr>
                <a:endParaRPr lang="en-US">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extLst>
            </p:spPr>
            <p:txBody>
              <a:bodyPr/>
              <a:lstStyle/>
              <a:p>
                <a:pPr eaLnBrk="0" hangingPunct="0">
                  <a:defRPr/>
                </a:pPr>
                <a:endParaRPr lang="en-US">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endParaRPr>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extLst>
            </p:spPr>
            <p:txBody>
              <a:bodyPr/>
              <a:lstStyle/>
              <a:p>
                <a:pPr eaLnBrk="0" hangingPunct="0">
                  <a:defRPr/>
                </a:pPr>
                <a:endParaRPr lang="en-US">
                  <a:solidFill>
                    <a:srgbClr val="FFFFFF"/>
                  </a:solidFill>
                </a:endParaRPr>
              </a:p>
            </p:txBody>
          </p:sp>
        </p:grpSp>
      </p:grpSp>
      <p:sp>
        <p:nvSpPr>
          <p:cNvPr id="317456"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altLang="en-US" noProof="0" smtClean="0"/>
              <a:t>Click to edit Master title style</a:t>
            </a:r>
          </a:p>
        </p:txBody>
      </p:sp>
      <p:sp>
        <p:nvSpPr>
          <p:cNvPr id="3174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US" alt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r>
              <a:rPr lang="en-US" altLang="en-US" smtClean="0"/>
              <a:t>American Diabetes Association National Diabetic Fact Sheet 2005</a:t>
            </a:r>
            <a:endParaRPr lang="en-US" altLang="en-US"/>
          </a:p>
        </p:txBody>
      </p:sp>
      <p:sp>
        <p:nvSpPr>
          <p:cNvPr id="20" name="Rectangle 20"/>
          <p:cNvSpPr>
            <a:spLocks noGrp="1" noChangeArrowheads="1"/>
          </p:cNvSpPr>
          <p:nvPr>
            <p:ph type="sldNum" sz="quarter" idx="12"/>
          </p:nvPr>
        </p:nvSpPr>
        <p:spPr/>
        <p:txBody>
          <a:bodyPr/>
          <a:lstStyle>
            <a:lvl1pPr>
              <a:defRPr/>
            </a:lvl1pPr>
          </a:lstStyle>
          <a:p>
            <a:pPr>
              <a:defRPr/>
            </a:pPr>
            <a:fld id="{B80F8833-076F-44BF-9147-F2EB4E4A15A1}" type="slidenum">
              <a:rPr lang="en-US" altLang="en-US"/>
              <a:pPr>
                <a:defRPr/>
              </a:pPr>
              <a:t>‹#›</a:t>
            </a:fld>
            <a:endParaRPr lang="en-US"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8"/>
          <p:cNvSpPr>
            <a:spLocks noGrp="1" noChangeArrowheads="1"/>
          </p:cNvSpPr>
          <p:nvPr>
            <p:ph type="ftr" sz="quarter" idx="11"/>
          </p:nvPr>
        </p:nvSpPr>
        <p:spPr>
          <a:ln/>
        </p:spPr>
        <p:txBody>
          <a:bodyPr/>
          <a:lstStyle>
            <a:lvl1pPr>
              <a:defRPr/>
            </a:lvl1pPr>
          </a:lstStyle>
          <a:p>
            <a:pPr>
              <a:defRPr/>
            </a:pPr>
            <a:r>
              <a:rPr lang="en-US" altLang="en-US" smtClean="0"/>
              <a:t>American Diabetes Association National Diabetic Fact Sheet 2005</a:t>
            </a:r>
            <a:endParaRPr lang="en-US" altLang="en-US"/>
          </a:p>
        </p:txBody>
      </p:sp>
      <p:sp>
        <p:nvSpPr>
          <p:cNvPr id="6" name="Rectangle 19"/>
          <p:cNvSpPr>
            <a:spLocks noGrp="1" noChangeArrowheads="1"/>
          </p:cNvSpPr>
          <p:nvPr>
            <p:ph type="sldNum" sz="quarter" idx="12"/>
          </p:nvPr>
        </p:nvSpPr>
        <p:spPr>
          <a:ln/>
        </p:spPr>
        <p:txBody>
          <a:bodyPr/>
          <a:lstStyle>
            <a:lvl1pPr>
              <a:defRPr/>
            </a:lvl1pPr>
          </a:lstStyle>
          <a:p>
            <a:pPr>
              <a:defRPr/>
            </a:pPr>
            <a:fld id="{C8407CA2-101E-4EE7-858D-2C4EBE84AB65}"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56113"/>
          </a:xfrm>
        </p:spPr>
        <p:txBody>
          <a:bodyPr/>
          <a:lstStyle/>
          <a:p>
            <a:pPr lvl="0"/>
            <a:endParaRPr lang="en-US" noProof="0" smtClean="0"/>
          </a:p>
        </p:txBody>
      </p:sp>
      <p:sp>
        <p:nvSpPr>
          <p:cNvPr id="5"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6"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7" name="Rectangle 49"/>
          <p:cNvSpPr>
            <a:spLocks noGrp="1" noChangeArrowheads="1"/>
          </p:cNvSpPr>
          <p:nvPr>
            <p:ph type="sldNum" sz="quarter" idx="12"/>
          </p:nvPr>
        </p:nvSpPr>
        <p:spPr/>
        <p:txBody>
          <a:bodyPr/>
          <a:lstStyle>
            <a:lvl1pPr>
              <a:defRPr>
                <a:latin typeface="Tahoma" pitchFamily="34" charset="0"/>
              </a:defRPr>
            </a:lvl1pPr>
          </a:lstStyle>
          <a:p>
            <a:pPr>
              <a:defRPr/>
            </a:pPr>
            <a:fld id="{A1DBCF71-D9AD-44CB-B2B2-36AB9CE9BC67}" type="slidenum">
              <a:rPr lang="en-US" altLang="en-US"/>
              <a:pPr>
                <a:defRPr/>
              </a:pPr>
              <a:t>‹#›</a:t>
            </a:fld>
            <a:endParaRPr lang="en-US" altLang="en-US"/>
          </a:p>
        </p:txBody>
      </p:sp>
    </p:spTree>
  </p:cSld>
  <p:clrMapOvr>
    <a:masterClrMapping/>
  </p:clrMapOvr>
  <p:transition>
    <p:pull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8"/>
          <p:cNvSpPr>
            <a:spLocks noGrp="1" noChangeArrowheads="1"/>
          </p:cNvSpPr>
          <p:nvPr>
            <p:ph type="ftr" sz="quarter" idx="11"/>
          </p:nvPr>
        </p:nvSpPr>
        <p:spPr>
          <a:ln/>
        </p:spPr>
        <p:txBody>
          <a:bodyPr/>
          <a:lstStyle>
            <a:lvl1pPr>
              <a:defRPr/>
            </a:lvl1pPr>
          </a:lstStyle>
          <a:p>
            <a:pPr>
              <a:defRPr/>
            </a:pPr>
            <a:r>
              <a:rPr lang="en-US" altLang="en-US" smtClean="0"/>
              <a:t>American Diabetes Association National Diabetic Fact Sheet 2005</a:t>
            </a:r>
            <a:endParaRPr lang="en-US" altLang="en-US"/>
          </a:p>
        </p:txBody>
      </p:sp>
      <p:sp>
        <p:nvSpPr>
          <p:cNvPr id="6" name="Rectangle 19"/>
          <p:cNvSpPr>
            <a:spLocks noGrp="1" noChangeArrowheads="1"/>
          </p:cNvSpPr>
          <p:nvPr>
            <p:ph type="sldNum" sz="quarter" idx="12"/>
          </p:nvPr>
        </p:nvSpPr>
        <p:spPr>
          <a:ln/>
        </p:spPr>
        <p:txBody>
          <a:bodyPr/>
          <a:lstStyle>
            <a:lvl1pPr>
              <a:defRPr/>
            </a:lvl1pPr>
          </a:lstStyle>
          <a:p>
            <a:pPr>
              <a:defRPr/>
            </a:pPr>
            <a:fld id="{3398A3D2-A772-4C93-B432-4D588CF216C5}" type="slidenum">
              <a:rPr lang="en-US" altLang="en-US"/>
              <a:pPr>
                <a:defRPr/>
              </a:pPr>
              <a:t>‹#›</a:t>
            </a:fld>
            <a:endParaRPr lang="en-US"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8"/>
          <p:cNvSpPr>
            <a:spLocks noGrp="1" noChangeArrowheads="1"/>
          </p:cNvSpPr>
          <p:nvPr>
            <p:ph type="ftr" sz="quarter" idx="11"/>
          </p:nvPr>
        </p:nvSpPr>
        <p:spPr>
          <a:ln/>
        </p:spPr>
        <p:txBody>
          <a:bodyPr/>
          <a:lstStyle>
            <a:lvl1pPr>
              <a:defRPr/>
            </a:lvl1pPr>
          </a:lstStyle>
          <a:p>
            <a:pPr>
              <a:defRPr/>
            </a:pPr>
            <a:r>
              <a:rPr lang="en-US" altLang="en-US" smtClean="0"/>
              <a:t>American Diabetes Association National Diabetic Fact Sheet 2005</a:t>
            </a:r>
            <a:endParaRPr lang="en-US" altLang="en-US"/>
          </a:p>
        </p:txBody>
      </p:sp>
      <p:sp>
        <p:nvSpPr>
          <p:cNvPr id="7" name="Rectangle 19"/>
          <p:cNvSpPr>
            <a:spLocks noGrp="1" noChangeArrowheads="1"/>
          </p:cNvSpPr>
          <p:nvPr>
            <p:ph type="sldNum" sz="quarter" idx="12"/>
          </p:nvPr>
        </p:nvSpPr>
        <p:spPr>
          <a:ln/>
        </p:spPr>
        <p:txBody>
          <a:bodyPr/>
          <a:lstStyle>
            <a:lvl1pPr>
              <a:defRPr/>
            </a:lvl1pPr>
          </a:lstStyle>
          <a:p>
            <a:pPr>
              <a:defRPr/>
            </a:pPr>
            <a:fld id="{B1C8DF72-E986-4944-98B6-917EDA2CBA36}" type="slidenum">
              <a:rPr lang="en-US" altLang="en-US"/>
              <a:pPr>
                <a:defRPr/>
              </a:pPr>
              <a:t>‹#›</a:t>
            </a:fld>
            <a:endParaRPr lang="en-US"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8"/>
          <p:cNvSpPr>
            <a:spLocks noGrp="1" noChangeArrowheads="1"/>
          </p:cNvSpPr>
          <p:nvPr>
            <p:ph type="ftr" sz="quarter" idx="11"/>
          </p:nvPr>
        </p:nvSpPr>
        <p:spPr>
          <a:ln/>
        </p:spPr>
        <p:txBody>
          <a:bodyPr/>
          <a:lstStyle>
            <a:lvl1pPr>
              <a:defRPr/>
            </a:lvl1pPr>
          </a:lstStyle>
          <a:p>
            <a:pPr>
              <a:defRPr/>
            </a:pPr>
            <a:r>
              <a:rPr lang="en-US" altLang="en-US" smtClean="0"/>
              <a:t>American Diabetes Association National Diabetic Fact Sheet 2005</a:t>
            </a:r>
            <a:endParaRPr lang="en-US" altLang="en-US"/>
          </a:p>
        </p:txBody>
      </p:sp>
      <p:sp>
        <p:nvSpPr>
          <p:cNvPr id="9" name="Rectangle 19"/>
          <p:cNvSpPr>
            <a:spLocks noGrp="1" noChangeArrowheads="1"/>
          </p:cNvSpPr>
          <p:nvPr>
            <p:ph type="sldNum" sz="quarter" idx="12"/>
          </p:nvPr>
        </p:nvSpPr>
        <p:spPr>
          <a:ln/>
        </p:spPr>
        <p:txBody>
          <a:bodyPr/>
          <a:lstStyle>
            <a:lvl1pPr>
              <a:defRPr/>
            </a:lvl1pPr>
          </a:lstStyle>
          <a:p>
            <a:pPr>
              <a:defRPr/>
            </a:pPr>
            <a:fld id="{5ADDF8FB-CCD5-4999-9375-0179968E1E92}" type="slidenum">
              <a:rPr lang="en-US" altLang="en-US"/>
              <a:pPr>
                <a:defRPr/>
              </a:pPr>
              <a:t>‹#›</a:t>
            </a:fld>
            <a:endParaRPr lang="en-US"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8"/>
          <p:cNvSpPr>
            <a:spLocks noGrp="1" noChangeArrowheads="1"/>
          </p:cNvSpPr>
          <p:nvPr>
            <p:ph type="ftr" sz="quarter" idx="11"/>
          </p:nvPr>
        </p:nvSpPr>
        <p:spPr>
          <a:ln/>
        </p:spPr>
        <p:txBody>
          <a:bodyPr/>
          <a:lstStyle>
            <a:lvl1pPr>
              <a:defRPr/>
            </a:lvl1pPr>
          </a:lstStyle>
          <a:p>
            <a:pPr>
              <a:defRPr/>
            </a:pPr>
            <a:r>
              <a:rPr lang="en-US" altLang="en-US" smtClean="0"/>
              <a:t>American Diabetes Association National Diabetic Fact Sheet 2005</a:t>
            </a:r>
            <a:endParaRPr lang="en-US" altLang="en-US"/>
          </a:p>
        </p:txBody>
      </p:sp>
      <p:sp>
        <p:nvSpPr>
          <p:cNvPr id="5" name="Rectangle 19"/>
          <p:cNvSpPr>
            <a:spLocks noGrp="1" noChangeArrowheads="1"/>
          </p:cNvSpPr>
          <p:nvPr>
            <p:ph type="sldNum" sz="quarter" idx="12"/>
          </p:nvPr>
        </p:nvSpPr>
        <p:spPr>
          <a:ln/>
        </p:spPr>
        <p:txBody>
          <a:bodyPr/>
          <a:lstStyle>
            <a:lvl1pPr>
              <a:defRPr/>
            </a:lvl1pPr>
          </a:lstStyle>
          <a:p>
            <a:pPr>
              <a:defRPr/>
            </a:pPr>
            <a:fld id="{1467BCE1-C68A-4CC0-BCE1-8A21F1993915}" type="slidenum">
              <a:rPr lang="en-US" altLang="en-US"/>
              <a:pPr>
                <a:defRPr/>
              </a:pPr>
              <a:t>‹#›</a:t>
            </a:fld>
            <a:endParaRPr lang="en-US"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8"/>
          <p:cNvSpPr>
            <a:spLocks noGrp="1" noChangeArrowheads="1"/>
          </p:cNvSpPr>
          <p:nvPr>
            <p:ph type="ftr" sz="quarter" idx="11"/>
          </p:nvPr>
        </p:nvSpPr>
        <p:spPr>
          <a:ln/>
        </p:spPr>
        <p:txBody>
          <a:bodyPr/>
          <a:lstStyle>
            <a:lvl1pPr>
              <a:defRPr/>
            </a:lvl1pPr>
          </a:lstStyle>
          <a:p>
            <a:pPr>
              <a:defRPr/>
            </a:pPr>
            <a:r>
              <a:rPr lang="en-US" altLang="en-US" smtClean="0"/>
              <a:t>American Diabetes Association National Diabetic Fact Sheet 2005</a:t>
            </a:r>
            <a:endParaRPr lang="en-US" altLang="en-US"/>
          </a:p>
        </p:txBody>
      </p:sp>
      <p:sp>
        <p:nvSpPr>
          <p:cNvPr id="4" name="Rectangle 19"/>
          <p:cNvSpPr>
            <a:spLocks noGrp="1" noChangeArrowheads="1"/>
          </p:cNvSpPr>
          <p:nvPr>
            <p:ph type="sldNum" sz="quarter" idx="12"/>
          </p:nvPr>
        </p:nvSpPr>
        <p:spPr>
          <a:ln/>
        </p:spPr>
        <p:txBody>
          <a:bodyPr/>
          <a:lstStyle>
            <a:lvl1pPr>
              <a:defRPr/>
            </a:lvl1pPr>
          </a:lstStyle>
          <a:p>
            <a:pPr>
              <a:defRPr/>
            </a:pPr>
            <a:fld id="{E0946D2C-FB61-48C8-B0E3-96E03CC3B3B0}" type="slidenum">
              <a:rPr lang="en-US" altLang="en-US"/>
              <a:pPr>
                <a:defRPr/>
              </a:pPr>
              <a:t>‹#›</a:t>
            </a:fld>
            <a:endParaRPr lang="en-US"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8"/>
          <p:cNvSpPr>
            <a:spLocks noGrp="1" noChangeArrowheads="1"/>
          </p:cNvSpPr>
          <p:nvPr>
            <p:ph type="ftr" sz="quarter" idx="11"/>
          </p:nvPr>
        </p:nvSpPr>
        <p:spPr>
          <a:ln/>
        </p:spPr>
        <p:txBody>
          <a:bodyPr/>
          <a:lstStyle>
            <a:lvl1pPr>
              <a:defRPr/>
            </a:lvl1pPr>
          </a:lstStyle>
          <a:p>
            <a:pPr>
              <a:defRPr/>
            </a:pPr>
            <a:r>
              <a:rPr lang="en-US" altLang="en-US" smtClean="0"/>
              <a:t>American Diabetes Association National Diabetic Fact Sheet 2005</a:t>
            </a:r>
            <a:endParaRPr lang="en-US" altLang="en-US"/>
          </a:p>
        </p:txBody>
      </p:sp>
      <p:sp>
        <p:nvSpPr>
          <p:cNvPr id="7" name="Rectangle 19"/>
          <p:cNvSpPr>
            <a:spLocks noGrp="1" noChangeArrowheads="1"/>
          </p:cNvSpPr>
          <p:nvPr>
            <p:ph type="sldNum" sz="quarter" idx="12"/>
          </p:nvPr>
        </p:nvSpPr>
        <p:spPr>
          <a:ln/>
        </p:spPr>
        <p:txBody>
          <a:bodyPr/>
          <a:lstStyle>
            <a:lvl1pPr>
              <a:defRPr/>
            </a:lvl1pPr>
          </a:lstStyle>
          <a:p>
            <a:pPr>
              <a:defRPr/>
            </a:pPr>
            <a:fld id="{CE255ABF-F6B1-4B38-A4B8-F633386E6379}" type="slidenum">
              <a:rPr lang="en-US" altLang="en-US"/>
              <a:pPr>
                <a:defRPr/>
              </a:pPr>
              <a:t>‹#›</a:t>
            </a:fld>
            <a:endParaRPr lang="en-US"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8"/>
          <p:cNvSpPr>
            <a:spLocks noGrp="1" noChangeArrowheads="1"/>
          </p:cNvSpPr>
          <p:nvPr>
            <p:ph type="ftr" sz="quarter" idx="11"/>
          </p:nvPr>
        </p:nvSpPr>
        <p:spPr>
          <a:ln/>
        </p:spPr>
        <p:txBody>
          <a:bodyPr/>
          <a:lstStyle>
            <a:lvl1pPr>
              <a:defRPr/>
            </a:lvl1pPr>
          </a:lstStyle>
          <a:p>
            <a:pPr>
              <a:defRPr/>
            </a:pPr>
            <a:r>
              <a:rPr lang="en-US" altLang="en-US" smtClean="0"/>
              <a:t>American Diabetes Association National Diabetic Fact Sheet 2005</a:t>
            </a:r>
            <a:endParaRPr lang="en-US" altLang="en-US"/>
          </a:p>
        </p:txBody>
      </p:sp>
      <p:sp>
        <p:nvSpPr>
          <p:cNvPr id="7" name="Rectangle 19"/>
          <p:cNvSpPr>
            <a:spLocks noGrp="1" noChangeArrowheads="1"/>
          </p:cNvSpPr>
          <p:nvPr>
            <p:ph type="sldNum" sz="quarter" idx="12"/>
          </p:nvPr>
        </p:nvSpPr>
        <p:spPr>
          <a:ln/>
        </p:spPr>
        <p:txBody>
          <a:bodyPr/>
          <a:lstStyle>
            <a:lvl1pPr>
              <a:defRPr/>
            </a:lvl1pPr>
          </a:lstStyle>
          <a:p>
            <a:pPr>
              <a:defRPr/>
            </a:pPr>
            <a:fld id="{30B86693-0D87-4D7E-B1EF-EE0171674D66}" type="slidenum">
              <a:rPr lang="en-US" altLang="en-US"/>
              <a:pPr>
                <a:defRPr/>
              </a:pPr>
              <a:t>‹#›</a:t>
            </a:fld>
            <a:endParaRPr lang="en-US"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8"/>
          <p:cNvSpPr>
            <a:spLocks noGrp="1" noChangeArrowheads="1"/>
          </p:cNvSpPr>
          <p:nvPr>
            <p:ph type="ftr" sz="quarter" idx="11"/>
          </p:nvPr>
        </p:nvSpPr>
        <p:spPr>
          <a:ln/>
        </p:spPr>
        <p:txBody>
          <a:bodyPr/>
          <a:lstStyle>
            <a:lvl1pPr>
              <a:defRPr/>
            </a:lvl1pPr>
          </a:lstStyle>
          <a:p>
            <a:pPr>
              <a:defRPr/>
            </a:pPr>
            <a:r>
              <a:rPr lang="en-US" altLang="en-US" smtClean="0"/>
              <a:t>American Diabetes Association National Diabetic Fact Sheet 2005</a:t>
            </a:r>
            <a:endParaRPr lang="en-US" altLang="en-US"/>
          </a:p>
        </p:txBody>
      </p:sp>
      <p:sp>
        <p:nvSpPr>
          <p:cNvPr id="6" name="Rectangle 19"/>
          <p:cNvSpPr>
            <a:spLocks noGrp="1" noChangeArrowheads="1"/>
          </p:cNvSpPr>
          <p:nvPr>
            <p:ph type="sldNum" sz="quarter" idx="12"/>
          </p:nvPr>
        </p:nvSpPr>
        <p:spPr>
          <a:ln/>
        </p:spPr>
        <p:txBody>
          <a:bodyPr/>
          <a:lstStyle>
            <a:lvl1pPr>
              <a:defRPr/>
            </a:lvl1pPr>
          </a:lstStyle>
          <a:p>
            <a:pPr>
              <a:defRPr/>
            </a:pPr>
            <a:fld id="{9A90292F-DC60-43A0-BF7C-87EFE41E6F72}" type="slidenum">
              <a:rPr lang="en-US" altLang="en-US"/>
              <a:pPr>
                <a:defRPr/>
              </a:pPr>
              <a:t>‹#›</a:t>
            </a:fld>
            <a:endParaRPr lang="en-US"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8"/>
          <p:cNvSpPr>
            <a:spLocks noGrp="1" noChangeArrowheads="1"/>
          </p:cNvSpPr>
          <p:nvPr>
            <p:ph type="ftr" sz="quarter" idx="11"/>
          </p:nvPr>
        </p:nvSpPr>
        <p:spPr>
          <a:ln/>
        </p:spPr>
        <p:txBody>
          <a:bodyPr/>
          <a:lstStyle>
            <a:lvl1pPr>
              <a:defRPr/>
            </a:lvl1pPr>
          </a:lstStyle>
          <a:p>
            <a:pPr>
              <a:defRPr/>
            </a:pPr>
            <a:r>
              <a:rPr lang="en-US" altLang="en-US" smtClean="0"/>
              <a:t>American Diabetes Association National Diabetic Fact Sheet 2005</a:t>
            </a:r>
            <a:endParaRPr lang="en-US" altLang="en-US"/>
          </a:p>
        </p:txBody>
      </p:sp>
      <p:sp>
        <p:nvSpPr>
          <p:cNvPr id="6" name="Rectangle 19"/>
          <p:cNvSpPr>
            <a:spLocks noGrp="1" noChangeArrowheads="1"/>
          </p:cNvSpPr>
          <p:nvPr>
            <p:ph type="sldNum" sz="quarter" idx="12"/>
          </p:nvPr>
        </p:nvSpPr>
        <p:spPr>
          <a:ln/>
        </p:spPr>
        <p:txBody>
          <a:bodyPr/>
          <a:lstStyle>
            <a:lvl1pPr>
              <a:defRPr/>
            </a:lvl1pPr>
          </a:lstStyle>
          <a:p>
            <a:pPr>
              <a:defRPr/>
            </a:pPr>
            <a:fld id="{A2E855C4-F551-4369-91BE-41ED578EA933}" type="slidenum">
              <a:rPr lang="en-US" altLang="en-US"/>
              <a:pPr>
                <a:defRPr/>
              </a:pPr>
              <a:t>‹#›</a:t>
            </a:fld>
            <a:endParaRPr lang="en-US"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8"/>
          <p:cNvSpPr>
            <a:spLocks noGrp="1" noChangeArrowheads="1"/>
          </p:cNvSpPr>
          <p:nvPr>
            <p:ph type="ftr" sz="quarter" idx="11"/>
          </p:nvPr>
        </p:nvSpPr>
        <p:spPr>
          <a:ln/>
        </p:spPr>
        <p:txBody>
          <a:bodyPr/>
          <a:lstStyle>
            <a:lvl1pPr>
              <a:defRPr/>
            </a:lvl1pPr>
          </a:lstStyle>
          <a:p>
            <a:pPr>
              <a:defRPr/>
            </a:pPr>
            <a:r>
              <a:rPr lang="en-US" altLang="en-US" smtClean="0"/>
              <a:t>American Diabetes Association National Diabetic Fact Sheet 2005</a:t>
            </a:r>
            <a:endParaRPr lang="en-US" altLang="en-US"/>
          </a:p>
        </p:txBody>
      </p:sp>
      <p:sp>
        <p:nvSpPr>
          <p:cNvPr id="7" name="Rectangle 19"/>
          <p:cNvSpPr>
            <a:spLocks noGrp="1" noChangeArrowheads="1"/>
          </p:cNvSpPr>
          <p:nvPr>
            <p:ph type="sldNum" sz="quarter" idx="12"/>
          </p:nvPr>
        </p:nvSpPr>
        <p:spPr>
          <a:ln/>
        </p:spPr>
        <p:txBody>
          <a:bodyPr/>
          <a:lstStyle>
            <a:lvl1pPr>
              <a:defRPr/>
            </a:lvl1pPr>
          </a:lstStyle>
          <a:p>
            <a:pPr>
              <a:defRPr/>
            </a:pPr>
            <a:fld id="{D5F3AC07-F44E-4A6F-B1EC-908F855C7F9D}"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1" y="233"/>
              <a:ext cx="1856" cy="3626"/>
              <a:chOff x="3010" y="777"/>
              <a:chExt cx="1856" cy="3626"/>
            </a:xfrm>
          </p:grpSpPr>
          <p:sp>
            <p:nvSpPr>
              <p:cNvPr id="39" name="Freeform 4"/>
              <p:cNvSpPr>
                <a:spLocks/>
              </p:cNvSpPr>
              <p:nvPr userDrawn="1"/>
            </p:nvSpPr>
            <p:spPr bwMode="ltGray">
              <a:xfrm rot="12185230" flipV="1">
                <a:off x="3533" y="777"/>
                <a:ext cx="1333" cy="1485"/>
              </a:xfrm>
              <a:custGeom>
                <a:avLst/>
                <a:gdLst>
                  <a:gd name="T0" fmla="*/ 36 w 596"/>
                  <a:gd name="T1" fmla="*/ 825 h 666"/>
                  <a:gd name="T2" fmla="*/ 13 w 596"/>
                  <a:gd name="T3" fmla="*/ 760 h 666"/>
                  <a:gd name="T4" fmla="*/ 0 w 596"/>
                  <a:gd name="T5" fmla="*/ 644 h 666"/>
                  <a:gd name="T6" fmla="*/ 9 w 596"/>
                  <a:gd name="T7" fmla="*/ 495 h 666"/>
                  <a:gd name="T8" fmla="*/ 56 w 596"/>
                  <a:gd name="T9" fmla="*/ 337 h 666"/>
                  <a:gd name="T10" fmla="*/ 154 w 596"/>
                  <a:gd name="T11" fmla="*/ 187 h 666"/>
                  <a:gd name="T12" fmla="*/ 318 w 596"/>
                  <a:gd name="T13" fmla="*/ 69 h 666"/>
                  <a:gd name="T14" fmla="*/ 552 w 596"/>
                  <a:gd name="T15" fmla="*/ 4 h 666"/>
                  <a:gd name="T16" fmla="*/ 850 w 596"/>
                  <a:gd name="T17" fmla="*/ 20 h 666"/>
                  <a:gd name="T18" fmla="*/ 1083 w 596"/>
                  <a:gd name="T19" fmla="*/ 152 h 666"/>
                  <a:gd name="T20" fmla="*/ 1239 w 596"/>
                  <a:gd name="T21" fmla="*/ 368 h 666"/>
                  <a:gd name="T22" fmla="*/ 1322 w 596"/>
                  <a:gd name="T23" fmla="*/ 633 h 666"/>
                  <a:gd name="T24" fmla="*/ 1331 w 596"/>
                  <a:gd name="T25" fmla="*/ 912 h 666"/>
                  <a:gd name="T26" fmla="*/ 1266 w 596"/>
                  <a:gd name="T27" fmla="*/ 1171 h 666"/>
                  <a:gd name="T28" fmla="*/ 1134 w 596"/>
                  <a:gd name="T29" fmla="*/ 1371 h 666"/>
                  <a:gd name="T30" fmla="*/ 933 w 596"/>
                  <a:gd name="T31" fmla="*/ 1478 h 666"/>
                  <a:gd name="T32" fmla="*/ 870 w 596"/>
                  <a:gd name="T33" fmla="*/ 1469 h 666"/>
                  <a:gd name="T34" fmla="*/ 986 w 596"/>
                  <a:gd name="T35" fmla="*/ 1376 h 666"/>
                  <a:gd name="T36" fmla="*/ 1078 w 596"/>
                  <a:gd name="T37" fmla="*/ 1213 h 666"/>
                  <a:gd name="T38" fmla="*/ 1138 w 596"/>
                  <a:gd name="T39" fmla="*/ 1012 h 666"/>
                  <a:gd name="T40" fmla="*/ 1163 w 596"/>
                  <a:gd name="T41" fmla="*/ 792 h 666"/>
                  <a:gd name="T42" fmla="*/ 1150 w 596"/>
                  <a:gd name="T43" fmla="*/ 575 h 666"/>
                  <a:gd name="T44" fmla="*/ 1085 w 596"/>
                  <a:gd name="T45" fmla="*/ 388 h 666"/>
                  <a:gd name="T46" fmla="*/ 968 w 596"/>
                  <a:gd name="T47" fmla="*/ 250 h 666"/>
                  <a:gd name="T48" fmla="*/ 763 w 596"/>
                  <a:gd name="T49" fmla="*/ 167 h 666"/>
                  <a:gd name="T50" fmla="*/ 550 w 596"/>
                  <a:gd name="T51" fmla="*/ 136 h 666"/>
                  <a:gd name="T52" fmla="*/ 389 w 596"/>
                  <a:gd name="T53" fmla="*/ 158 h 666"/>
                  <a:gd name="T54" fmla="*/ 271 w 596"/>
                  <a:gd name="T55" fmla="*/ 225 h 666"/>
                  <a:gd name="T56" fmla="*/ 188 w 596"/>
                  <a:gd name="T57" fmla="*/ 332 h 666"/>
                  <a:gd name="T58" fmla="*/ 127 w 596"/>
                  <a:gd name="T59" fmla="*/ 459 h 666"/>
                  <a:gd name="T60" fmla="*/ 89 w 596"/>
                  <a:gd name="T61" fmla="*/ 606 h 666"/>
                  <a:gd name="T62" fmla="*/ 63 w 596"/>
                  <a:gd name="T63" fmla="*/ 756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0" name="Freeform 5"/>
              <p:cNvSpPr>
                <a:spLocks/>
              </p:cNvSpPr>
              <p:nvPr userDrawn="1"/>
            </p:nvSpPr>
            <p:spPr bwMode="ltGray">
              <a:xfrm rot="12185230" flipV="1">
                <a:off x="4028" y="1801"/>
                <a:ext cx="571" cy="531"/>
              </a:xfrm>
              <a:custGeom>
                <a:avLst/>
                <a:gdLst>
                  <a:gd name="T0" fmla="*/ 0 w 257"/>
                  <a:gd name="T1" fmla="*/ 0 h 237"/>
                  <a:gd name="T2" fmla="*/ 0 w 257"/>
                  <a:gd name="T3" fmla="*/ 56 h 237"/>
                  <a:gd name="T4" fmla="*/ 7 w 257"/>
                  <a:gd name="T5" fmla="*/ 112 h 237"/>
                  <a:gd name="T6" fmla="*/ 13 w 257"/>
                  <a:gd name="T7" fmla="*/ 168 h 237"/>
                  <a:gd name="T8" fmla="*/ 24 w 257"/>
                  <a:gd name="T9" fmla="*/ 220 h 237"/>
                  <a:gd name="T10" fmla="*/ 40 w 257"/>
                  <a:gd name="T11" fmla="*/ 267 h 237"/>
                  <a:gd name="T12" fmla="*/ 60 w 257"/>
                  <a:gd name="T13" fmla="*/ 316 h 237"/>
                  <a:gd name="T14" fmla="*/ 84 w 257"/>
                  <a:gd name="T15" fmla="*/ 361 h 237"/>
                  <a:gd name="T16" fmla="*/ 113 w 257"/>
                  <a:gd name="T17" fmla="*/ 399 h 237"/>
                  <a:gd name="T18" fmla="*/ 149 w 257"/>
                  <a:gd name="T19" fmla="*/ 435 h 237"/>
                  <a:gd name="T20" fmla="*/ 191 w 257"/>
                  <a:gd name="T21" fmla="*/ 466 h 237"/>
                  <a:gd name="T22" fmla="*/ 236 w 257"/>
                  <a:gd name="T23" fmla="*/ 491 h 237"/>
                  <a:gd name="T24" fmla="*/ 291 w 257"/>
                  <a:gd name="T25" fmla="*/ 511 h 237"/>
                  <a:gd name="T26" fmla="*/ 351 w 257"/>
                  <a:gd name="T27" fmla="*/ 524 h 237"/>
                  <a:gd name="T28" fmla="*/ 418 w 257"/>
                  <a:gd name="T29" fmla="*/ 531 h 237"/>
                  <a:gd name="T30" fmla="*/ 489 w 257"/>
                  <a:gd name="T31" fmla="*/ 529 h 237"/>
                  <a:gd name="T32" fmla="*/ 571 w 257"/>
                  <a:gd name="T33" fmla="*/ 520 h 237"/>
                  <a:gd name="T34" fmla="*/ 498 w 257"/>
                  <a:gd name="T35" fmla="*/ 509 h 237"/>
                  <a:gd name="T36" fmla="*/ 433 w 257"/>
                  <a:gd name="T37" fmla="*/ 493 h 237"/>
                  <a:gd name="T38" fmla="*/ 378 w 257"/>
                  <a:gd name="T39" fmla="*/ 475 h 237"/>
                  <a:gd name="T40" fmla="*/ 329 w 257"/>
                  <a:gd name="T41" fmla="*/ 457 h 237"/>
                  <a:gd name="T42" fmla="*/ 284 w 257"/>
                  <a:gd name="T43" fmla="*/ 432 h 237"/>
                  <a:gd name="T44" fmla="*/ 249 w 257"/>
                  <a:gd name="T45" fmla="*/ 408 h 237"/>
                  <a:gd name="T46" fmla="*/ 216 w 257"/>
                  <a:gd name="T47" fmla="*/ 379 h 237"/>
                  <a:gd name="T48" fmla="*/ 187 w 257"/>
                  <a:gd name="T49" fmla="*/ 347 h 237"/>
                  <a:gd name="T50" fmla="*/ 160 w 257"/>
                  <a:gd name="T51" fmla="*/ 316 h 237"/>
                  <a:gd name="T52" fmla="*/ 136 w 257"/>
                  <a:gd name="T53" fmla="*/ 280 h 237"/>
                  <a:gd name="T54" fmla="*/ 116 w 257"/>
                  <a:gd name="T55" fmla="*/ 240 h 237"/>
                  <a:gd name="T56" fmla="*/ 96 w 257"/>
                  <a:gd name="T57" fmla="*/ 197 h 237"/>
                  <a:gd name="T58" fmla="*/ 73 w 257"/>
                  <a:gd name="T59" fmla="*/ 155 h 237"/>
                  <a:gd name="T60" fmla="*/ 51 w 257"/>
                  <a:gd name="T61" fmla="*/ 105 h 237"/>
                  <a:gd name="T62" fmla="*/ 27 w 257"/>
                  <a:gd name="T63" fmla="*/ 5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1" name="Freeform 6"/>
              <p:cNvSpPr>
                <a:spLocks/>
              </p:cNvSpPr>
              <p:nvPr userDrawn="1"/>
            </p:nvSpPr>
            <p:spPr bwMode="ltGray">
              <a:xfrm rot="12185230" flipV="1">
                <a:off x="3638" y="2166"/>
                <a:ext cx="277" cy="249"/>
              </a:xfrm>
              <a:custGeom>
                <a:avLst/>
                <a:gdLst>
                  <a:gd name="T0" fmla="*/ 172 w 124"/>
                  <a:gd name="T1" fmla="*/ 0 h 110"/>
                  <a:gd name="T2" fmla="*/ 277 w 124"/>
                  <a:gd name="T3" fmla="*/ 244 h 110"/>
                  <a:gd name="T4" fmla="*/ 268 w 124"/>
                  <a:gd name="T5" fmla="*/ 242 h 110"/>
                  <a:gd name="T6" fmla="*/ 239 w 124"/>
                  <a:gd name="T7" fmla="*/ 238 h 110"/>
                  <a:gd name="T8" fmla="*/ 199 w 124"/>
                  <a:gd name="T9" fmla="*/ 229 h 110"/>
                  <a:gd name="T10" fmla="*/ 152 w 124"/>
                  <a:gd name="T11" fmla="*/ 224 h 110"/>
                  <a:gd name="T12" fmla="*/ 101 w 124"/>
                  <a:gd name="T13" fmla="*/ 220 h 110"/>
                  <a:gd name="T14" fmla="*/ 56 w 124"/>
                  <a:gd name="T15" fmla="*/ 222 h 110"/>
                  <a:gd name="T16" fmla="*/ 20 w 124"/>
                  <a:gd name="T17" fmla="*/ 231 h 110"/>
                  <a:gd name="T18" fmla="*/ 0 w 124"/>
                  <a:gd name="T19" fmla="*/ 249 h 110"/>
                  <a:gd name="T20" fmla="*/ 9 w 124"/>
                  <a:gd name="T21" fmla="*/ 222 h 110"/>
                  <a:gd name="T22" fmla="*/ 18 w 124"/>
                  <a:gd name="T23" fmla="*/ 201 h 110"/>
                  <a:gd name="T24" fmla="*/ 36 w 124"/>
                  <a:gd name="T25" fmla="*/ 186 h 110"/>
                  <a:gd name="T26" fmla="*/ 56 w 124"/>
                  <a:gd name="T27" fmla="*/ 172 h 110"/>
                  <a:gd name="T28" fmla="*/ 80 w 124"/>
                  <a:gd name="T29" fmla="*/ 163 h 110"/>
                  <a:gd name="T30" fmla="*/ 105 w 124"/>
                  <a:gd name="T31" fmla="*/ 161 h 110"/>
                  <a:gd name="T32" fmla="*/ 132 w 124"/>
                  <a:gd name="T33" fmla="*/ 161 h 110"/>
                  <a:gd name="T34" fmla="*/ 161 w 124"/>
                  <a:gd name="T35" fmla="*/ 168 h 110"/>
                  <a:gd name="T36" fmla="*/ 163 w 124"/>
                  <a:gd name="T37" fmla="*/ 161 h 110"/>
                  <a:gd name="T38" fmla="*/ 156 w 124"/>
                  <a:gd name="T39" fmla="*/ 127 h 110"/>
                  <a:gd name="T40" fmla="*/ 150 w 124"/>
                  <a:gd name="T41" fmla="*/ 86 h 110"/>
                  <a:gd name="T42" fmla="*/ 145 w 124"/>
                  <a:gd name="T43" fmla="*/ 68 h 110"/>
                  <a:gd name="T44" fmla="*/ 141 w 124"/>
                  <a:gd name="T45" fmla="*/ 68 h 110"/>
                  <a:gd name="T46" fmla="*/ 136 w 124"/>
                  <a:gd name="T47" fmla="*/ 66 h 110"/>
                  <a:gd name="T48" fmla="*/ 132 w 124"/>
                  <a:gd name="T49" fmla="*/ 59 h 110"/>
                  <a:gd name="T50" fmla="*/ 127 w 124"/>
                  <a:gd name="T51" fmla="*/ 52 h 110"/>
                  <a:gd name="T52" fmla="*/ 127 w 124"/>
                  <a:gd name="T53" fmla="*/ 43 h 110"/>
                  <a:gd name="T54" fmla="*/ 132 w 124"/>
                  <a:gd name="T55" fmla="*/ 32 h 110"/>
                  <a:gd name="T56" fmla="*/ 147 w 124"/>
                  <a:gd name="T57" fmla="*/ 18 h 110"/>
                  <a:gd name="T58" fmla="*/ 17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2" name="Freeform 7"/>
              <p:cNvSpPr>
                <a:spLocks/>
              </p:cNvSpPr>
              <p:nvPr userDrawn="1"/>
            </p:nvSpPr>
            <p:spPr bwMode="ltGray">
              <a:xfrm rot="12185230" flipV="1">
                <a:off x="3978" y="976"/>
                <a:ext cx="245" cy="347"/>
              </a:xfrm>
              <a:custGeom>
                <a:avLst/>
                <a:gdLst>
                  <a:gd name="T0" fmla="*/ 0 w 109"/>
                  <a:gd name="T1" fmla="*/ 0 h 156"/>
                  <a:gd name="T2" fmla="*/ 11 w 109"/>
                  <a:gd name="T3" fmla="*/ 2 h 156"/>
                  <a:gd name="T4" fmla="*/ 40 w 109"/>
                  <a:gd name="T5" fmla="*/ 11 h 156"/>
                  <a:gd name="T6" fmla="*/ 83 w 109"/>
                  <a:gd name="T7" fmla="*/ 27 h 156"/>
                  <a:gd name="T8" fmla="*/ 130 w 109"/>
                  <a:gd name="T9" fmla="*/ 53 h 156"/>
                  <a:gd name="T10" fmla="*/ 175 w 109"/>
                  <a:gd name="T11" fmla="*/ 98 h 156"/>
                  <a:gd name="T12" fmla="*/ 216 w 109"/>
                  <a:gd name="T13" fmla="*/ 158 h 156"/>
                  <a:gd name="T14" fmla="*/ 241 w 109"/>
                  <a:gd name="T15" fmla="*/ 240 h 156"/>
                  <a:gd name="T16" fmla="*/ 245 w 109"/>
                  <a:gd name="T17" fmla="*/ 347 h 156"/>
                  <a:gd name="T18" fmla="*/ 236 w 109"/>
                  <a:gd name="T19" fmla="*/ 347 h 156"/>
                  <a:gd name="T20" fmla="*/ 223 w 109"/>
                  <a:gd name="T21" fmla="*/ 347 h 156"/>
                  <a:gd name="T22" fmla="*/ 209 w 109"/>
                  <a:gd name="T23" fmla="*/ 347 h 156"/>
                  <a:gd name="T24" fmla="*/ 196 w 109"/>
                  <a:gd name="T25" fmla="*/ 343 h 156"/>
                  <a:gd name="T26" fmla="*/ 182 w 109"/>
                  <a:gd name="T27" fmla="*/ 340 h 156"/>
                  <a:gd name="T28" fmla="*/ 166 w 109"/>
                  <a:gd name="T29" fmla="*/ 334 h 156"/>
                  <a:gd name="T30" fmla="*/ 148 w 109"/>
                  <a:gd name="T31" fmla="*/ 323 h 156"/>
                  <a:gd name="T32" fmla="*/ 130 w 109"/>
                  <a:gd name="T33" fmla="*/ 309 h 156"/>
                  <a:gd name="T34" fmla="*/ 119 w 109"/>
                  <a:gd name="T35" fmla="*/ 280 h 156"/>
                  <a:gd name="T36" fmla="*/ 119 w 109"/>
                  <a:gd name="T37" fmla="*/ 247 h 156"/>
                  <a:gd name="T38" fmla="*/ 126 w 109"/>
                  <a:gd name="T39" fmla="*/ 214 h 156"/>
                  <a:gd name="T40" fmla="*/ 133 w 109"/>
                  <a:gd name="T41" fmla="*/ 178 h 156"/>
                  <a:gd name="T42" fmla="*/ 126 w 109"/>
                  <a:gd name="T43" fmla="*/ 138 h 156"/>
                  <a:gd name="T44" fmla="*/ 108 w 109"/>
                  <a:gd name="T45" fmla="*/ 96 h 156"/>
                  <a:gd name="T46" fmla="*/ 70 w 109"/>
                  <a:gd name="T47" fmla="*/ 5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3" name="Freeform 8"/>
              <p:cNvSpPr>
                <a:spLocks/>
              </p:cNvSpPr>
              <p:nvPr userDrawn="1"/>
            </p:nvSpPr>
            <p:spPr bwMode="ltGray">
              <a:xfrm rot="12185230" flipV="1">
                <a:off x="3844" y="2207"/>
                <a:ext cx="103" cy="209"/>
              </a:xfrm>
              <a:custGeom>
                <a:avLst/>
                <a:gdLst>
                  <a:gd name="T0" fmla="*/ 69 w 46"/>
                  <a:gd name="T1" fmla="*/ 0 h 94"/>
                  <a:gd name="T2" fmla="*/ 45 w 46"/>
                  <a:gd name="T3" fmla="*/ 84 h 94"/>
                  <a:gd name="T4" fmla="*/ 34 w 46"/>
                  <a:gd name="T5" fmla="*/ 138 h 94"/>
                  <a:gd name="T6" fmla="*/ 25 w 46"/>
                  <a:gd name="T7" fmla="*/ 176 h 94"/>
                  <a:gd name="T8" fmla="*/ 0 w 46"/>
                  <a:gd name="T9" fmla="*/ 209 h 94"/>
                  <a:gd name="T10" fmla="*/ 27 w 46"/>
                  <a:gd name="T11" fmla="*/ 196 h 94"/>
                  <a:gd name="T12" fmla="*/ 52 w 46"/>
                  <a:gd name="T13" fmla="*/ 178 h 94"/>
                  <a:gd name="T14" fmla="*/ 72 w 46"/>
                  <a:gd name="T15" fmla="*/ 153 h 94"/>
                  <a:gd name="T16" fmla="*/ 90 w 46"/>
                  <a:gd name="T17" fmla="*/ 127 h 94"/>
                  <a:gd name="T18" fmla="*/ 101 w 46"/>
                  <a:gd name="T19" fmla="*/ 98 h 94"/>
                  <a:gd name="T20" fmla="*/ 103 w 46"/>
                  <a:gd name="T21" fmla="*/ 67 h 94"/>
                  <a:gd name="T22" fmla="*/ 94 w 46"/>
                  <a:gd name="T23" fmla="*/ 33 h 94"/>
                  <a:gd name="T24" fmla="*/ 6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4" name="Freeform 9"/>
              <p:cNvSpPr>
                <a:spLocks/>
              </p:cNvSpPr>
              <p:nvPr userDrawn="1"/>
            </p:nvSpPr>
            <p:spPr bwMode="ltGray">
              <a:xfrm rot="12185230" flipV="1">
                <a:off x="3894" y="1325"/>
                <a:ext cx="120" cy="90"/>
              </a:xfrm>
              <a:custGeom>
                <a:avLst/>
                <a:gdLst>
                  <a:gd name="T0" fmla="*/ 0 w 54"/>
                  <a:gd name="T1" fmla="*/ 0 h 40"/>
                  <a:gd name="T2" fmla="*/ 2 w 54"/>
                  <a:gd name="T3" fmla="*/ 2 h 40"/>
                  <a:gd name="T4" fmla="*/ 13 w 54"/>
                  <a:gd name="T5" fmla="*/ 7 h 40"/>
                  <a:gd name="T6" fmla="*/ 29 w 54"/>
                  <a:gd name="T7" fmla="*/ 18 h 40"/>
                  <a:gd name="T8" fmla="*/ 47 w 54"/>
                  <a:gd name="T9" fmla="*/ 27 h 40"/>
                  <a:gd name="T10" fmla="*/ 64 w 54"/>
                  <a:gd name="T11" fmla="*/ 34 h 40"/>
                  <a:gd name="T12" fmla="*/ 84 w 54"/>
                  <a:gd name="T13" fmla="*/ 38 h 40"/>
                  <a:gd name="T14" fmla="*/ 102 w 54"/>
                  <a:gd name="T15" fmla="*/ 41 h 40"/>
                  <a:gd name="T16" fmla="*/ 120 w 54"/>
                  <a:gd name="T17" fmla="*/ 36 h 40"/>
                  <a:gd name="T18" fmla="*/ 118 w 54"/>
                  <a:gd name="T19" fmla="*/ 56 h 40"/>
                  <a:gd name="T20" fmla="*/ 111 w 54"/>
                  <a:gd name="T21" fmla="*/ 74 h 40"/>
                  <a:gd name="T22" fmla="*/ 98 w 54"/>
                  <a:gd name="T23" fmla="*/ 86 h 40"/>
                  <a:gd name="T24" fmla="*/ 82 w 54"/>
                  <a:gd name="T25" fmla="*/ 90 h 40"/>
                  <a:gd name="T26" fmla="*/ 62 w 54"/>
                  <a:gd name="T27" fmla="*/ 88 h 40"/>
                  <a:gd name="T28" fmla="*/ 42 w 54"/>
                  <a:gd name="T29" fmla="*/ 72 h 40"/>
                  <a:gd name="T30" fmla="*/ 22 w 54"/>
                  <a:gd name="T31" fmla="*/ 45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13 w 149"/>
                  <a:gd name="T3" fmla="*/ 18 h 704"/>
                  <a:gd name="T4" fmla="*/ 35 w 149"/>
                  <a:gd name="T5" fmla="*/ 41 h 704"/>
                  <a:gd name="T6" fmla="*/ 62 w 149"/>
                  <a:gd name="T7" fmla="*/ 70 h 704"/>
                  <a:gd name="T8" fmla="*/ 91 w 149"/>
                  <a:gd name="T9" fmla="*/ 108 h 704"/>
                  <a:gd name="T10" fmla="*/ 128 w 149"/>
                  <a:gd name="T11" fmla="*/ 155 h 704"/>
                  <a:gd name="T12" fmla="*/ 162 w 149"/>
                  <a:gd name="T13" fmla="*/ 205 h 704"/>
                  <a:gd name="T14" fmla="*/ 195 w 149"/>
                  <a:gd name="T15" fmla="*/ 263 h 704"/>
                  <a:gd name="T16" fmla="*/ 221 w 149"/>
                  <a:gd name="T17" fmla="*/ 330 h 704"/>
                  <a:gd name="T18" fmla="*/ 248 w 149"/>
                  <a:gd name="T19" fmla="*/ 401 h 704"/>
                  <a:gd name="T20" fmla="*/ 266 w 149"/>
                  <a:gd name="T21" fmla="*/ 483 h 704"/>
                  <a:gd name="T22" fmla="*/ 275 w 149"/>
                  <a:gd name="T23" fmla="*/ 573 h 704"/>
                  <a:gd name="T24" fmla="*/ 279 w 149"/>
                  <a:gd name="T25" fmla="*/ 667 h 704"/>
                  <a:gd name="T26" fmla="*/ 266 w 149"/>
                  <a:gd name="T27" fmla="*/ 772 h 704"/>
                  <a:gd name="T28" fmla="*/ 241 w 149"/>
                  <a:gd name="T29" fmla="*/ 883 h 704"/>
                  <a:gd name="T30" fmla="*/ 204 w 149"/>
                  <a:gd name="T31" fmla="*/ 1000 h 704"/>
                  <a:gd name="T32" fmla="*/ 148 w 149"/>
                  <a:gd name="T33" fmla="*/ 1129 h 704"/>
                  <a:gd name="T34" fmla="*/ 86 w 149"/>
                  <a:gd name="T35" fmla="*/ 1275 h 704"/>
                  <a:gd name="T36" fmla="*/ 47 w 149"/>
                  <a:gd name="T37" fmla="*/ 1410 h 704"/>
                  <a:gd name="T38" fmla="*/ 22 w 149"/>
                  <a:gd name="T39" fmla="*/ 1535 h 704"/>
                  <a:gd name="T40" fmla="*/ 13 w 149"/>
                  <a:gd name="T41" fmla="*/ 1655 h 704"/>
                  <a:gd name="T42" fmla="*/ 13 w 149"/>
                  <a:gd name="T43" fmla="*/ 1769 h 704"/>
                  <a:gd name="T44" fmla="*/ 18 w 149"/>
                  <a:gd name="T45" fmla="*/ 1875 h 704"/>
                  <a:gd name="T46" fmla="*/ 27 w 149"/>
                  <a:gd name="T47" fmla="*/ 1968 h 704"/>
                  <a:gd name="T48" fmla="*/ 31 w 149"/>
                  <a:gd name="T49" fmla="*/ 2059 h 704"/>
                  <a:gd name="T50" fmla="*/ 91 w 149"/>
                  <a:gd name="T51" fmla="*/ 2012 h 704"/>
                  <a:gd name="T52" fmla="*/ 86 w 149"/>
                  <a:gd name="T53" fmla="*/ 1989 h 704"/>
                  <a:gd name="T54" fmla="*/ 80 w 149"/>
                  <a:gd name="T55" fmla="*/ 1922 h 704"/>
                  <a:gd name="T56" fmla="*/ 73 w 149"/>
                  <a:gd name="T57" fmla="*/ 1819 h 704"/>
                  <a:gd name="T58" fmla="*/ 78 w 149"/>
                  <a:gd name="T59" fmla="*/ 1682 h 704"/>
                  <a:gd name="T60" fmla="*/ 91 w 149"/>
                  <a:gd name="T61" fmla="*/ 1518 h 704"/>
                  <a:gd name="T62" fmla="*/ 128 w 149"/>
                  <a:gd name="T63" fmla="*/ 1331 h 704"/>
                  <a:gd name="T64" fmla="*/ 190 w 149"/>
                  <a:gd name="T65" fmla="*/ 1129 h 704"/>
                  <a:gd name="T66" fmla="*/ 286 w 149"/>
                  <a:gd name="T67" fmla="*/ 915 h 704"/>
                  <a:gd name="T68" fmla="*/ 317 w 149"/>
                  <a:gd name="T69" fmla="*/ 816 h 704"/>
                  <a:gd name="T70" fmla="*/ 330 w 149"/>
                  <a:gd name="T71" fmla="*/ 687 h 704"/>
                  <a:gd name="T72" fmla="*/ 319 w 149"/>
                  <a:gd name="T73" fmla="*/ 538 h 704"/>
                  <a:gd name="T74" fmla="*/ 290 w 149"/>
                  <a:gd name="T75" fmla="*/ 392 h 704"/>
                  <a:gd name="T76" fmla="*/ 241 w 149"/>
                  <a:gd name="T77" fmla="*/ 249 h 704"/>
                  <a:gd name="T78" fmla="*/ 179 w 149"/>
                  <a:gd name="T79" fmla="*/ 129 h 704"/>
                  <a:gd name="T80" fmla="*/ 97 w 149"/>
                  <a:gd name="T81" fmla="*/ 41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sp>
          <p:nvSpPr>
            <p:cNvPr id="6" name="Freeform 11"/>
            <p:cNvSpPr>
              <a:spLocks/>
            </p:cNvSpPr>
            <p:nvPr userDrawn="1"/>
          </p:nvSpPr>
          <p:spPr bwMode="ltGray">
            <a:xfrm rot="373331" flipH="1">
              <a:off x="22" y="1957"/>
              <a:ext cx="323" cy="649"/>
            </a:xfrm>
            <a:custGeom>
              <a:avLst/>
              <a:gdLst>
                <a:gd name="T0" fmla="*/ 237 w 128"/>
                <a:gd name="T1" fmla="*/ 0 h 217"/>
                <a:gd name="T2" fmla="*/ 265 w 128"/>
                <a:gd name="T3" fmla="*/ 27 h 217"/>
                <a:gd name="T4" fmla="*/ 290 w 128"/>
                <a:gd name="T5" fmla="*/ 81 h 217"/>
                <a:gd name="T6" fmla="*/ 310 w 128"/>
                <a:gd name="T7" fmla="*/ 150 h 217"/>
                <a:gd name="T8" fmla="*/ 323 w 128"/>
                <a:gd name="T9" fmla="*/ 233 h 217"/>
                <a:gd name="T10" fmla="*/ 320 w 128"/>
                <a:gd name="T11" fmla="*/ 332 h 217"/>
                <a:gd name="T12" fmla="*/ 293 w 128"/>
                <a:gd name="T13" fmla="*/ 434 h 217"/>
                <a:gd name="T14" fmla="*/ 237 w 128"/>
                <a:gd name="T15" fmla="*/ 541 h 217"/>
                <a:gd name="T16" fmla="*/ 151 w 128"/>
                <a:gd name="T17" fmla="*/ 649 h 217"/>
                <a:gd name="T18" fmla="*/ 124 w 128"/>
                <a:gd name="T19" fmla="*/ 637 h 217"/>
                <a:gd name="T20" fmla="*/ 96 w 128"/>
                <a:gd name="T21" fmla="*/ 628 h 217"/>
                <a:gd name="T22" fmla="*/ 66 w 128"/>
                <a:gd name="T23" fmla="*/ 613 h 217"/>
                <a:gd name="T24" fmla="*/ 40 w 128"/>
                <a:gd name="T25" fmla="*/ 601 h 217"/>
                <a:gd name="T26" fmla="*/ 20 w 128"/>
                <a:gd name="T27" fmla="*/ 586 h 217"/>
                <a:gd name="T28" fmla="*/ 5 w 128"/>
                <a:gd name="T29" fmla="*/ 568 h 217"/>
                <a:gd name="T30" fmla="*/ 0 w 128"/>
                <a:gd name="T31" fmla="*/ 547 h 217"/>
                <a:gd name="T32" fmla="*/ 3 w 128"/>
                <a:gd name="T33" fmla="*/ 532 h 217"/>
                <a:gd name="T34" fmla="*/ 33 w 128"/>
                <a:gd name="T35" fmla="*/ 511 h 217"/>
                <a:gd name="T36" fmla="*/ 73 w 128"/>
                <a:gd name="T37" fmla="*/ 482 h 217"/>
                <a:gd name="T38" fmla="*/ 116 w 128"/>
                <a:gd name="T39" fmla="*/ 449 h 217"/>
                <a:gd name="T40" fmla="*/ 159 w 128"/>
                <a:gd name="T41" fmla="*/ 401 h 217"/>
                <a:gd name="T42" fmla="*/ 199 w 128"/>
                <a:gd name="T43" fmla="*/ 335 h 217"/>
                <a:gd name="T44" fmla="*/ 230 w 128"/>
                <a:gd name="T45" fmla="*/ 248 h 217"/>
                <a:gd name="T46" fmla="*/ 245 w 128"/>
                <a:gd name="T47" fmla="*/ 138 h 217"/>
                <a:gd name="T48" fmla="*/ 237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9" name="Freeform 14"/>
            <p:cNvSpPr>
              <a:spLocks/>
            </p:cNvSpPr>
            <p:nvPr userDrawn="1"/>
          </p:nvSpPr>
          <p:spPr bwMode="ltGray">
            <a:xfrm rot="373331" flipH="1">
              <a:off x="898" y="2855"/>
              <a:ext cx="354" cy="464"/>
            </a:xfrm>
            <a:custGeom>
              <a:avLst/>
              <a:gdLst>
                <a:gd name="T0" fmla="*/ 227 w 117"/>
                <a:gd name="T1" fmla="*/ 0 h 132"/>
                <a:gd name="T2" fmla="*/ 0 w 117"/>
                <a:gd name="T3" fmla="*/ 88 h 132"/>
                <a:gd name="T4" fmla="*/ 9 w 117"/>
                <a:gd name="T5" fmla="*/ 91 h 132"/>
                <a:gd name="T6" fmla="*/ 42 w 117"/>
                <a:gd name="T7" fmla="*/ 102 h 132"/>
                <a:gd name="T8" fmla="*/ 88 w 117"/>
                <a:gd name="T9" fmla="*/ 127 h 132"/>
                <a:gd name="T10" fmla="*/ 139 w 117"/>
                <a:gd name="T11" fmla="*/ 165 h 132"/>
                <a:gd name="T12" fmla="*/ 200 w 117"/>
                <a:gd name="T13" fmla="*/ 218 h 132"/>
                <a:gd name="T14" fmla="*/ 254 w 117"/>
                <a:gd name="T15" fmla="*/ 281 h 132"/>
                <a:gd name="T16" fmla="*/ 309 w 117"/>
                <a:gd name="T17" fmla="*/ 362 h 132"/>
                <a:gd name="T18" fmla="*/ 351 w 117"/>
                <a:gd name="T19" fmla="*/ 464 h 132"/>
                <a:gd name="T20" fmla="*/ 354 w 117"/>
                <a:gd name="T21" fmla="*/ 422 h 132"/>
                <a:gd name="T22" fmla="*/ 348 w 117"/>
                <a:gd name="T23" fmla="*/ 376 h 132"/>
                <a:gd name="T24" fmla="*/ 327 w 117"/>
                <a:gd name="T25" fmla="*/ 316 h 132"/>
                <a:gd name="T26" fmla="*/ 300 w 117"/>
                <a:gd name="T27" fmla="*/ 260 h 132"/>
                <a:gd name="T28" fmla="*/ 269 w 117"/>
                <a:gd name="T29" fmla="*/ 204 h 132"/>
                <a:gd name="T30" fmla="*/ 236 w 117"/>
                <a:gd name="T31" fmla="*/ 158 h 132"/>
                <a:gd name="T32" fmla="*/ 203 w 117"/>
                <a:gd name="T33" fmla="*/ 127 h 132"/>
                <a:gd name="T34" fmla="*/ 175 w 117"/>
                <a:gd name="T35" fmla="*/ 112 h 132"/>
                <a:gd name="T36" fmla="*/ 209 w 117"/>
                <a:gd name="T37" fmla="*/ 102 h 132"/>
                <a:gd name="T38" fmla="*/ 239 w 117"/>
                <a:gd name="T39" fmla="*/ 98 h 132"/>
                <a:gd name="T40" fmla="*/ 269 w 117"/>
                <a:gd name="T41" fmla="*/ 91 h 132"/>
                <a:gd name="T42" fmla="*/ 297 w 117"/>
                <a:gd name="T43" fmla="*/ 88 h 132"/>
                <a:gd name="T44" fmla="*/ 318 w 117"/>
                <a:gd name="T45" fmla="*/ 84 h 132"/>
                <a:gd name="T46" fmla="*/ 330 w 117"/>
                <a:gd name="T47" fmla="*/ 77 h 132"/>
                <a:gd name="T48" fmla="*/ 342 w 117"/>
                <a:gd name="T49" fmla="*/ 74 h 132"/>
                <a:gd name="T50" fmla="*/ 345 w 117"/>
                <a:gd name="T51" fmla="*/ 74 h 132"/>
                <a:gd name="T52" fmla="*/ 227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 name="Freeform 15"/>
            <p:cNvSpPr>
              <a:spLocks/>
            </p:cNvSpPr>
            <p:nvPr userDrawn="1"/>
          </p:nvSpPr>
          <p:spPr bwMode="ltGray">
            <a:xfrm rot="373331" flipH="1">
              <a:off x="799" y="2979"/>
              <a:ext cx="87" cy="274"/>
            </a:xfrm>
            <a:custGeom>
              <a:avLst/>
              <a:gdLst>
                <a:gd name="T0" fmla="*/ 87 w 29"/>
                <a:gd name="T1" fmla="*/ 0 h 77"/>
                <a:gd name="T2" fmla="*/ 69 w 29"/>
                <a:gd name="T3" fmla="*/ 0 h 77"/>
                <a:gd name="T4" fmla="*/ 48 w 29"/>
                <a:gd name="T5" fmla="*/ 14 h 77"/>
                <a:gd name="T6" fmla="*/ 27 w 29"/>
                <a:gd name="T7" fmla="*/ 32 h 77"/>
                <a:gd name="T8" fmla="*/ 12 w 29"/>
                <a:gd name="T9" fmla="*/ 68 h 77"/>
                <a:gd name="T10" fmla="*/ 3 w 29"/>
                <a:gd name="T11" fmla="*/ 107 h 77"/>
                <a:gd name="T12" fmla="*/ 0 w 29"/>
                <a:gd name="T13" fmla="*/ 157 h 77"/>
                <a:gd name="T14" fmla="*/ 9 w 29"/>
                <a:gd name="T15" fmla="*/ 214 h 77"/>
                <a:gd name="T16" fmla="*/ 33 w 29"/>
                <a:gd name="T17" fmla="*/ 274 h 77"/>
                <a:gd name="T18" fmla="*/ 45 w 29"/>
                <a:gd name="T19" fmla="*/ 189 h 77"/>
                <a:gd name="T20" fmla="*/ 57 w 29"/>
                <a:gd name="T21" fmla="*/ 132 h 77"/>
                <a:gd name="T22" fmla="*/ 69 w 29"/>
                <a:gd name="T23" fmla="*/ 78 h 77"/>
                <a:gd name="T24" fmla="*/ 87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7" name="Freeform 19"/>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8" name="Freeform 20"/>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13" name="Group 21"/>
            <p:cNvGrpSpPr>
              <a:grpSpLocks/>
            </p:cNvGrpSpPr>
            <p:nvPr userDrawn="1"/>
          </p:nvGrpSpPr>
          <p:grpSpPr bwMode="auto">
            <a:xfrm rot="-6691250">
              <a:off x="3642" y="127"/>
              <a:ext cx="356" cy="608"/>
              <a:chOff x="1728" y="866"/>
              <a:chExt cx="129" cy="157"/>
            </a:xfrm>
          </p:grpSpPr>
          <p:sp>
            <p:nvSpPr>
              <p:cNvPr id="33" name="Freeform 22"/>
              <p:cNvSpPr>
                <a:spLocks/>
              </p:cNvSpPr>
              <p:nvPr userDrawn="1"/>
            </p:nvSpPr>
            <p:spPr bwMode="ltGray">
              <a:xfrm>
                <a:off x="1728"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4" name="Freeform 23"/>
              <p:cNvSpPr>
                <a:spLocks/>
              </p:cNvSpPr>
              <p:nvPr userDrawn="1"/>
            </p:nvSpPr>
            <p:spPr bwMode="ltGray">
              <a:xfrm>
                <a:off x="1787"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5" name="Freeform 24"/>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14" name="Group 25"/>
            <p:cNvGrpSpPr>
              <a:grpSpLocks/>
            </p:cNvGrpSpPr>
            <p:nvPr userDrawn="1"/>
          </p:nvGrpSpPr>
          <p:grpSpPr bwMode="auto">
            <a:xfrm rot="8524840">
              <a:off x="676" y="3307"/>
              <a:ext cx="500" cy="500"/>
              <a:chOff x="1727" y="867"/>
              <a:chExt cx="129" cy="156"/>
            </a:xfrm>
          </p:grpSpPr>
          <p:sp>
            <p:nvSpPr>
              <p:cNvPr id="30" name="Freeform 26"/>
              <p:cNvSpPr>
                <a:spLocks/>
              </p:cNvSpPr>
              <p:nvPr userDrawn="1"/>
            </p:nvSpPr>
            <p:spPr bwMode="ltGray">
              <a:xfrm>
                <a:off x="1727" y="867"/>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1" name="Freeform 27"/>
              <p:cNvSpPr>
                <a:spLocks/>
              </p:cNvSpPr>
              <p:nvPr userDrawn="1"/>
            </p:nvSpPr>
            <p:spPr bwMode="ltGray">
              <a:xfrm>
                <a:off x="1786" y="895"/>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2" name="Freeform 28"/>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15" name="Group 29"/>
            <p:cNvGrpSpPr>
              <a:grpSpLocks/>
            </p:cNvGrpSpPr>
            <p:nvPr userDrawn="1"/>
          </p:nvGrpSpPr>
          <p:grpSpPr bwMode="auto">
            <a:xfrm rot="4106450" flipH="1">
              <a:off x="404" y="271"/>
              <a:ext cx="708" cy="891"/>
              <a:chOff x="1727" y="866"/>
              <a:chExt cx="129" cy="157"/>
            </a:xfrm>
          </p:grpSpPr>
          <p:sp>
            <p:nvSpPr>
              <p:cNvPr id="27" name="Freeform 30"/>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8" name="Freeform 31"/>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9" name="Freeform 32"/>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16" name="Group 33"/>
            <p:cNvGrpSpPr>
              <a:grpSpLocks/>
            </p:cNvGrpSpPr>
            <p:nvPr userDrawn="1"/>
          </p:nvGrpSpPr>
          <p:grpSpPr bwMode="auto">
            <a:xfrm rot="10015322" flipH="1">
              <a:off x="4615" y="2392"/>
              <a:ext cx="708" cy="891"/>
              <a:chOff x="1727" y="866"/>
              <a:chExt cx="129" cy="157"/>
            </a:xfrm>
          </p:grpSpPr>
          <p:sp>
            <p:nvSpPr>
              <p:cNvPr id="24" name="Freeform 34"/>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5" name="Freeform 35"/>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6" name="Freeform 36"/>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63 h 237"/>
                <a:gd name="T4" fmla="*/ 8 w 257"/>
                <a:gd name="T5" fmla="*/ 125 h 237"/>
                <a:gd name="T6" fmla="*/ 16 w 257"/>
                <a:gd name="T7" fmla="*/ 188 h 237"/>
                <a:gd name="T8" fmla="*/ 29 w 257"/>
                <a:gd name="T9" fmla="*/ 245 h 237"/>
                <a:gd name="T10" fmla="*/ 48 w 257"/>
                <a:gd name="T11" fmla="*/ 298 h 237"/>
                <a:gd name="T12" fmla="*/ 72 w 257"/>
                <a:gd name="T13" fmla="*/ 353 h 237"/>
                <a:gd name="T14" fmla="*/ 101 w 257"/>
                <a:gd name="T15" fmla="*/ 403 h 237"/>
                <a:gd name="T16" fmla="*/ 135 w 257"/>
                <a:gd name="T17" fmla="*/ 445 h 237"/>
                <a:gd name="T18" fmla="*/ 178 w 257"/>
                <a:gd name="T19" fmla="*/ 485 h 237"/>
                <a:gd name="T20" fmla="*/ 228 w 257"/>
                <a:gd name="T21" fmla="*/ 520 h 237"/>
                <a:gd name="T22" fmla="*/ 281 w 257"/>
                <a:gd name="T23" fmla="*/ 548 h 237"/>
                <a:gd name="T24" fmla="*/ 347 w 257"/>
                <a:gd name="T25" fmla="*/ 570 h 237"/>
                <a:gd name="T26" fmla="*/ 419 w 257"/>
                <a:gd name="T27" fmla="*/ 585 h 237"/>
                <a:gd name="T28" fmla="*/ 498 w 257"/>
                <a:gd name="T29" fmla="*/ 593 h 237"/>
                <a:gd name="T30" fmla="*/ 583 w 257"/>
                <a:gd name="T31" fmla="*/ 590 h 237"/>
                <a:gd name="T32" fmla="*/ 681 w 257"/>
                <a:gd name="T33" fmla="*/ 580 h 237"/>
                <a:gd name="T34" fmla="*/ 594 w 257"/>
                <a:gd name="T35" fmla="*/ 568 h 237"/>
                <a:gd name="T36" fmla="*/ 517 w 257"/>
                <a:gd name="T37" fmla="*/ 550 h 237"/>
                <a:gd name="T38" fmla="*/ 450 w 257"/>
                <a:gd name="T39" fmla="*/ 530 h 237"/>
                <a:gd name="T40" fmla="*/ 392 w 257"/>
                <a:gd name="T41" fmla="*/ 510 h 237"/>
                <a:gd name="T42" fmla="*/ 339 w 257"/>
                <a:gd name="T43" fmla="*/ 483 h 237"/>
                <a:gd name="T44" fmla="*/ 297 w 257"/>
                <a:gd name="T45" fmla="*/ 455 h 237"/>
                <a:gd name="T46" fmla="*/ 257 w 257"/>
                <a:gd name="T47" fmla="*/ 423 h 237"/>
                <a:gd name="T48" fmla="*/ 223 w 257"/>
                <a:gd name="T49" fmla="*/ 388 h 237"/>
                <a:gd name="T50" fmla="*/ 191 w 257"/>
                <a:gd name="T51" fmla="*/ 353 h 237"/>
                <a:gd name="T52" fmla="*/ 162 w 257"/>
                <a:gd name="T53" fmla="*/ 313 h 237"/>
                <a:gd name="T54" fmla="*/ 138 w 257"/>
                <a:gd name="T55" fmla="*/ 268 h 237"/>
                <a:gd name="T56" fmla="*/ 114 w 257"/>
                <a:gd name="T57" fmla="*/ 220 h 237"/>
                <a:gd name="T58" fmla="*/ 87 w 257"/>
                <a:gd name="T59" fmla="*/ 173 h 237"/>
                <a:gd name="T60" fmla="*/ 61 w 257"/>
                <a:gd name="T61" fmla="*/ 118 h 237"/>
                <a:gd name="T62" fmla="*/ 32 w 257"/>
                <a:gd name="T63" fmla="*/ 6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9" name="Freeform 39"/>
            <p:cNvSpPr>
              <a:spLocks/>
            </p:cNvSpPr>
            <p:nvPr userDrawn="1"/>
          </p:nvSpPr>
          <p:spPr bwMode="ltGray">
            <a:xfrm rot="9832527" flipV="1">
              <a:off x="1997" y="858"/>
              <a:ext cx="330" cy="278"/>
            </a:xfrm>
            <a:custGeom>
              <a:avLst/>
              <a:gdLst>
                <a:gd name="T0" fmla="*/ 205 w 124"/>
                <a:gd name="T1" fmla="*/ 0 h 110"/>
                <a:gd name="T2" fmla="*/ 330 w 124"/>
                <a:gd name="T3" fmla="*/ 273 h 110"/>
                <a:gd name="T4" fmla="*/ 319 w 124"/>
                <a:gd name="T5" fmla="*/ 270 h 110"/>
                <a:gd name="T6" fmla="*/ 285 w 124"/>
                <a:gd name="T7" fmla="*/ 265 h 110"/>
                <a:gd name="T8" fmla="*/ 237 w 124"/>
                <a:gd name="T9" fmla="*/ 255 h 110"/>
                <a:gd name="T10" fmla="*/ 181 w 124"/>
                <a:gd name="T11" fmla="*/ 250 h 110"/>
                <a:gd name="T12" fmla="*/ 120 w 124"/>
                <a:gd name="T13" fmla="*/ 245 h 110"/>
                <a:gd name="T14" fmla="*/ 67 w 124"/>
                <a:gd name="T15" fmla="*/ 248 h 110"/>
                <a:gd name="T16" fmla="*/ 24 w 124"/>
                <a:gd name="T17" fmla="*/ 258 h 110"/>
                <a:gd name="T18" fmla="*/ 0 w 124"/>
                <a:gd name="T19" fmla="*/ 278 h 110"/>
                <a:gd name="T20" fmla="*/ 11 w 124"/>
                <a:gd name="T21" fmla="*/ 248 h 110"/>
                <a:gd name="T22" fmla="*/ 21 w 124"/>
                <a:gd name="T23" fmla="*/ 225 h 110"/>
                <a:gd name="T24" fmla="*/ 43 w 124"/>
                <a:gd name="T25" fmla="*/ 207 h 110"/>
                <a:gd name="T26" fmla="*/ 67 w 124"/>
                <a:gd name="T27" fmla="*/ 192 h 110"/>
                <a:gd name="T28" fmla="*/ 96 w 124"/>
                <a:gd name="T29" fmla="*/ 182 h 110"/>
                <a:gd name="T30" fmla="*/ 125 w 124"/>
                <a:gd name="T31" fmla="*/ 179 h 110"/>
                <a:gd name="T32" fmla="*/ 157 w 124"/>
                <a:gd name="T33" fmla="*/ 179 h 110"/>
                <a:gd name="T34" fmla="*/ 192 w 124"/>
                <a:gd name="T35" fmla="*/ 187 h 110"/>
                <a:gd name="T36" fmla="*/ 194 w 124"/>
                <a:gd name="T37" fmla="*/ 179 h 110"/>
                <a:gd name="T38" fmla="*/ 186 w 124"/>
                <a:gd name="T39" fmla="*/ 142 h 110"/>
                <a:gd name="T40" fmla="*/ 178 w 124"/>
                <a:gd name="T41" fmla="*/ 96 h 110"/>
                <a:gd name="T42" fmla="*/ 173 w 124"/>
                <a:gd name="T43" fmla="*/ 76 h 110"/>
                <a:gd name="T44" fmla="*/ 168 w 124"/>
                <a:gd name="T45" fmla="*/ 76 h 110"/>
                <a:gd name="T46" fmla="*/ 162 w 124"/>
                <a:gd name="T47" fmla="*/ 73 h 110"/>
                <a:gd name="T48" fmla="*/ 157 w 124"/>
                <a:gd name="T49" fmla="*/ 66 h 110"/>
                <a:gd name="T50" fmla="*/ 152 w 124"/>
                <a:gd name="T51" fmla="*/ 58 h 110"/>
                <a:gd name="T52" fmla="*/ 152 w 124"/>
                <a:gd name="T53" fmla="*/ 48 h 110"/>
                <a:gd name="T54" fmla="*/ 157 w 124"/>
                <a:gd name="T55" fmla="*/ 35 h 110"/>
                <a:gd name="T56" fmla="*/ 176 w 124"/>
                <a:gd name="T57" fmla="*/ 20 h 110"/>
                <a:gd name="T58" fmla="*/ 20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0" name="Freeform 40"/>
            <p:cNvSpPr>
              <a:spLocks/>
            </p:cNvSpPr>
            <p:nvPr userDrawn="1"/>
          </p:nvSpPr>
          <p:spPr bwMode="ltGray">
            <a:xfrm rot="9832527" flipV="1">
              <a:off x="2224" y="808"/>
              <a:ext cx="123" cy="233"/>
            </a:xfrm>
            <a:custGeom>
              <a:avLst/>
              <a:gdLst>
                <a:gd name="T0" fmla="*/ 83 w 46"/>
                <a:gd name="T1" fmla="*/ 0 h 94"/>
                <a:gd name="T2" fmla="*/ 53 w 46"/>
                <a:gd name="T3" fmla="*/ 94 h 94"/>
                <a:gd name="T4" fmla="*/ 40 w 46"/>
                <a:gd name="T5" fmla="*/ 154 h 94"/>
                <a:gd name="T6" fmla="*/ 29 w 46"/>
                <a:gd name="T7" fmla="*/ 196 h 94"/>
                <a:gd name="T8" fmla="*/ 0 w 46"/>
                <a:gd name="T9" fmla="*/ 233 h 94"/>
                <a:gd name="T10" fmla="*/ 32 w 46"/>
                <a:gd name="T11" fmla="*/ 218 h 94"/>
                <a:gd name="T12" fmla="*/ 62 w 46"/>
                <a:gd name="T13" fmla="*/ 198 h 94"/>
                <a:gd name="T14" fmla="*/ 86 w 46"/>
                <a:gd name="T15" fmla="*/ 171 h 94"/>
                <a:gd name="T16" fmla="*/ 107 w 46"/>
                <a:gd name="T17" fmla="*/ 141 h 94"/>
                <a:gd name="T18" fmla="*/ 120 w 46"/>
                <a:gd name="T19" fmla="*/ 109 h 94"/>
                <a:gd name="T20" fmla="*/ 123 w 46"/>
                <a:gd name="T21" fmla="*/ 74 h 94"/>
                <a:gd name="T22" fmla="*/ 112 w 46"/>
                <a:gd name="T23" fmla="*/ 37 h 94"/>
                <a:gd name="T24" fmla="*/ 83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16 w 149"/>
                <a:gd name="T3" fmla="*/ 20 h 704"/>
                <a:gd name="T4" fmla="*/ 42 w 149"/>
                <a:gd name="T5" fmla="*/ 46 h 704"/>
                <a:gd name="T6" fmla="*/ 74 w 149"/>
                <a:gd name="T7" fmla="*/ 78 h 704"/>
                <a:gd name="T8" fmla="*/ 108 w 149"/>
                <a:gd name="T9" fmla="*/ 121 h 704"/>
                <a:gd name="T10" fmla="*/ 153 w 149"/>
                <a:gd name="T11" fmla="*/ 173 h 704"/>
                <a:gd name="T12" fmla="*/ 193 w 149"/>
                <a:gd name="T13" fmla="*/ 229 h 704"/>
                <a:gd name="T14" fmla="*/ 232 w 149"/>
                <a:gd name="T15" fmla="*/ 294 h 704"/>
                <a:gd name="T16" fmla="*/ 264 w 149"/>
                <a:gd name="T17" fmla="*/ 369 h 704"/>
                <a:gd name="T18" fmla="*/ 295 w 149"/>
                <a:gd name="T19" fmla="*/ 448 h 704"/>
                <a:gd name="T20" fmla="*/ 317 w 149"/>
                <a:gd name="T21" fmla="*/ 539 h 704"/>
                <a:gd name="T22" fmla="*/ 327 w 149"/>
                <a:gd name="T23" fmla="*/ 640 h 704"/>
                <a:gd name="T24" fmla="*/ 332 w 149"/>
                <a:gd name="T25" fmla="*/ 745 h 704"/>
                <a:gd name="T26" fmla="*/ 317 w 149"/>
                <a:gd name="T27" fmla="*/ 863 h 704"/>
                <a:gd name="T28" fmla="*/ 287 w 149"/>
                <a:gd name="T29" fmla="*/ 987 h 704"/>
                <a:gd name="T30" fmla="*/ 243 w 149"/>
                <a:gd name="T31" fmla="*/ 1117 h 704"/>
                <a:gd name="T32" fmla="*/ 177 w 149"/>
                <a:gd name="T33" fmla="*/ 1261 h 704"/>
                <a:gd name="T34" fmla="*/ 103 w 149"/>
                <a:gd name="T35" fmla="*/ 1424 h 704"/>
                <a:gd name="T36" fmla="*/ 55 w 149"/>
                <a:gd name="T37" fmla="*/ 1575 h 704"/>
                <a:gd name="T38" fmla="*/ 26 w 149"/>
                <a:gd name="T39" fmla="*/ 1715 h 704"/>
                <a:gd name="T40" fmla="*/ 16 w 149"/>
                <a:gd name="T41" fmla="*/ 1849 h 704"/>
                <a:gd name="T42" fmla="*/ 16 w 149"/>
                <a:gd name="T43" fmla="*/ 1977 h 704"/>
                <a:gd name="T44" fmla="*/ 21 w 149"/>
                <a:gd name="T45" fmla="*/ 2094 h 704"/>
                <a:gd name="T46" fmla="*/ 32 w 149"/>
                <a:gd name="T47" fmla="*/ 2199 h 704"/>
                <a:gd name="T48" fmla="*/ 37 w 149"/>
                <a:gd name="T49" fmla="*/ 2300 h 704"/>
                <a:gd name="T50" fmla="*/ 108 w 149"/>
                <a:gd name="T51" fmla="*/ 2248 h 704"/>
                <a:gd name="T52" fmla="*/ 103 w 149"/>
                <a:gd name="T53" fmla="*/ 2222 h 704"/>
                <a:gd name="T54" fmla="*/ 95 w 149"/>
                <a:gd name="T55" fmla="*/ 2146 h 704"/>
                <a:gd name="T56" fmla="*/ 87 w 149"/>
                <a:gd name="T57" fmla="*/ 2032 h 704"/>
                <a:gd name="T58" fmla="*/ 92 w 149"/>
                <a:gd name="T59" fmla="*/ 1879 h 704"/>
                <a:gd name="T60" fmla="*/ 108 w 149"/>
                <a:gd name="T61" fmla="*/ 1696 h 704"/>
                <a:gd name="T62" fmla="*/ 153 w 149"/>
                <a:gd name="T63" fmla="*/ 1487 h 704"/>
                <a:gd name="T64" fmla="*/ 227 w 149"/>
                <a:gd name="T65" fmla="*/ 1261 h 704"/>
                <a:gd name="T66" fmla="*/ 340 w 149"/>
                <a:gd name="T67" fmla="*/ 1023 h 704"/>
                <a:gd name="T68" fmla="*/ 377 w 149"/>
                <a:gd name="T69" fmla="*/ 912 h 704"/>
                <a:gd name="T70" fmla="*/ 393 w 149"/>
                <a:gd name="T71" fmla="*/ 768 h 704"/>
                <a:gd name="T72" fmla="*/ 380 w 149"/>
                <a:gd name="T73" fmla="*/ 601 h 704"/>
                <a:gd name="T74" fmla="*/ 346 w 149"/>
                <a:gd name="T75" fmla="*/ 438 h 704"/>
                <a:gd name="T76" fmla="*/ 287 w 149"/>
                <a:gd name="T77" fmla="*/ 278 h 704"/>
                <a:gd name="T78" fmla="*/ 214 w 149"/>
                <a:gd name="T79" fmla="*/ 144 h 704"/>
                <a:gd name="T80" fmla="*/ 116 w 149"/>
                <a:gd name="T81" fmla="*/ 4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ext uri="{AF507438-7753-43E0-B8FC-AC1667EBCBE1}"/>
            </a:extLst>
          </p:spPr>
          <p:txBody>
            <a:bodyPr/>
            <a:lstStyle/>
            <a:p>
              <a:pPr eaLnBrk="0" hangingPunct="0">
                <a:defRPr/>
              </a:pPr>
              <a:endParaRPr lang="en-US" sz="2000">
                <a:solidFill>
                  <a:srgbClr val="006699"/>
                </a:solidFill>
                <a:latin typeface="Verdana" pitchFamily="34" charset="0"/>
              </a:endParaRPr>
            </a:p>
          </p:txBody>
        </p:sp>
      </p:grpSp>
      <p:sp>
        <p:nvSpPr>
          <p:cNvPr id="10287" name="Rectangle 47"/>
          <p:cNvSpPr>
            <a:spLocks noGrp="1" noChangeArrowheads="1"/>
          </p:cNvSpPr>
          <p:nvPr>
            <p:ph type="ctrTitle"/>
          </p:nvPr>
        </p:nvSpPr>
        <p:spPr>
          <a:xfrm>
            <a:off x="2455863" y="596900"/>
            <a:ext cx="6192837" cy="3581400"/>
          </a:xfrm>
          <a:extLst>
            <a:ext uri="{909E8E84-426E-40DD-AFC4-6F175D3DCCD1}"/>
            <a:ext uri="{AF507438-7753-43E0-B8FC-AC1667EBCBE1}"/>
          </a:extLst>
        </p:spPr>
        <p:txBody>
          <a:bodyPr/>
          <a:lstStyle>
            <a:lvl1pPr>
              <a:defRPr sz="5200" b="1"/>
            </a:lvl1pPr>
          </a:lstStyle>
          <a:p>
            <a:pPr lvl="0"/>
            <a:r>
              <a:rPr lang="en-US" altLang="en-US" noProof="0" smtClean="0"/>
              <a:t>Click to edit Master title style</a:t>
            </a:r>
          </a:p>
        </p:txBody>
      </p:sp>
      <p:sp>
        <p:nvSpPr>
          <p:cNvPr id="1028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en-US" altLang="en-US" noProof="0" smtClean="0"/>
              <a:t>Click to edit Master subtitle style</a:t>
            </a:r>
          </a:p>
        </p:txBody>
      </p:sp>
      <p:sp>
        <p:nvSpPr>
          <p:cNvPr id="46" name="Rectangle 44"/>
          <p:cNvSpPr>
            <a:spLocks noGrp="1" noChangeArrowheads="1"/>
          </p:cNvSpPr>
          <p:nvPr>
            <p:ph type="dt" sz="half" idx="10"/>
          </p:nvPr>
        </p:nvSpPr>
        <p:spPr>
          <a:xfrm>
            <a:off x="457200" y="6248400"/>
            <a:ext cx="2133600" cy="457200"/>
          </a:xfrm>
        </p:spPr>
        <p:txBody>
          <a:bodyPr/>
          <a:lstStyle>
            <a:lvl1pPr>
              <a:defRPr>
                <a:latin typeface="Tahoma" pitchFamily="34" charset="0"/>
              </a:defRPr>
            </a:lvl1pPr>
          </a:lstStyle>
          <a:p>
            <a:pPr>
              <a:defRPr/>
            </a:pPr>
            <a:endParaRPr lang="en-US" altLang="en-US"/>
          </a:p>
        </p:txBody>
      </p:sp>
      <p:sp>
        <p:nvSpPr>
          <p:cNvPr id="47" name="Rectangle 45"/>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48" name="Rectangle 46"/>
          <p:cNvSpPr>
            <a:spLocks noGrp="1" noChangeArrowheads="1"/>
          </p:cNvSpPr>
          <p:nvPr>
            <p:ph type="sldNum" sz="quarter" idx="12"/>
          </p:nvPr>
        </p:nvSpPr>
        <p:spPr/>
        <p:txBody>
          <a:bodyPr/>
          <a:lstStyle>
            <a:lvl1pPr>
              <a:defRPr>
                <a:latin typeface="Tahoma" pitchFamily="34" charset="0"/>
              </a:defRPr>
            </a:lvl1pPr>
          </a:lstStyle>
          <a:p>
            <a:pPr>
              <a:defRPr/>
            </a:pPr>
            <a:fld id="{F248A3B1-380E-4535-8E00-FC61AE7182D3}" type="slidenum">
              <a:rPr lang="en-US" altLang="en-US"/>
              <a:pPr>
                <a:defRPr/>
              </a:pPr>
              <a:t>‹#›</a:t>
            </a:fld>
            <a:endParaRPr lang="en-US" altLang="en-US"/>
          </a:p>
        </p:txBody>
      </p:sp>
    </p:spTree>
  </p:cSld>
  <p:clrMapOvr>
    <a:masterClrMapping/>
  </p:clrMapOvr>
  <p:transition>
    <p:pull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14900" y="1981200"/>
            <a:ext cx="3695700" cy="4114800"/>
          </a:xfrm>
        </p:spPr>
        <p:txBody>
          <a:bodyPr/>
          <a:lstStyle/>
          <a:p>
            <a:pPr lvl="0"/>
            <a:endParaRPr lang="en-US" noProof="0"/>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8"/>
          <p:cNvSpPr>
            <a:spLocks noGrp="1" noChangeArrowheads="1"/>
          </p:cNvSpPr>
          <p:nvPr>
            <p:ph type="ftr" sz="quarter" idx="11"/>
          </p:nvPr>
        </p:nvSpPr>
        <p:spPr>
          <a:ln/>
        </p:spPr>
        <p:txBody>
          <a:bodyPr/>
          <a:lstStyle>
            <a:lvl1pPr>
              <a:defRPr/>
            </a:lvl1pPr>
          </a:lstStyle>
          <a:p>
            <a:pPr>
              <a:defRPr/>
            </a:pPr>
            <a:r>
              <a:rPr lang="en-US" altLang="en-US" smtClean="0"/>
              <a:t>American Diabetes Association National Diabetic Fact Sheet 2005</a:t>
            </a:r>
            <a:endParaRPr lang="en-US" altLang="en-US"/>
          </a:p>
        </p:txBody>
      </p:sp>
      <p:sp>
        <p:nvSpPr>
          <p:cNvPr id="7" name="Rectangle 19"/>
          <p:cNvSpPr>
            <a:spLocks noGrp="1" noChangeArrowheads="1"/>
          </p:cNvSpPr>
          <p:nvPr>
            <p:ph type="sldNum" sz="quarter" idx="12"/>
          </p:nvPr>
        </p:nvSpPr>
        <p:spPr>
          <a:ln/>
        </p:spPr>
        <p:txBody>
          <a:bodyPr/>
          <a:lstStyle>
            <a:lvl1pPr>
              <a:defRPr/>
            </a:lvl1pPr>
          </a:lstStyle>
          <a:p>
            <a:pPr>
              <a:defRPr/>
            </a:pPr>
            <a:fld id="{BB46DF80-0ACA-43A8-B6A5-B04352BEBD79}" type="slidenum">
              <a:rPr lang="en-US" altLang="en-US"/>
              <a:pPr>
                <a:defRPr/>
              </a:pPr>
              <a:t>‹#›</a:t>
            </a:fld>
            <a:endParaRPr lang="en-US"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981200"/>
            <a:ext cx="3695700" cy="4114800"/>
          </a:xfrm>
        </p:spPr>
        <p:txBody>
          <a:bodyPr/>
          <a:lstStyle/>
          <a:p>
            <a:pPr lvl="0"/>
            <a:endParaRPr lang="en-US" noProof="0"/>
          </a:p>
        </p:txBody>
      </p:sp>
      <p:sp>
        <p:nvSpPr>
          <p:cNvPr id="4" name="Text Placeholder 3"/>
          <p:cNvSpPr>
            <a:spLocks noGrp="1"/>
          </p:cNvSpPr>
          <p:nvPr>
            <p:ph type="body"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8"/>
          <p:cNvSpPr>
            <a:spLocks noGrp="1" noChangeArrowheads="1"/>
          </p:cNvSpPr>
          <p:nvPr>
            <p:ph type="ftr" sz="quarter" idx="11"/>
          </p:nvPr>
        </p:nvSpPr>
        <p:spPr>
          <a:ln/>
        </p:spPr>
        <p:txBody>
          <a:bodyPr/>
          <a:lstStyle>
            <a:lvl1pPr>
              <a:defRPr/>
            </a:lvl1pPr>
          </a:lstStyle>
          <a:p>
            <a:pPr>
              <a:defRPr/>
            </a:pPr>
            <a:r>
              <a:rPr lang="en-US" altLang="en-US" smtClean="0"/>
              <a:t>American Diabetes Association National Diabetic Fact Sheet 2005</a:t>
            </a:r>
            <a:endParaRPr lang="en-US" altLang="en-US"/>
          </a:p>
        </p:txBody>
      </p:sp>
      <p:sp>
        <p:nvSpPr>
          <p:cNvPr id="7" name="Rectangle 19"/>
          <p:cNvSpPr>
            <a:spLocks noGrp="1" noChangeArrowheads="1"/>
          </p:cNvSpPr>
          <p:nvPr>
            <p:ph type="sldNum" sz="quarter" idx="12"/>
          </p:nvPr>
        </p:nvSpPr>
        <p:spPr>
          <a:ln/>
        </p:spPr>
        <p:txBody>
          <a:bodyPr/>
          <a:lstStyle>
            <a:lvl1pPr>
              <a:defRPr/>
            </a:lvl1pPr>
          </a:lstStyle>
          <a:p>
            <a:pPr>
              <a:defRPr/>
            </a:pPr>
            <a:fld id="{7FA618F0-B4A4-4DF7-BF92-23C4FF9ABAE8}"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5"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6" name="Rectangle 49"/>
          <p:cNvSpPr>
            <a:spLocks noGrp="1" noChangeArrowheads="1"/>
          </p:cNvSpPr>
          <p:nvPr>
            <p:ph type="sldNum" sz="quarter" idx="12"/>
          </p:nvPr>
        </p:nvSpPr>
        <p:spPr/>
        <p:txBody>
          <a:bodyPr/>
          <a:lstStyle>
            <a:lvl1pPr>
              <a:defRPr>
                <a:latin typeface="Tahoma" pitchFamily="34" charset="0"/>
              </a:defRPr>
            </a:lvl1pPr>
          </a:lstStyle>
          <a:p>
            <a:pPr>
              <a:defRPr/>
            </a:pPr>
            <a:fld id="{112DD297-19F4-429F-B2A8-402FC33675FB}" type="slidenum">
              <a:rPr lang="en-US" altLang="en-US"/>
              <a:pPr>
                <a:defRPr/>
              </a:pPr>
              <a:t>‹#›</a:t>
            </a:fld>
            <a:endParaRPr lang="en-US" altLang="en-US"/>
          </a:p>
        </p:txBody>
      </p:sp>
    </p:spTree>
  </p:cSld>
  <p:clrMapOvr>
    <a:masterClrMapping/>
  </p:clrMapOvr>
  <p:transition>
    <p:pull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5"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6" name="Rectangle 49"/>
          <p:cNvSpPr>
            <a:spLocks noGrp="1" noChangeArrowheads="1"/>
          </p:cNvSpPr>
          <p:nvPr>
            <p:ph type="sldNum" sz="quarter" idx="12"/>
          </p:nvPr>
        </p:nvSpPr>
        <p:spPr/>
        <p:txBody>
          <a:bodyPr/>
          <a:lstStyle>
            <a:lvl1pPr>
              <a:defRPr>
                <a:latin typeface="Tahoma" pitchFamily="34" charset="0"/>
              </a:defRPr>
            </a:lvl1pPr>
          </a:lstStyle>
          <a:p>
            <a:pPr>
              <a:defRPr/>
            </a:pPr>
            <a:fld id="{A33FD4B9-6359-4B23-995F-CFD11CCF1476}" type="slidenum">
              <a:rPr lang="en-US" altLang="en-US"/>
              <a:pPr>
                <a:defRPr/>
              </a:pPr>
              <a:t>‹#›</a:t>
            </a:fld>
            <a:endParaRPr lang="en-US" altLang="en-US"/>
          </a:p>
        </p:txBody>
      </p:sp>
    </p:spTree>
  </p:cSld>
  <p:clrMapOvr>
    <a:masterClrMapping/>
  </p:clrMapOvr>
  <p:transition>
    <p:pull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6"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7" name="Rectangle 49"/>
          <p:cNvSpPr>
            <a:spLocks noGrp="1" noChangeArrowheads="1"/>
          </p:cNvSpPr>
          <p:nvPr>
            <p:ph type="sldNum" sz="quarter" idx="12"/>
          </p:nvPr>
        </p:nvSpPr>
        <p:spPr/>
        <p:txBody>
          <a:bodyPr/>
          <a:lstStyle>
            <a:lvl1pPr>
              <a:defRPr>
                <a:latin typeface="Tahoma" pitchFamily="34" charset="0"/>
              </a:defRPr>
            </a:lvl1pPr>
          </a:lstStyle>
          <a:p>
            <a:pPr>
              <a:defRPr/>
            </a:pPr>
            <a:fld id="{AFC90FA6-770B-4799-ADA5-DCE240FAEC46}" type="slidenum">
              <a:rPr lang="en-US" altLang="en-US"/>
              <a:pPr>
                <a:defRPr/>
              </a:pPr>
              <a:t>‹#›</a:t>
            </a:fld>
            <a:endParaRPr lang="en-US" altLang="en-US"/>
          </a:p>
        </p:txBody>
      </p:sp>
    </p:spTree>
  </p:cSld>
  <p:clrMapOvr>
    <a:masterClrMapping/>
  </p:clrMapOvr>
  <p:transition>
    <p:pull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8"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9" name="Rectangle 49"/>
          <p:cNvSpPr>
            <a:spLocks noGrp="1" noChangeArrowheads="1"/>
          </p:cNvSpPr>
          <p:nvPr>
            <p:ph type="sldNum" sz="quarter" idx="12"/>
          </p:nvPr>
        </p:nvSpPr>
        <p:spPr/>
        <p:txBody>
          <a:bodyPr/>
          <a:lstStyle>
            <a:lvl1pPr>
              <a:defRPr>
                <a:latin typeface="Tahoma" pitchFamily="34" charset="0"/>
              </a:defRPr>
            </a:lvl1pPr>
          </a:lstStyle>
          <a:p>
            <a:pPr>
              <a:defRPr/>
            </a:pPr>
            <a:fld id="{3C7ECACF-C2A7-4300-AD87-F95DD29B0C02}" type="slidenum">
              <a:rPr lang="en-US" altLang="en-US"/>
              <a:pPr>
                <a:defRPr/>
              </a:pPr>
              <a:t>‹#›</a:t>
            </a:fld>
            <a:endParaRPr lang="en-US" altLang="en-US"/>
          </a:p>
        </p:txBody>
      </p:sp>
    </p:spTree>
  </p:cSld>
  <p:clrMapOvr>
    <a:masterClrMapping/>
  </p:clrMapOvr>
  <p:transition>
    <p:pull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4"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5" name="Rectangle 49"/>
          <p:cNvSpPr>
            <a:spLocks noGrp="1" noChangeArrowheads="1"/>
          </p:cNvSpPr>
          <p:nvPr>
            <p:ph type="sldNum" sz="quarter" idx="12"/>
          </p:nvPr>
        </p:nvSpPr>
        <p:spPr/>
        <p:txBody>
          <a:bodyPr/>
          <a:lstStyle>
            <a:lvl1pPr>
              <a:defRPr>
                <a:latin typeface="Tahoma" pitchFamily="34" charset="0"/>
              </a:defRPr>
            </a:lvl1pPr>
          </a:lstStyle>
          <a:p>
            <a:pPr>
              <a:defRPr/>
            </a:pPr>
            <a:fld id="{9334B462-5C01-4AA3-8FD8-E66C99461144}" type="slidenum">
              <a:rPr lang="en-US" altLang="en-US"/>
              <a:pPr>
                <a:defRPr/>
              </a:pPr>
              <a:t>‹#›</a:t>
            </a:fld>
            <a:endParaRPr lang="en-US" altLang="en-US"/>
          </a:p>
        </p:txBody>
      </p:sp>
    </p:spTree>
  </p:cSld>
  <p:clrMapOvr>
    <a:masterClrMapping/>
  </p:clrMapOvr>
  <p:transition>
    <p:pull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3"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4" name="Rectangle 49"/>
          <p:cNvSpPr>
            <a:spLocks noGrp="1" noChangeArrowheads="1"/>
          </p:cNvSpPr>
          <p:nvPr>
            <p:ph type="sldNum" sz="quarter" idx="12"/>
          </p:nvPr>
        </p:nvSpPr>
        <p:spPr/>
        <p:txBody>
          <a:bodyPr/>
          <a:lstStyle>
            <a:lvl1pPr>
              <a:defRPr>
                <a:latin typeface="Tahoma" pitchFamily="34" charset="0"/>
              </a:defRPr>
            </a:lvl1pPr>
          </a:lstStyle>
          <a:p>
            <a:pPr>
              <a:defRPr/>
            </a:pPr>
            <a:fld id="{A6B0329F-7527-4FDB-B43B-52BC84EE1404}" type="slidenum">
              <a:rPr lang="en-US" altLang="en-US"/>
              <a:pPr>
                <a:defRPr/>
              </a:pPr>
              <a:t>‹#›</a:t>
            </a:fld>
            <a:endParaRPr lang="en-US" altLang="en-US"/>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5"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6" name="Rectangle 49"/>
          <p:cNvSpPr>
            <a:spLocks noGrp="1" noChangeArrowheads="1"/>
          </p:cNvSpPr>
          <p:nvPr>
            <p:ph type="sldNum" sz="quarter" idx="12"/>
          </p:nvPr>
        </p:nvSpPr>
        <p:spPr/>
        <p:txBody>
          <a:bodyPr/>
          <a:lstStyle>
            <a:lvl1pPr>
              <a:defRPr>
                <a:latin typeface="Tahoma" pitchFamily="34" charset="0"/>
              </a:defRPr>
            </a:lvl1pPr>
          </a:lstStyle>
          <a:p>
            <a:pPr>
              <a:defRPr/>
            </a:pPr>
            <a:fld id="{3C739741-49F7-4A1D-9931-B318934CB3F2}" type="slidenum">
              <a:rPr lang="en-US" altLang="en-US"/>
              <a:pPr>
                <a:defRPr/>
              </a:pPr>
              <a:t>‹#›</a:t>
            </a:fld>
            <a:endParaRPr lang="en-US" altLang="en-US"/>
          </a:p>
        </p:txBody>
      </p:sp>
    </p:spTree>
  </p:cSld>
  <p:clrMapOvr>
    <a:masterClrMapping/>
  </p:clrMapOvr>
  <p:transition>
    <p:pull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6"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7" name="Rectangle 49"/>
          <p:cNvSpPr>
            <a:spLocks noGrp="1" noChangeArrowheads="1"/>
          </p:cNvSpPr>
          <p:nvPr>
            <p:ph type="sldNum" sz="quarter" idx="12"/>
          </p:nvPr>
        </p:nvSpPr>
        <p:spPr/>
        <p:txBody>
          <a:bodyPr/>
          <a:lstStyle>
            <a:lvl1pPr>
              <a:defRPr>
                <a:latin typeface="Tahoma" pitchFamily="34" charset="0"/>
              </a:defRPr>
            </a:lvl1pPr>
          </a:lstStyle>
          <a:p>
            <a:pPr>
              <a:defRPr/>
            </a:pPr>
            <a:fld id="{52789EB5-56F4-48F1-BE5E-E0C6012BCE56}" type="slidenum">
              <a:rPr lang="en-US" altLang="en-US"/>
              <a:pPr>
                <a:defRPr/>
              </a:pPr>
              <a:t>‹#›</a:t>
            </a:fld>
            <a:endParaRPr lang="en-US" altLang="en-US"/>
          </a:p>
        </p:txBody>
      </p:sp>
    </p:spTree>
  </p:cSld>
  <p:clrMapOvr>
    <a:masterClrMapping/>
  </p:clrMapOvr>
  <p:transition>
    <p:pull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6"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7" name="Rectangle 49"/>
          <p:cNvSpPr>
            <a:spLocks noGrp="1" noChangeArrowheads="1"/>
          </p:cNvSpPr>
          <p:nvPr>
            <p:ph type="sldNum" sz="quarter" idx="12"/>
          </p:nvPr>
        </p:nvSpPr>
        <p:spPr/>
        <p:txBody>
          <a:bodyPr/>
          <a:lstStyle>
            <a:lvl1pPr>
              <a:defRPr>
                <a:latin typeface="Tahoma" pitchFamily="34" charset="0"/>
              </a:defRPr>
            </a:lvl1pPr>
          </a:lstStyle>
          <a:p>
            <a:pPr>
              <a:defRPr/>
            </a:pPr>
            <a:fld id="{11FEDDEA-D9CC-4BDF-A289-EBD22A7A5492}" type="slidenum">
              <a:rPr lang="en-US" altLang="en-US"/>
              <a:pPr>
                <a:defRPr/>
              </a:pPr>
              <a:t>‹#›</a:t>
            </a:fld>
            <a:endParaRPr lang="en-US" altLang="en-US"/>
          </a:p>
        </p:txBody>
      </p:sp>
    </p:spTree>
  </p:cSld>
  <p:clrMapOvr>
    <a:masterClrMapping/>
  </p:clrMapOvr>
  <p:transition>
    <p:pull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5"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6" name="Rectangle 49"/>
          <p:cNvSpPr>
            <a:spLocks noGrp="1" noChangeArrowheads="1"/>
          </p:cNvSpPr>
          <p:nvPr>
            <p:ph type="sldNum" sz="quarter" idx="12"/>
          </p:nvPr>
        </p:nvSpPr>
        <p:spPr/>
        <p:txBody>
          <a:bodyPr/>
          <a:lstStyle>
            <a:lvl1pPr>
              <a:defRPr>
                <a:latin typeface="Tahoma" pitchFamily="34" charset="0"/>
              </a:defRPr>
            </a:lvl1pPr>
          </a:lstStyle>
          <a:p>
            <a:pPr>
              <a:defRPr/>
            </a:pPr>
            <a:fld id="{2C6E3252-D1A7-423A-AC22-BC8D7A5CF5CC}" type="slidenum">
              <a:rPr lang="en-US" altLang="en-US"/>
              <a:pPr>
                <a:defRPr/>
              </a:pPr>
              <a:t>‹#›</a:t>
            </a:fld>
            <a:endParaRPr lang="en-US" altLang="en-US"/>
          </a:p>
        </p:txBody>
      </p:sp>
    </p:spTree>
  </p:cSld>
  <p:clrMapOvr>
    <a:masterClrMapping/>
  </p:clrMapOvr>
  <p:transition>
    <p:pull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5"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6" name="Rectangle 49"/>
          <p:cNvSpPr>
            <a:spLocks noGrp="1" noChangeArrowheads="1"/>
          </p:cNvSpPr>
          <p:nvPr>
            <p:ph type="sldNum" sz="quarter" idx="12"/>
          </p:nvPr>
        </p:nvSpPr>
        <p:spPr/>
        <p:txBody>
          <a:bodyPr/>
          <a:lstStyle>
            <a:lvl1pPr>
              <a:defRPr>
                <a:latin typeface="Tahoma" pitchFamily="34" charset="0"/>
              </a:defRPr>
            </a:lvl1pPr>
          </a:lstStyle>
          <a:p>
            <a:pPr>
              <a:defRPr/>
            </a:pPr>
            <a:fld id="{42F29D3B-C4A0-4A4D-9CFD-ECA87BCCDF4B}" type="slidenum">
              <a:rPr lang="en-US" altLang="en-US"/>
              <a:pPr>
                <a:defRPr/>
              </a:pPr>
              <a:t>‹#›</a:t>
            </a:fld>
            <a:endParaRPr lang="en-US" altLang="en-US"/>
          </a:p>
        </p:txBody>
      </p:sp>
    </p:spTree>
  </p:cSld>
  <p:clrMapOvr>
    <a:masterClrMapping/>
  </p:clrMapOvr>
  <p:transition>
    <p:pull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56113"/>
          </a:xfrm>
        </p:spPr>
        <p:txBody>
          <a:bodyPr/>
          <a:lstStyle/>
          <a:p>
            <a:pPr lvl="0"/>
            <a:endParaRPr lang="en-US" noProof="0" smtClean="0"/>
          </a:p>
        </p:txBody>
      </p:sp>
      <p:sp>
        <p:nvSpPr>
          <p:cNvPr id="5"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6"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7" name="Rectangle 49"/>
          <p:cNvSpPr>
            <a:spLocks noGrp="1" noChangeArrowheads="1"/>
          </p:cNvSpPr>
          <p:nvPr>
            <p:ph type="sldNum" sz="quarter" idx="12"/>
          </p:nvPr>
        </p:nvSpPr>
        <p:spPr/>
        <p:txBody>
          <a:bodyPr/>
          <a:lstStyle>
            <a:lvl1pPr>
              <a:defRPr>
                <a:latin typeface="Tahoma" pitchFamily="34" charset="0"/>
              </a:defRPr>
            </a:lvl1pPr>
          </a:lstStyle>
          <a:p>
            <a:pPr>
              <a:defRPr/>
            </a:pPr>
            <a:fld id="{590BDCF7-850E-4A65-91F7-B16F912C7A56}" type="slidenum">
              <a:rPr lang="en-US" altLang="en-US"/>
              <a:pPr>
                <a:defRPr/>
              </a:pPr>
              <a:t>‹#›</a:t>
            </a:fld>
            <a:endParaRPr lang="en-US" altLang="en-US"/>
          </a:p>
        </p:txBody>
      </p:sp>
    </p:spTree>
  </p:cSld>
  <p:clrMapOvr>
    <a:masterClrMapping/>
  </p:clrMapOvr>
  <p:transition>
    <p:pull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grpSp>
      <p:sp>
        <p:nvSpPr>
          <p:cNvPr id="2973762"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smtClean="0"/>
              <a:t>Click to edit Master title style</a:t>
            </a:r>
          </a:p>
        </p:txBody>
      </p:sp>
      <p:sp>
        <p:nvSpPr>
          <p:cNvPr id="29737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atin typeface="Tahoma" pitchFamily="34" charset="0"/>
              </a:defRPr>
            </a:lvl1pPr>
          </a:lstStyle>
          <a:p>
            <a:pPr>
              <a:defRPr/>
            </a:pPr>
            <a:endParaRPr lang="en-US" alt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atin typeface="Tahoma" pitchFamily="34" charset="0"/>
              </a:defRPr>
            </a:lvl1pPr>
          </a:lstStyle>
          <a:p>
            <a:pPr>
              <a:defRPr/>
            </a:pPr>
            <a:r>
              <a:rPr lang="en-US" altLang="en-US"/>
              <a:t>American Diabetes Association National Diabetic Fact Sheet 2005</a:t>
            </a:r>
          </a:p>
        </p:txBody>
      </p:sp>
      <p:sp>
        <p:nvSpPr>
          <p:cNvPr id="70" name="Rectangle 70"/>
          <p:cNvSpPr>
            <a:spLocks noGrp="1" noChangeArrowheads="1"/>
          </p:cNvSpPr>
          <p:nvPr>
            <p:ph type="sldNum" sz="quarter" idx="12"/>
          </p:nvPr>
        </p:nvSpPr>
        <p:spPr>
          <a:xfrm>
            <a:off x="6553200" y="6248400"/>
            <a:ext cx="2133600" cy="457200"/>
          </a:xfrm>
        </p:spPr>
        <p:txBody>
          <a:bodyPr/>
          <a:lstStyle>
            <a:lvl1pPr>
              <a:defRPr>
                <a:latin typeface="Tahoma" pitchFamily="34" charset="0"/>
              </a:defRPr>
            </a:lvl1pPr>
          </a:lstStyle>
          <a:p>
            <a:pPr>
              <a:defRPr/>
            </a:pPr>
            <a:fld id="{A6010347-7B3E-4BFA-9F53-4725CC4491F2}" type="slidenum">
              <a:rPr lang="en-US" altLang="en-US"/>
              <a:pPr>
                <a:defRPr/>
              </a:pPr>
              <a:t>‹#›</a:t>
            </a:fld>
            <a:endParaRPr lang="en-US" altLang="en-US"/>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70A16935-DB13-419D-88A3-C43BEE69914C}" type="slidenum">
              <a:rPr lang="en-US" altLang="en-US"/>
              <a:pPr>
                <a:defRPr/>
              </a:pPr>
              <a:t>‹#›</a:t>
            </a:fld>
            <a:endParaRPr lang="en-US" altLang="en-US"/>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F4F6C787-E7B7-4FFD-B908-255690DBF278}" type="slidenum">
              <a:rPr lang="en-US" altLang="en-US"/>
              <a:pPr>
                <a:defRPr/>
              </a:pPr>
              <a:t>‹#›</a:t>
            </a:fld>
            <a:endParaRPr lang="en-US" altLang="en-US"/>
          </a:p>
        </p:txBody>
      </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8DA28AFB-1470-402C-B0AB-07F520979AB3}" type="slidenum">
              <a:rPr lang="en-US" altLang="en-US"/>
              <a:pPr>
                <a:defRPr/>
              </a:pPr>
              <a:t>‹#›</a:t>
            </a:fld>
            <a:endParaRPr lang="en-US" altLang="en-US"/>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8" name="Footer Placeholder 7"/>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9" name="Slide Number Placeholder 8"/>
          <p:cNvSpPr>
            <a:spLocks noGrp="1"/>
          </p:cNvSpPr>
          <p:nvPr>
            <p:ph type="sldNum" sz="quarter" idx="12"/>
          </p:nvPr>
        </p:nvSpPr>
        <p:spPr/>
        <p:txBody>
          <a:bodyPr/>
          <a:lstStyle>
            <a:lvl1pPr>
              <a:defRPr>
                <a:latin typeface="Tahoma" pitchFamily="34" charset="0"/>
              </a:defRPr>
            </a:lvl1pPr>
          </a:lstStyle>
          <a:p>
            <a:pPr>
              <a:defRPr/>
            </a:pPr>
            <a:fld id="{68015975-D81C-4563-841C-5B8E2CBA790C}" type="slidenum">
              <a:rPr lang="en-US" altLang="en-US"/>
              <a:pPr>
                <a:defRPr/>
              </a:pPr>
              <a:t>‹#›</a:t>
            </a:fld>
            <a:endParaRPr lang="en-US" alt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5"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6" name="Rectangle 49"/>
          <p:cNvSpPr>
            <a:spLocks noGrp="1" noChangeArrowheads="1"/>
          </p:cNvSpPr>
          <p:nvPr>
            <p:ph type="sldNum" sz="quarter" idx="12"/>
          </p:nvPr>
        </p:nvSpPr>
        <p:spPr/>
        <p:txBody>
          <a:bodyPr/>
          <a:lstStyle>
            <a:lvl1pPr>
              <a:defRPr>
                <a:latin typeface="Tahoma" pitchFamily="34" charset="0"/>
              </a:defRPr>
            </a:lvl1pPr>
          </a:lstStyle>
          <a:p>
            <a:pPr>
              <a:defRPr/>
            </a:pPr>
            <a:fld id="{DF9A917B-873A-43F1-B60A-E541EE95C5A6}" type="slidenum">
              <a:rPr lang="en-US" altLang="en-US"/>
              <a:pPr>
                <a:defRPr/>
              </a:pPr>
              <a:t>‹#›</a:t>
            </a:fld>
            <a:endParaRPr lang="en-US" altLang="en-US"/>
          </a:p>
        </p:txBody>
      </p:sp>
    </p:spTree>
  </p:cSld>
  <p:clrMapOvr>
    <a:masterClrMapping/>
  </p:clrMapOvr>
  <p:transition>
    <p:pull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4" name="Footer Placeholder 3"/>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5" name="Slide Number Placeholder 4"/>
          <p:cNvSpPr>
            <a:spLocks noGrp="1"/>
          </p:cNvSpPr>
          <p:nvPr>
            <p:ph type="sldNum" sz="quarter" idx="12"/>
          </p:nvPr>
        </p:nvSpPr>
        <p:spPr/>
        <p:txBody>
          <a:bodyPr/>
          <a:lstStyle>
            <a:lvl1pPr>
              <a:defRPr>
                <a:latin typeface="Tahoma" pitchFamily="34" charset="0"/>
              </a:defRPr>
            </a:lvl1pPr>
          </a:lstStyle>
          <a:p>
            <a:pPr>
              <a:defRPr/>
            </a:pPr>
            <a:fld id="{9B1F1F79-BAB6-4BDC-A667-A897BF7F3CD0}" type="slidenum">
              <a:rPr lang="en-US" altLang="en-US"/>
              <a:pPr>
                <a:defRPr/>
              </a:pPr>
              <a:t>‹#›</a:t>
            </a:fld>
            <a:endParaRPr lang="en-US" altLang="en-US"/>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3" name="Footer Placeholder 2"/>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4" name="Slide Number Placeholder 3"/>
          <p:cNvSpPr>
            <a:spLocks noGrp="1"/>
          </p:cNvSpPr>
          <p:nvPr>
            <p:ph type="sldNum" sz="quarter" idx="12"/>
          </p:nvPr>
        </p:nvSpPr>
        <p:spPr/>
        <p:txBody>
          <a:bodyPr/>
          <a:lstStyle>
            <a:lvl1pPr>
              <a:defRPr>
                <a:latin typeface="Tahoma" pitchFamily="34" charset="0"/>
              </a:defRPr>
            </a:lvl1pPr>
          </a:lstStyle>
          <a:p>
            <a:pPr>
              <a:defRPr/>
            </a:pPr>
            <a:fld id="{3261D564-775B-49F0-A80A-599072D97019}" type="slidenum">
              <a:rPr lang="en-US" altLang="en-US"/>
              <a:pPr>
                <a:defRPr/>
              </a:pPr>
              <a:t>‹#›</a:t>
            </a:fld>
            <a:endParaRPr lang="en-US" altLang="en-US"/>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AB48CC4B-99F8-4A24-A80C-679366AD2823}" type="slidenum">
              <a:rPr lang="en-US" altLang="en-US"/>
              <a:pPr>
                <a:defRPr/>
              </a:pPr>
              <a:t>‹#›</a:t>
            </a:fld>
            <a:endParaRPr lang="en-US" altLang="en-US"/>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7D166B55-0085-43AE-BFFD-26B6AA89A870}" type="slidenum">
              <a:rPr lang="en-US" altLang="en-US"/>
              <a:pPr>
                <a:defRPr/>
              </a:pPr>
              <a:t>‹#›</a:t>
            </a:fld>
            <a:endParaRPr lang="en-US" altLang="en-US"/>
          </a:p>
        </p:txBody>
      </p:sp>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2469B482-B28B-4AA0-AB11-30CB134B8176}" type="slidenum">
              <a:rPr lang="en-US" altLang="en-US"/>
              <a:pPr>
                <a:defRPr/>
              </a:pPr>
              <a:t>‹#›</a:t>
            </a:fld>
            <a:endParaRPr lang="en-US" altLang="en-US"/>
          </a:p>
        </p:txBody>
      </p:sp>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C00A9E5C-C0B6-479A-BAE1-07F61FC232D5}" type="slidenum">
              <a:rPr lang="en-US" altLang="en-US"/>
              <a:pPr>
                <a:defRPr/>
              </a:pPr>
              <a:t>‹#›</a:t>
            </a:fld>
            <a:endParaRPr lang="en-US" altLang="en-US"/>
          </a:p>
        </p:txBody>
      </p:sp>
    </p:spTree>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4" name="Footer Placeholder 3"/>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5" name="Slide Number Placeholder 4"/>
          <p:cNvSpPr>
            <a:spLocks noGrp="1"/>
          </p:cNvSpPr>
          <p:nvPr>
            <p:ph type="sldNum" sz="quarter" idx="12"/>
          </p:nvPr>
        </p:nvSpPr>
        <p:spPr/>
        <p:txBody>
          <a:bodyPr/>
          <a:lstStyle>
            <a:lvl1pPr>
              <a:defRPr>
                <a:latin typeface="Tahoma" pitchFamily="34" charset="0"/>
              </a:defRPr>
            </a:lvl1pPr>
          </a:lstStyle>
          <a:p>
            <a:pPr>
              <a:defRPr/>
            </a:pPr>
            <a:fld id="{672788CF-71DE-40CE-886F-5CFCAB3AEABC}" type="slidenum">
              <a:rPr lang="en-US" altLang="en-US"/>
              <a:pPr>
                <a:defRPr/>
              </a:pPr>
              <a:t>‹#›</a:t>
            </a:fld>
            <a:endParaRPr lang="en-US" altLang="en-US"/>
          </a:p>
        </p:txBody>
      </p:sp>
    </p:spTree>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308155DD-6A78-46F8-B67F-ECD5C5C3C73C}" type="slidenum">
              <a:rPr lang="en-US" altLang="en-US"/>
              <a:pPr>
                <a:defRPr/>
              </a:pPr>
              <a:t>‹#›</a:t>
            </a:fld>
            <a:endParaRPr lang="en-US" altLang="en-US"/>
          </a:p>
        </p:txBody>
      </p:sp>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grpSp>
      <p:sp>
        <p:nvSpPr>
          <p:cNvPr id="2973762"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smtClean="0"/>
              <a:t>Click to edit Master title style</a:t>
            </a:r>
          </a:p>
        </p:txBody>
      </p:sp>
      <p:sp>
        <p:nvSpPr>
          <p:cNvPr id="29737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atin typeface="Tahoma" pitchFamily="34" charset="0"/>
              </a:defRPr>
            </a:lvl1pPr>
          </a:lstStyle>
          <a:p>
            <a:pPr>
              <a:defRPr/>
            </a:pPr>
            <a:endParaRPr lang="en-US" alt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atin typeface="Tahoma" pitchFamily="34" charset="0"/>
              </a:defRPr>
            </a:lvl1pPr>
          </a:lstStyle>
          <a:p>
            <a:pPr>
              <a:defRPr/>
            </a:pPr>
            <a:r>
              <a:rPr lang="en-US" altLang="en-US"/>
              <a:t>American Diabetes Association National Diabetic Fact Sheet 2005</a:t>
            </a:r>
          </a:p>
        </p:txBody>
      </p:sp>
      <p:sp>
        <p:nvSpPr>
          <p:cNvPr id="70" name="Rectangle 70"/>
          <p:cNvSpPr>
            <a:spLocks noGrp="1" noChangeArrowheads="1"/>
          </p:cNvSpPr>
          <p:nvPr>
            <p:ph type="sldNum" sz="quarter" idx="12"/>
          </p:nvPr>
        </p:nvSpPr>
        <p:spPr>
          <a:xfrm>
            <a:off x="6553200" y="6248400"/>
            <a:ext cx="2133600" cy="457200"/>
          </a:xfrm>
        </p:spPr>
        <p:txBody>
          <a:bodyPr/>
          <a:lstStyle>
            <a:lvl1pPr>
              <a:defRPr>
                <a:latin typeface="Tahoma" pitchFamily="34" charset="0"/>
              </a:defRPr>
            </a:lvl1pPr>
          </a:lstStyle>
          <a:p>
            <a:pPr>
              <a:defRPr/>
            </a:pPr>
            <a:fld id="{0D6ABF5B-7BD4-412C-9131-F83833606C0B}" type="slidenum">
              <a:rPr lang="en-US" altLang="en-US"/>
              <a:pPr>
                <a:defRPr/>
              </a:pPr>
              <a:t>‹#›</a:t>
            </a:fld>
            <a:endParaRPr lang="en-US" altLang="en-US"/>
          </a:p>
        </p:txBody>
      </p:sp>
    </p:spTree>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9CBB2048-3793-441A-89C9-70475D776550}" type="slidenum">
              <a:rPr lang="en-US" altLang="en-US"/>
              <a:pPr>
                <a:defRPr/>
              </a:pPr>
              <a:t>‹#›</a:t>
            </a:fld>
            <a:endParaRPr lang="en-US" alt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6"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7" name="Rectangle 49"/>
          <p:cNvSpPr>
            <a:spLocks noGrp="1" noChangeArrowheads="1"/>
          </p:cNvSpPr>
          <p:nvPr>
            <p:ph type="sldNum" sz="quarter" idx="12"/>
          </p:nvPr>
        </p:nvSpPr>
        <p:spPr/>
        <p:txBody>
          <a:bodyPr/>
          <a:lstStyle>
            <a:lvl1pPr>
              <a:defRPr>
                <a:latin typeface="Tahoma" pitchFamily="34" charset="0"/>
              </a:defRPr>
            </a:lvl1pPr>
          </a:lstStyle>
          <a:p>
            <a:pPr>
              <a:defRPr/>
            </a:pPr>
            <a:fld id="{08FC62D6-E238-48E9-83B7-2892CE13DAFD}" type="slidenum">
              <a:rPr lang="en-US" altLang="en-US"/>
              <a:pPr>
                <a:defRPr/>
              </a:pPr>
              <a:t>‹#›</a:t>
            </a:fld>
            <a:endParaRPr lang="en-US" altLang="en-US"/>
          </a:p>
        </p:txBody>
      </p:sp>
    </p:spTree>
  </p:cSld>
  <p:clrMapOvr>
    <a:masterClrMapping/>
  </p:clrMapOvr>
  <p:transition>
    <p:pull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181AC7B2-E104-492D-BBA6-0D8BADD76D26}" type="slidenum">
              <a:rPr lang="en-US" altLang="en-US"/>
              <a:pPr>
                <a:defRPr/>
              </a:pPr>
              <a:t>‹#›</a:t>
            </a:fld>
            <a:endParaRPr lang="en-US" altLang="en-US"/>
          </a:p>
        </p:txBody>
      </p:sp>
    </p:spTree>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C59B98DB-DE59-4A83-880D-71077D0DA884}" type="slidenum">
              <a:rPr lang="en-US" altLang="en-US"/>
              <a:pPr>
                <a:defRPr/>
              </a:pPr>
              <a:t>‹#›</a:t>
            </a:fld>
            <a:endParaRPr lang="en-US" altLang="en-US"/>
          </a:p>
        </p:txBody>
      </p:sp>
    </p:spTree>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8" name="Footer Placeholder 7"/>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9" name="Slide Number Placeholder 8"/>
          <p:cNvSpPr>
            <a:spLocks noGrp="1"/>
          </p:cNvSpPr>
          <p:nvPr>
            <p:ph type="sldNum" sz="quarter" idx="12"/>
          </p:nvPr>
        </p:nvSpPr>
        <p:spPr/>
        <p:txBody>
          <a:bodyPr/>
          <a:lstStyle>
            <a:lvl1pPr>
              <a:defRPr>
                <a:latin typeface="Tahoma" pitchFamily="34" charset="0"/>
              </a:defRPr>
            </a:lvl1pPr>
          </a:lstStyle>
          <a:p>
            <a:pPr>
              <a:defRPr/>
            </a:pPr>
            <a:fld id="{B17E322C-BC3B-4B68-AD23-4C549C1BE7C4}" type="slidenum">
              <a:rPr lang="en-US" altLang="en-US"/>
              <a:pPr>
                <a:defRPr/>
              </a:pPr>
              <a:t>‹#›</a:t>
            </a:fld>
            <a:endParaRPr lang="en-US" altLang="en-US"/>
          </a:p>
        </p:txBody>
      </p:sp>
    </p:spTree>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4" name="Footer Placeholder 3"/>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5" name="Slide Number Placeholder 4"/>
          <p:cNvSpPr>
            <a:spLocks noGrp="1"/>
          </p:cNvSpPr>
          <p:nvPr>
            <p:ph type="sldNum" sz="quarter" idx="12"/>
          </p:nvPr>
        </p:nvSpPr>
        <p:spPr/>
        <p:txBody>
          <a:bodyPr/>
          <a:lstStyle>
            <a:lvl1pPr>
              <a:defRPr>
                <a:latin typeface="Tahoma" pitchFamily="34" charset="0"/>
              </a:defRPr>
            </a:lvl1pPr>
          </a:lstStyle>
          <a:p>
            <a:pPr>
              <a:defRPr/>
            </a:pPr>
            <a:fld id="{D2E1345D-DD11-42E8-91C4-DF651FE2F791}" type="slidenum">
              <a:rPr lang="en-US" altLang="en-US"/>
              <a:pPr>
                <a:defRPr/>
              </a:pPr>
              <a:t>‹#›</a:t>
            </a:fld>
            <a:endParaRPr lang="en-US" altLang="en-US"/>
          </a:p>
        </p:txBody>
      </p:sp>
    </p:spTree>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3" name="Footer Placeholder 2"/>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4" name="Slide Number Placeholder 3"/>
          <p:cNvSpPr>
            <a:spLocks noGrp="1"/>
          </p:cNvSpPr>
          <p:nvPr>
            <p:ph type="sldNum" sz="quarter" idx="12"/>
          </p:nvPr>
        </p:nvSpPr>
        <p:spPr/>
        <p:txBody>
          <a:bodyPr/>
          <a:lstStyle>
            <a:lvl1pPr>
              <a:defRPr>
                <a:latin typeface="Tahoma" pitchFamily="34" charset="0"/>
              </a:defRPr>
            </a:lvl1pPr>
          </a:lstStyle>
          <a:p>
            <a:pPr>
              <a:defRPr/>
            </a:pPr>
            <a:fld id="{8B9C1886-F972-437C-A860-A62FC982E810}" type="slidenum">
              <a:rPr lang="en-US" altLang="en-US"/>
              <a:pPr>
                <a:defRPr/>
              </a:pPr>
              <a:t>‹#›</a:t>
            </a:fld>
            <a:endParaRPr lang="en-US" altLang="en-US"/>
          </a:p>
        </p:txBody>
      </p:sp>
    </p:spTree>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4F257F94-5195-41E2-8508-1A63289DC4A4}" type="slidenum">
              <a:rPr lang="en-US" altLang="en-US"/>
              <a:pPr>
                <a:defRPr/>
              </a:pPr>
              <a:t>‹#›</a:t>
            </a:fld>
            <a:endParaRPr lang="en-US" altLang="en-US"/>
          </a:p>
        </p:txBody>
      </p:sp>
    </p:spTree>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8ECE77A2-C9F8-43B0-8875-59CF90182E12}" type="slidenum">
              <a:rPr lang="en-US" altLang="en-US"/>
              <a:pPr>
                <a:defRPr/>
              </a:pPr>
              <a:t>‹#›</a:t>
            </a:fld>
            <a:endParaRPr lang="en-US" altLang="en-US"/>
          </a:p>
        </p:txBody>
      </p:sp>
    </p:spTree>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092B6621-C479-4BE0-82BE-601BCEC6B29D}" type="slidenum">
              <a:rPr lang="en-US" altLang="en-US"/>
              <a:pPr>
                <a:defRPr/>
              </a:pPr>
              <a:t>‹#›</a:t>
            </a:fld>
            <a:endParaRPr lang="en-US" altLang="en-US"/>
          </a:p>
        </p:txBody>
      </p:sp>
    </p:spTree>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1C357257-59B8-41D8-BE48-53104544BB0E}" type="slidenum">
              <a:rPr lang="en-US" altLang="en-US"/>
              <a:pPr>
                <a:defRPr/>
              </a:pPr>
              <a:t>‹#›</a:t>
            </a:fld>
            <a:endParaRPr lang="en-US" altLang="en-US"/>
          </a:p>
        </p:txBody>
      </p:sp>
    </p:spTree>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4" name="Footer Placeholder 3"/>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5" name="Slide Number Placeholder 4"/>
          <p:cNvSpPr>
            <a:spLocks noGrp="1"/>
          </p:cNvSpPr>
          <p:nvPr>
            <p:ph type="sldNum" sz="quarter" idx="12"/>
          </p:nvPr>
        </p:nvSpPr>
        <p:spPr/>
        <p:txBody>
          <a:bodyPr/>
          <a:lstStyle>
            <a:lvl1pPr>
              <a:defRPr>
                <a:latin typeface="Tahoma" pitchFamily="34" charset="0"/>
              </a:defRPr>
            </a:lvl1pPr>
          </a:lstStyle>
          <a:p>
            <a:pPr>
              <a:defRPr/>
            </a:pPr>
            <a:fld id="{7DA530F5-120E-47C6-8ACA-F23A5B84F710}" type="slidenum">
              <a:rPr lang="en-US" altLang="en-US"/>
              <a:pPr>
                <a:defRPr/>
              </a:pPr>
              <a:t>‹#›</a:t>
            </a:fld>
            <a:endParaRPr lang="en-US" alt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8"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9" name="Rectangle 49"/>
          <p:cNvSpPr>
            <a:spLocks noGrp="1" noChangeArrowheads="1"/>
          </p:cNvSpPr>
          <p:nvPr>
            <p:ph type="sldNum" sz="quarter" idx="12"/>
          </p:nvPr>
        </p:nvSpPr>
        <p:spPr/>
        <p:txBody>
          <a:bodyPr/>
          <a:lstStyle>
            <a:lvl1pPr>
              <a:defRPr>
                <a:latin typeface="Tahoma" pitchFamily="34" charset="0"/>
              </a:defRPr>
            </a:lvl1pPr>
          </a:lstStyle>
          <a:p>
            <a:pPr>
              <a:defRPr/>
            </a:pPr>
            <a:fld id="{227F94CA-97E9-4E00-927F-0A2826B0288A}" type="slidenum">
              <a:rPr lang="en-US" altLang="en-US"/>
              <a:pPr>
                <a:defRPr/>
              </a:pPr>
              <a:t>‹#›</a:t>
            </a:fld>
            <a:endParaRPr lang="en-US" altLang="en-US"/>
          </a:p>
        </p:txBody>
      </p:sp>
    </p:spTree>
  </p:cSld>
  <p:clrMapOvr>
    <a:masterClrMapping/>
  </p:clrMapOvr>
  <p:transition>
    <p:pull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8C57AE44-C9F3-4D49-A32A-AAB318E920E2}" type="slidenum">
              <a:rPr lang="en-US" altLang="en-US"/>
              <a:pPr>
                <a:defRPr/>
              </a:pPr>
              <a:t>‹#›</a:t>
            </a:fld>
            <a:endParaRPr lang="en-US" altLang="en-US"/>
          </a:p>
        </p:txBody>
      </p:sp>
    </p:spTree>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56113"/>
          </a:xfrm>
        </p:spPr>
        <p:txBody>
          <a:bodyPr/>
          <a:lstStyle/>
          <a:p>
            <a:pPr lvl="0"/>
            <a:endParaRPr lang="en-US" noProof="0"/>
          </a:p>
        </p:txBody>
      </p:sp>
      <p:sp>
        <p:nvSpPr>
          <p:cNvPr id="5" name="Date Placeholder 4"/>
          <p:cNvSpPr>
            <a:spLocks noGrp="1"/>
          </p:cNvSpPr>
          <p:nvPr>
            <p:ph type="dt" sz="half" idx="10"/>
          </p:nvPr>
        </p:nvSpPr>
        <p:spPr>
          <a:xfrm>
            <a:off x="457200" y="6243638"/>
            <a:ext cx="2133600" cy="457200"/>
          </a:xfrm>
        </p:spPr>
        <p:txBody>
          <a:bodyPr/>
          <a:lstStyle>
            <a:lvl1pPr>
              <a:defRPr>
                <a:solidFill>
                  <a:srgbClr val="006699"/>
                </a:solidFill>
                <a:latin typeface="Tahoma" pitchFamily="34" charset="0"/>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solidFill>
                  <a:srgbClr val="006699"/>
                </a:solidFill>
                <a:latin typeface="Tahoma" pitchFamily="34" charset="0"/>
              </a:defRPr>
            </a:lvl1pPr>
          </a:lstStyle>
          <a:p>
            <a:pPr>
              <a:defRPr/>
            </a:pPr>
            <a:r>
              <a:rPr lang="en-US" altLang="en-US" smtClean="0"/>
              <a:t>American Diabetes Association National Diabetic Fact Sheet 2005</a:t>
            </a:r>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solidFill>
                  <a:srgbClr val="006699"/>
                </a:solidFill>
                <a:latin typeface="Tahoma" pitchFamily="34" charset="0"/>
              </a:defRPr>
            </a:lvl1pPr>
          </a:lstStyle>
          <a:p>
            <a:pPr>
              <a:defRPr/>
            </a:pPr>
            <a:fld id="{B2930B4E-8F4B-47B1-911B-25BDB5B2D73B}" type="slidenum">
              <a:rPr lang="en-US" altLang="en-US"/>
              <a:pPr>
                <a:defRPr/>
              </a:pPr>
              <a:t>‹#›</a:t>
            </a:fld>
            <a:endParaRPr lang="en-US" altLang="en-US"/>
          </a:p>
        </p:txBody>
      </p:sp>
    </p:spTree>
  </p:cSld>
  <p:clrMapOvr>
    <a:masterClrMapping/>
  </p:clrMapOvr>
  <p:transition>
    <p:pull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248400"/>
            <a:ext cx="1905000" cy="457200"/>
          </a:xfrm>
        </p:spPr>
        <p:txBody>
          <a:bodyPr/>
          <a:lstStyle>
            <a:lvl1pPr>
              <a:defRPr>
                <a:solidFill>
                  <a:schemeClr val="tx1"/>
                </a:solidFill>
                <a:latin typeface="Tahoma" pitchFamily="34" charset="0"/>
              </a:defRPr>
            </a:lvl1pPr>
          </a:lstStyle>
          <a:p>
            <a:pPr>
              <a:defRPr/>
            </a:pPr>
            <a:endParaRPr lang="en-US" altLang="en-US"/>
          </a:p>
        </p:txBody>
      </p:sp>
      <p:sp>
        <p:nvSpPr>
          <p:cNvPr id="6" name="Footer Placeholder 5"/>
          <p:cNvSpPr>
            <a:spLocks noGrp="1"/>
          </p:cNvSpPr>
          <p:nvPr>
            <p:ph type="ftr" sz="quarter" idx="11"/>
          </p:nvPr>
        </p:nvSpPr>
        <p:spPr>
          <a:xfrm>
            <a:off x="3429000" y="6248400"/>
            <a:ext cx="2895600" cy="457200"/>
          </a:xfrm>
        </p:spPr>
        <p:txBody>
          <a:bodyPr/>
          <a:lstStyle>
            <a:lvl1pPr>
              <a:defRPr>
                <a:solidFill>
                  <a:schemeClr val="tx1"/>
                </a:solidFill>
                <a:latin typeface="Tahoma" pitchFamily="34" charset="0"/>
              </a:defRPr>
            </a:lvl1pPr>
          </a:lstStyle>
          <a:p>
            <a:pPr>
              <a:defRPr/>
            </a:pPr>
            <a:r>
              <a:rPr lang="en-US" altLang="en-US" smtClean="0"/>
              <a:t>American Diabetes Association National Diabetic Fact Sheet 2005</a:t>
            </a:r>
            <a:endParaRPr lang="en-US" altLang="en-US"/>
          </a:p>
        </p:txBody>
      </p:sp>
      <p:sp>
        <p:nvSpPr>
          <p:cNvPr id="7" name="Slide Number Placeholder 6"/>
          <p:cNvSpPr>
            <a:spLocks noGrp="1"/>
          </p:cNvSpPr>
          <p:nvPr>
            <p:ph type="sldNum" sz="quarter" idx="12"/>
          </p:nvPr>
        </p:nvSpPr>
        <p:spPr>
          <a:xfrm>
            <a:off x="6705600" y="6248400"/>
            <a:ext cx="1905000" cy="457200"/>
          </a:xfrm>
        </p:spPr>
        <p:txBody>
          <a:bodyPr/>
          <a:lstStyle>
            <a:lvl1pPr>
              <a:defRPr>
                <a:solidFill>
                  <a:schemeClr val="tx1"/>
                </a:solidFill>
                <a:latin typeface="Tahoma" pitchFamily="34" charset="0"/>
              </a:defRPr>
            </a:lvl1pPr>
          </a:lstStyle>
          <a:p>
            <a:pPr>
              <a:defRPr/>
            </a:pPr>
            <a:fld id="{938E6FA2-457A-4358-987B-83D4FA88C3F1}" type="slidenum">
              <a:rPr lang="en-US" altLang="en-US"/>
              <a:pPr>
                <a:defRPr/>
              </a:pPr>
              <a:t>‹#›</a:t>
            </a:fld>
            <a:endParaRPr lang="en-US"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153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0"/>
            <a:ext cx="40005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62500" y="1676400"/>
            <a:ext cx="40005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82CAF8C-9D9C-4826-B1F2-5B403F877F6F}" type="slidenum">
              <a:rPr lang="en-US"/>
              <a:pPr/>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153400" cy="685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76400"/>
            <a:ext cx="8153400" cy="46482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874E02E4-1C06-46E3-A92B-F991A8C5B4E4}" type="slidenum">
              <a:rPr lang="en-US"/>
              <a:pPr/>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grpSp>
      <p:sp>
        <p:nvSpPr>
          <p:cNvPr id="2973762"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smtClean="0"/>
              <a:t>Click to edit Master title style</a:t>
            </a:r>
          </a:p>
        </p:txBody>
      </p:sp>
      <p:sp>
        <p:nvSpPr>
          <p:cNvPr id="29737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atin typeface="Tahoma" pitchFamily="34" charset="0"/>
              </a:defRPr>
            </a:lvl1pPr>
          </a:lstStyle>
          <a:p>
            <a:pPr>
              <a:defRPr/>
            </a:pPr>
            <a:endParaRPr lang="en-US" alt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atin typeface="Tahoma" pitchFamily="34" charset="0"/>
              </a:defRPr>
            </a:lvl1pPr>
          </a:lstStyle>
          <a:p>
            <a:pPr>
              <a:defRPr/>
            </a:pPr>
            <a:r>
              <a:rPr lang="en-US" altLang="en-US"/>
              <a:t>American Diabetes Association National Diabetic Fact Sheet 2005</a:t>
            </a:r>
          </a:p>
        </p:txBody>
      </p:sp>
      <p:sp>
        <p:nvSpPr>
          <p:cNvPr id="70" name="Rectangle 70"/>
          <p:cNvSpPr>
            <a:spLocks noGrp="1" noChangeArrowheads="1"/>
          </p:cNvSpPr>
          <p:nvPr>
            <p:ph type="sldNum" sz="quarter" idx="12"/>
          </p:nvPr>
        </p:nvSpPr>
        <p:spPr>
          <a:xfrm>
            <a:off x="6553200" y="6248400"/>
            <a:ext cx="2133600" cy="457200"/>
          </a:xfrm>
        </p:spPr>
        <p:txBody>
          <a:bodyPr/>
          <a:lstStyle>
            <a:lvl1pPr>
              <a:defRPr>
                <a:latin typeface="Tahoma" pitchFamily="34" charset="0"/>
              </a:defRPr>
            </a:lvl1pPr>
          </a:lstStyle>
          <a:p>
            <a:pPr>
              <a:defRPr/>
            </a:pPr>
            <a:fld id="{FE394E23-AAAE-43C3-BCD9-E522628C1B40}" type="slidenum">
              <a:rPr lang="en-US" altLang="en-US"/>
              <a:pPr>
                <a:defRPr/>
              </a:pPr>
              <a:t>‹#›</a:t>
            </a:fld>
            <a:endParaRPr lang="en-US" altLang="en-US"/>
          </a:p>
        </p:txBody>
      </p:sp>
    </p:spTree>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67253C07-83ED-48E8-A6E2-A44C8B15AB8F}" type="slidenum">
              <a:rPr lang="en-US" altLang="en-US"/>
              <a:pPr>
                <a:defRPr/>
              </a:pPr>
              <a:t>‹#›</a:t>
            </a:fld>
            <a:endParaRPr lang="en-US" altLang="en-US"/>
          </a:p>
        </p:txBody>
      </p:sp>
    </p:spTree>
  </p:cSld>
  <p:clrMapOvr>
    <a:masterClrMapping/>
  </p:clrMapOvr>
  <p:transitio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B808D635-076E-4245-A386-397808FBA534}" type="slidenum">
              <a:rPr lang="en-US" altLang="en-US"/>
              <a:pPr>
                <a:defRPr/>
              </a:pPr>
              <a:t>‹#›</a:t>
            </a:fld>
            <a:endParaRPr lang="en-US" altLang="en-US"/>
          </a:p>
        </p:txBody>
      </p:sp>
    </p:spTree>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74DE24CB-F195-42A6-842D-37050E34E86B}" type="slidenum">
              <a:rPr lang="en-US" altLang="en-US"/>
              <a:pPr>
                <a:defRPr/>
              </a:pPr>
              <a:t>‹#›</a:t>
            </a:fld>
            <a:endParaRPr lang="en-US" altLang="en-US"/>
          </a:p>
        </p:txBody>
      </p:sp>
    </p:spTree>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8" name="Footer Placeholder 7"/>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9" name="Slide Number Placeholder 8"/>
          <p:cNvSpPr>
            <a:spLocks noGrp="1"/>
          </p:cNvSpPr>
          <p:nvPr>
            <p:ph type="sldNum" sz="quarter" idx="12"/>
          </p:nvPr>
        </p:nvSpPr>
        <p:spPr/>
        <p:txBody>
          <a:bodyPr/>
          <a:lstStyle>
            <a:lvl1pPr>
              <a:defRPr>
                <a:latin typeface="Tahoma" pitchFamily="34" charset="0"/>
              </a:defRPr>
            </a:lvl1pPr>
          </a:lstStyle>
          <a:p>
            <a:pPr>
              <a:defRPr/>
            </a:pPr>
            <a:fld id="{0D99BC71-1EB7-4AD8-A4A8-C7ECA146765A}" type="slidenum">
              <a:rPr lang="en-US" altLang="en-US"/>
              <a:pPr>
                <a:defRPr/>
              </a:pPr>
              <a:t>‹#›</a:t>
            </a:fld>
            <a:endParaRPr lang="en-US" alt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4"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5" name="Rectangle 49"/>
          <p:cNvSpPr>
            <a:spLocks noGrp="1" noChangeArrowheads="1"/>
          </p:cNvSpPr>
          <p:nvPr>
            <p:ph type="sldNum" sz="quarter" idx="12"/>
          </p:nvPr>
        </p:nvSpPr>
        <p:spPr/>
        <p:txBody>
          <a:bodyPr/>
          <a:lstStyle>
            <a:lvl1pPr>
              <a:defRPr>
                <a:latin typeface="Tahoma" pitchFamily="34" charset="0"/>
              </a:defRPr>
            </a:lvl1pPr>
          </a:lstStyle>
          <a:p>
            <a:pPr>
              <a:defRPr/>
            </a:pPr>
            <a:fld id="{C29DAE8D-2CF7-40DA-A76F-03DE8F07818C}" type="slidenum">
              <a:rPr lang="en-US" altLang="en-US"/>
              <a:pPr>
                <a:defRPr/>
              </a:pPr>
              <a:t>‹#›</a:t>
            </a:fld>
            <a:endParaRPr lang="en-US" altLang="en-US"/>
          </a:p>
        </p:txBody>
      </p:sp>
    </p:spTree>
  </p:cSld>
  <p:clrMapOvr>
    <a:masterClrMapping/>
  </p:clrMapOvr>
  <p:transition>
    <p:pull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4" name="Footer Placeholder 3"/>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5" name="Slide Number Placeholder 4"/>
          <p:cNvSpPr>
            <a:spLocks noGrp="1"/>
          </p:cNvSpPr>
          <p:nvPr>
            <p:ph type="sldNum" sz="quarter" idx="12"/>
          </p:nvPr>
        </p:nvSpPr>
        <p:spPr/>
        <p:txBody>
          <a:bodyPr/>
          <a:lstStyle>
            <a:lvl1pPr>
              <a:defRPr>
                <a:latin typeface="Tahoma" pitchFamily="34" charset="0"/>
              </a:defRPr>
            </a:lvl1pPr>
          </a:lstStyle>
          <a:p>
            <a:pPr>
              <a:defRPr/>
            </a:pPr>
            <a:fld id="{90058EE4-A646-4A8A-B4D9-BDC9D848FAD9}" type="slidenum">
              <a:rPr lang="en-US" altLang="en-US"/>
              <a:pPr>
                <a:defRPr/>
              </a:pPr>
              <a:t>‹#›</a:t>
            </a:fld>
            <a:endParaRPr lang="en-US" altLang="en-US"/>
          </a:p>
        </p:txBody>
      </p:sp>
    </p:spTree>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3" name="Footer Placeholder 2"/>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4" name="Slide Number Placeholder 3"/>
          <p:cNvSpPr>
            <a:spLocks noGrp="1"/>
          </p:cNvSpPr>
          <p:nvPr>
            <p:ph type="sldNum" sz="quarter" idx="12"/>
          </p:nvPr>
        </p:nvSpPr>
        <p:spPr/>
        <p:txBody>
          <a:bodyPr/>
          <a:lstStyle>
            <a:lvl1pPr>
              <a:defRPr>
                <a:latin typeface="Tahoma" pitchFamily="34" charset="0"/>
              </a:defRPr>
            </a:lvl1pPr>
          </a:lstStyle>
          <a:p>
            <a:pPr>
              <a:defRPr/>
            </a:pPr>
            <a:fld id="{AE413923-8AEF-40F9-B83F-262FAF80547A}" type="slidenum">
              <a:rPr lang="en-US" altLang="en-US"/>
              <a:pPr>
                <a:defRPr/>
              </a:pPr>
              <a:t>‹#›</a:t>
            </a:fld>
            <a:endParaRPr lang="en-US" altLang="en-US"/>
          </a:p>
        </p:txBody>
      </p:sp>
    </p:spTree>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168FB589-E8C1-4108-AB1D-EBB88C2DF4BF}" type="slidenum">
              <a:rPr lang="en-US" altLang="en-US"/>
              <a:pPr>
                <a:defRPr/>
              </a:pPr>
              <a:t>‹#›</a:t>
            </a:fld>
            <a:endParaRPr lang="en-US" altLang="en-US"/>
          </a:p>
        </p:txBody>
      </p:sp>
    </p:spTree>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3859E17F-DEE8-49C4-B1EF-0DEAB4BD5924}" type="slidenum">
              <a:rPr lang="en-US" altLang="en-US"/>
              <a:pPr>
                <a:defRPr/>
              </a:pPr>
              <a:t>‹#›</a:t>
            </a:fld>
            <a:endParaRPr lang="en-US" altLang="en-US"/>
          </a:p>
        </p:txBody>
      </p:sp>
    </p:spTree>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77D6F782-F3C4-47F3-90F4-8C077973DAA1}" type="slidenum">
              <a:rPr lang="en-US" altLang="en-US"/>
              <a:pPr>
                <a:defRPr/>
              </a:pPr>
              <a:t>‹#›</a:t>
            </a:fld>
            <a:endParaRPr lang="en-US" altLang="en-US"/>
          </a:p>
        </p:txBody>
      </p:sp>
    </p:spTree>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C4E79ADD-32CD-41D8-8627-54876E6C2D3C}" type="slidenum">
              <a:rPr lang="en-US" altLang="en-US"/>
              <a:pPr>
                <a:defRPr/>
              </a:pPr>
              <a:t>‹#›</a:t>
            </a:fld>
            <a:endParaRPr lang="en-US" altLang="en-US"/>
          </a:p>
        </p:txBody>
      </p:sp>
    </p:spTree>
  </p:cSld>
  <p:clrMapOvr>
    <a:masterClrMapping/>
  </p:clrMapOvr>
  <p:transitio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4" name="Footer Placeholder 3"/>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5" name="Slide Number Placeholder 4"/>
          <p:cNvSpPr>
            <a:spLocks noGrp="1"/>
          </p:cNvSpPr>
          <p:nvPr>
            <p:ph type="sldNum" sz="quarter" idx="12"/>
          </p:nvPr>
        </p:nvSpPr>
        <p:spPr/>
        <p:txBody>
          <a:bodyPr/>
          <a:lstStyle>
            <a:lvl1pPr>
              <a:defRPr>
                <a:latin typeface="Tahoma" pitchFamily="34" charset="0"/>
              </a:defRPr>
            </a:lvl1pPr>
          </a:lstStyle>
          <a:p>
            <a:pPr>
              <a:defRPr/>
            </a:pPr>
            <a:fld id="{F4580894-3578-411C-8C3B-95D0CEFB27FD}" type="slidenum">
              <a:rPr lang="en-US" altLang="en-US"/>
              <a:pPr>
                <a:defRPr/>
              </a:pPr>
              <a:t>‹#›</a:t>
            </a:fld>
            <a:endParaRPr lang="en-US" altLang="en-US"/>
          </a:p>
        </p:txBody>
      </p:sp>
    </p:spTree>
  </p:cSld>
  <p:clrMapOvr>
    <a:masterClrMapping/>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C23B030C-8A1B-4D99-B9B9-6483BF1ED482}" type="slidenum">
              <a:rPr lang="en-US" altLang="en-US"/>
              <a:pPr>
                <a:defRPr/>
              </a:pPr>
              <a:t>‹#›</a:t>
            </a:fld>
            <a:endParaRPr lang="en-US" altLang="en-US"/>
          </a:p>
        </p:txBody>
      </p:sp>
    </p:spTree>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grpSp>
      <p:sp>
        <p:nvSpPr>
          <p:cNvPr id="2973762"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smtClean="0"/>
              <a:t>Click to edit Master title style</a:t>
            </a:r>
          </a:p>
        </p:txBody>
      </p:sp>
      <p:sp>
        <p:nvSpPr>
          <p:cNvPr id="29737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atin typeface="Tahoma" pitchFamily="34" charset="0"/>
              </a:defRPr>
            </a:lvl1pPr>
          </a:lstStyle>
          <a:p>
            <a:pPr>
              <a:defRPr/>
            </a:pPr>
            <a:endParaRPr lang="en-US" alt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atin typeface="Tahoma" pitchFamily="34" charset="0"/>
              </a:defRPr>
            </a:lvl1pPr>
          </a:lstStyle>
          <a:p>
            <a:pPr>
              <a:defRPr/>
            </a:pPr>
            <a:r>
              <a:rPr lang="en-US" altLang="en-US"/>
              <a:t>American Diabetes Association National Diabetic Fact Sheet 2005</a:t>
            </a:r>
          </a:p>
        </p:txBody>
      </p:sp>
      <p:sp>
        <p:nvSpPr>
          <p:cNvPr id="70" name="Rectangle 70"/>
          <p:cNvSpPr>
            <a:spLocks noGrp="1" noChangeArrowheads="1"/>
          </p:cNvSpPr>
          <p:nvPr>
            <p:ph type="sldNum" sz="quarter" idx="12"/>
          </p:nvPr>
        </p:nvSpPr>
        <p:spPr>
          <a:xfrm>
            <a:off x="6553200" y="6248400"/>
            <a:ext cx="2133600" cy="457200"/>
          </a:xfrm>
        </p:spPr>
        <p:txBody>
          <a:bodyPr/>
          <a:lstStyle>
            <a:lvl1pPr>
              <a:defRPr>
                <a:latin typeface="Tahoma" pitchFamily="34" charset="0"/>
              </a:defRPr>
            </a:lvl1pPr>
          </a:lstStyle>
          <a:p>
            <a:pPr>
              <a:defRPr/>
            </a:pPr>
            <a:fld id="{9A4158C5-1469-4BA9-9EE0-473AFDFADFD6}" type="slidenum">
              <a:rPr lang="en-US" altLang="en-US"/>
              <a:pPr>
                <a:defRPr/>
              </a:pPr>
              <a:t>‹#›</a:t>
            </a:fld>
            <a:endParaRPr lang="en-US" altLang="en-US"/>
          </a:p>
        </p:txBody>
      </p:sp>
    </p:spTree>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B7BDA4BD-B46F-4BFF-85B0-2BEC08D38B5C}" type="slidenum">
              <a:rPr lang="en-US" altLang="en-US"/>
              <a:pPr>
                <a:defRPr/>
              </a:pPr>
              <a:t>‹#›</a:t>
            </a:fld>
            <a:endParaRPr lang="en-US" alt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3"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4" name="Rectangle 49"/>
          <p:cNvSpPr>
            <a:spLocks noGrp="1" noChangeArrowheads="1"/>
          </p:cNvSpPr>
          <p:nvPr>
            <p:ph type="sldNum" sz="quarter" idx="12"/>
          </p:nvPr>
        </p:nvSpPr>
        <p:spPr/>
        <p:txBody>
          <a:bodyPr/>
          <a:lstStyle>
            <a:lvl1pPr>
              <a:defRPr>
                <a:latin typeface="Tahoma" pitchFamily="34" charset="0"/>
              </a:defRPr>
            </a:lvl1pPr>
          </a:lstStyle>
          <a:p>
            <a:pPr>
              <a:defRPr/>
            </a:pPr>
            <a:fld id="{BD010859-762F-4606-8880-C28A86F8C266}" type="slidenum">
              <a:rPr lang="en-US" altLang="en-US"/>
              <a:pPr>
                <a:defRPr/>
              </a:pPr>
              <a:t>‹#›</a:t>
            </a:fld>
            <a:endParaRPr lang="en-US" altLang="en-US"/>
          </a:p>
        </p:txBody>
      </p:sp>
    </p:spTree>
  </p:cSld>
  <p:clrMapOvr>
    <a:masterClrMapping/>
  </p:clrMapOvr>
  <p:transition>
    <p:pull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6EC918E5-0491-4465-8E55-D9E44430EB3C}" type="slidenum">
              <a:rPr lang="en-US" altLang="en-US"/>
              <a:pPr>
                <a:defRPr/>
              </a:pPr>
              <a:t>‹#›</a:t>
            </a:fld>
            <a:endParaRPr lang="en-US" altLang="en-US"/>
          </a:p>
        </p:txBody>
      </p:sp>
    </p:spTree>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C71ED1C8-5340-49E9-8B88-DE762A95EFBA}" type="slidenum">
              <a:rPr lang="en-US" altLang="en-US"/>
              <a:pPr>
                <a:defRPr/>
              </a:pPr>
              <a:t>‹#›</a:t>
            </a:fld>
            <a:endParaRPr lang="en-US" altLang="en-US"/>
          </a:p>
        </p:txBody>
      </p:sp>
    </p:spTree>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8" name="Footer Placeholder 7"/>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9" name="Slide Number Placeholder 8"/>
          <p:cNvSpPr>
            <a:spLocks noGrp="1"/>
          </p:cNvSpPr>
          <p:nvPr>
            <p:ph type="sldNum" sz="quarter" idx="12"/>
          </p:nvPr>
        </p:nvSpPr>
        <p:spPr/>
        <p:txBody>
          <a:bodyPr/>
          <a:lstStyle>
            <a:lvl1pPr>
              <a:defRPr>
                <a:latin typeface="Tahoma" pitchFamily="34" charset="0"/>
              </a:defRPr>
            </a:lvl1pPr>
          </a:lstStyle>
          <a:p>
            <a:pPr>
              <a:defRPr/>
            </a:pPr>
            <a:fld id="{E6E6D0F6-8FA8-4EDF-88E0-A6CDF85C9E9D}" type="slidenum">
              <a:rPr lang="en-US" altLang="en-US"/>
              <a:pPr>
                <a:defRPr/>
              </a:pPr>
              <a:t>‹#›</a:t>
            </a:fld>
            <a:endParaRPr lang="en-US" altLang="en-US"/>
          </a:p>
        </p:txBody>
      </p:sp>
    </p:spTree>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4" name="Footer Placeholder 3"/>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5" name="Slide Number Placeholder 4"/>
          <p:cNvSpPr>
            <a:spLocks noGrp="1"/>
          </p:cNvSpPr>
          <p:nvPr>
            <p:ph type="sldNum" sz="quarter" idx="12"/>
          </p:nvPr>
        </p:nvSpPr>
        <p:spPr/>
        <p:txBody>
          <a:bodyPr/>
          <a:lstStyle>
            <a:lvl1pPr>
              <a:defRPr>
                <a:latin typeface="Tahoma" pitchFamily="34" charset="0"/>
              </a:defRPr>
            </a:lvl1pPr>
          </a:lstStyle>
          <a:p>
            <a:pPr>
              <a:defRPr/>
            </a:pPr>
            <a:fld id="{684A1BE5-3EB2-4870-B914-97CE724B91AA}" type="slidenum">
              <a:rPr lang="en-US" altLang="en-US"/>
              <a:pPr>
                <a:defRPr/>
              </a:pPr>
              <a:t>‹#›</a:t>
            </a:fld>
            <a:endParaRPr lang="en-US" altLang="en-US"/>
          </a:p>
        </p:txBody>
      </p:sp>
    </p:spTree>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3" name="Footer Placeholder 2"/>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4" name="Slide Number Placeholder 3"/>
          <p:cNvSpPr>
            <a:spLocks noGrp="1"/>
          </p:cNvSpPr>
          <p:nvPr>
            <p:ph type="sldNum" sz="quarter" idx="12"/>
          </p:nvPr>
        </p:nvSpPr>
        <p:spPr/>
        <p:txBody>
          <a:bodyPr/>
          <a:lstStyle>
            <a:lvl1pPr>
              <a:defRPr>
                <a:latin typeface="Tahoma" pitchFamily="34" charset="0"/>
              </a:defRPr>
            </a:lvl1pPr>
          </a:lstStyle>
          <a:p>
            <a:pPr>
              <a:defRPr/>
            </a:pPr>
            <a:fld id="{557FEF4D-FD3F-40F8-8C7A-4335D6DF24F5}" type="slidenum">
              <a:rPr lang="en-US" altLang="en-US"/>
              <a:pPr>
                <a:defRPr/>
              </a:pPr>
              <a:t>‹#›</a:t>
            </a:fld>
            <a:endParaRPr lang="en-US" altLang="en-US"/>
          </a:p>
        </p:txBody>
      </p:sp>
    </p:spTree>
  </p:cSld>
  <p:clrMapOvr>
    <a:masterClrMapping/>
  </p:clrMapOvr>
  <p:transitio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D739F284-78BB-48FE-BC4B-BF364E3877E7}" type="slidenum">
              <a:rPr lang="en-US" altLang="en-US"/>
              <a:pPr>
                <a:defRPr/>
              </a:pPr>
              <a:t>‹#›</a:t>
            </a:fld>
            <a:endParaRPr lang="en-US" altLang="en-US"/>
          </a:p>
        </p:txBody>
      </p:sp>
    </p:spTree>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ADBA00EC-2DEF-46B5-9A08-9BE8A27885B0}" type="slidenum">
              <a:rPr lang="en-US" altLang="en-US"/>
              <a:pPr>
                <a:defRPr/>
              </a:pPr>
              <a:t>‹#›</a:t>
            </a:fld>
            <a:endParaRPr lang="en-US" altLang="en-US"/>
          </a:p>
        </p:txBody>
      </p:sp>
    </p:spTree>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FC38DD2C-62E0-431C-8C2A-9D5847049268}" type="slidenum">
              <a:rPr lang="en-US" altLang="en-US"/>
              <a:pPr>
                <a:defRPr/>
              </a:pPr>
              <a:t>‹#›</a:t>
            </a:fld>
            <a:endParaRPr lang="en-US" altLang="en-US"/>
          </a:p>
        </p:txBody>
      </p:sp>
    </p:spTree>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4C2FCCDC-ABDD-4F6D-AA8C-9969799F3932}" type="slidenum">
              <a:rPr lang="en-US" altLang="en-US"/>
              <a:pPr>
                <a:defRPr/>
              </a:pPr>
              <a:t>‹#›</a:t>
            </a:fld>
            <a:endParaRPr lang="en-US" altLang="en-US"/>
          </a:p>
        </p:txBody>
      </p:sp>
    </p:spTree>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4" name="Footer Placeholder 3"/>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5" name="Slide Number Placeholder 4"/>
          <p:cNvSpPr>
            <a:spLocks noGrp="1"/>
          </p:cNvSpPr>
          <p:nvPr>
            <p:ph type="sldNum" sz="quarter" idx="12"/>
          </p:nvPr>
        </p:nvSpPr>
        <p:spPr/>
        <p:txBody>
          <a:bodyPr/>
          <a:lstStyle>
            <a:lvl1pPr>
              <a:defRPr>
                <a:latin typeface="Tahoma" pitchFamily="34" charset="0"/>
              </a:defRPr>
            </a:lvl1pPr>
          </a:lstStyle>
          <a:p>
            <a:pPr>
              <a:defRPr/>
            </a:pPr>
            <a:fld id="{C6DAC5FA-08D6-49A3-A009-40B0C5DAF129}" type="slidenum">
              <a:rPr lang="en-US" altLang="en-US"/>
              <a:pPr>
                <a:defRPr/>
              </a:pPr>
              <a:t>‹#›</a:t>
            </a:fld>
            <a:endParaRPr lang="en-US" alt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6"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7" name="Rectangle 49"/>
          <p:cNvSpPr>
            <a:spLocks noGrp="1" noChangeArrowheads="1"/>
          </p:cNvSpPr>
          <p:nvPr>
            <p:ph type="sldNum" sz="quarter" idx="12"/>
          </p:nvPr>
        </p:nvSpPr>
        <p:spPr/>
        <p:txBody>
          <a:bodyPr/>
          <a:lstStyle>
            <a:lvl1pPr>
              <a:defRPr>
                <a:latin typeface="Tahoma" pitchFamily="34" charset="0"/>
              </a:defRPr>
            </a:lvl1pPr>
          </a:lstStyle>
          <a:p>
            <a:pPr>
              <a:defRPr/>
            </a:pPr>
            <a:fld id="{F206D86B-1A79-4DDD-8DE2-BFB98E095DC5}" type="slidenum">
              <a:rPr lang="en-US" altLang="en-US"/>
              <a:pPr>
                <a:defRPr/>
              </a:pPr>
              <a:t>‹#›</a:t>
            </a:fld>
            <a:endParaRPr lang="en-US" altLang="en-US"/>
          </a:p>
        </p:txBody>
      </p:sp>
    </p:spTree>
  </p:cSld>
  <p:clrMapOvr>
    <a:masterClrMapping/>
  </p:clrMapOvr>
  <p:transition>
    <p:pull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D8FBBFE9-EB29-41D3-857D-BF5A7DB51705}" type="slidenum">
              <a:rPr lang="en-US" altLang="en-US"/>
              <a:pPr>
                <a:defRPr/>
              </a:pPr>
              <a:t>‹#›</a:t>
            </a:fld>
            <a:endParaRPr lang="en-US" altLang="en-US"/>
          </a:p>
        </p:txBody>
      </p:sp>
    </p:spTree>
  </p:cSld>
  <p:clrMapOvr>
    <a:masterClrMapping/>
  </p:clrMapOvr>
  <p:transition>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grpSp>
      <p:sp>
        <p:nvSpPr>
          <p:cNvPr id="2973762"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smtClean="0"/>
              <a:t>Click to edit Master title style</a:t>
            </a:r>
          </a:p>
        </p:txBody>
      </p:sp>
      <p:sp>
        <p:nvSpPr>
          <p:cNvPr id="29737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atin typeface="Tahoma" pitchFamily="34" charset="0"/>
              </a:defRPr>
            </a:lvl1pPr>
          </a:lstStyle>
          <a:p>
            <a:pPr>
              <a:defRPr/>
            </a:pPr>
            <a:endParaRPr lang="en-US" alt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atin typeface="Tahoma" pitchFamily="34" charset="0"/>
              </a:defRPr>
            </a:lvl1pPr>
          </a:lstStyle>
          <a:p>
            <a:pPr>
              <a:defRPr/>
            </a:pPr>
            <a:r>
              <a:rPr lang="en-US" altLang="en-US"/>
              <a:t>American Diabetes Association National Diabetic Fact Sheet 2005</a:t>
            </a:r>
          </a:p>
        </p:txBody>
      </p:sp>
      <p:sp>
        <p:nvSpPr>
          <p:cNvPr id="70" name="Rectangle 70"/>
          <p:cNvSpPr>
            <a:spLocks noGrp="1" noChangeArrowheads="1"/>
          </p:cNvSpPr>
          <p:nvPr>
            <p:ph type="sldNum" sz="quarter" idx="12"/>
          </p:nvPr>
        </p:nvSpPr>
        <p:spPr>
          <a:xfrm>
            <a:off x="6553200" y="6248400"/>
            <a:ext cx="2133600" cy="457200"/>
          </a:xfrm>
        </p:spPr>
        <p:txBody>
          <a:bodyPr/>
          <a:lstStyle>
            <a:lvl1pPr>
              <a:defRPr>
                <a:latin typeface="Tahoma" pitchFamily="34" charset="0"/>
              </a:defRPr>
            </a:lvl1pPr>
          </a:lstStyle>
          <a:p>
            <a:pPr>
              <a:defRPr/>
            </a:pPr>
            <a:fld id="{0150CADF-DD6A-48DA-AC6F-2FF68FD7F967}" type="slidenum">
              <a:rPr lang="en-US" altLang="en-US"/>
              <a:pPr>
                <a:defRPr/>
              </a:pPr>
              <a:t>‹#›</a:t>
            </a:fld>
            <a:endParaRPr lang="en-US" altLang="en-US"/>
          </a:p>
        </p:txBody>
      </p:sp>
    </p:spTree>
  </p:cSld>
  <p:clrMapOvr>
    <a:masterClrMapping/>
  </p:clrMapOvr>
  <p:transition>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66355BEF-1E8B-4848-9E29-FABB7E04A54A}" type="slidenum">
              <a:rPr lang="en-US" altLang="en-US"/>
              <a:pPr>
                <a:defRPr/>
              </a:pPr>
              <a:t>‹#›</a:t>
            </a:fld>
            <a:endParaRPr lang="en-US" altLang="en-US"/>
          </a:p>
        </p:txBody>
      </p:sp>
    </p:spTree>
  </p:cSld>
  <p:clrMapOvr>
    <a:masterClrMapping/>
  </p:clrMapOvr>
  <p:transition>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559ECBC5-C8C6-42DD-8F73-D8EAFFA04F4D}" type="slidenum">
              <a:rPr lang="en-US" altLang="en-US"/>
              <a:pPr>
                <a:defRPr/>
              </a:pPr>
              <a:t>‹#›</a:t>
            </a:fld>
            <a:endParaRPr lang="en-US" altLang="en-US"/>
          </a:p>
        </p:txBody>
      </p:sp>
    </p:spTree>
  </p:cSld>
  <p:clrMapOvr>
    <a:masterClrMapping/>
  </p:clrMapOvr>
  <p:transition>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2BE24D2D-6B2D-4AF0-BA2D-D5FCD4ACFF7B}" type="slidenum">
              <a:rPr lang="en-US" altLang="en-US"/>
              <a:pPr>
                <a:defRPr/>
              </a:pPr>
              <a:t>‹#›</a:t>
            </a:fld>
            <a:endParaRPr lang="en-US" altLang="en-US"/>
          </a:p>
        </p:txBody>
      </p:sp>
    </p:spTree>
  </p:cSld>
  <p:clrMapOvr>
    <a:masterClrMapping/>
  </p:clrMapOvr>
  <p:transition>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8" name="Footer Placeholder 7"/>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9" name="Slide Number Placeholder 8"/>
          <p:cNvSpPr>
            <a:spLocks noGrp="1"/>
          </p:cNvSpPr>
          <p:nvPr>
            <p:ph type="sldNum" sz="quarter" idx="12"/>
          </p:nvPr>
        </p:nvSpPr>
        <p:spPr/>
        <p:txBody>
          <a:bodyPr/>
          <a:lstStyle>
            <a:lvl1pPr>
              <a:defRPr>
                <a:latin typeface="Tahoma" pitchFamily="34" charset="0"/>
              </a:defRPr>
            </a:lvl1pPr>
          </a:lstStyle>
          <a:p>
            <a:pPr>
              <a:defRPr/>
            </a:pPr>
            <a:fld id="{4B193DCD-B6DD-492F-8BB2-F7A9E004EEB7}" type="slidenum">
              <a:rPr lang="en-US" altLang="en-US"/>
              <a:pPr>
                <a:defRPr/>
              </a:pPr>
              <a:t>‹#›</a:t>
            </a:fld>
            <a:endParaRPr lang="en-US" altLang="en-US"/>
          </a:p>
        </p:txBody>
      </p:sp>
    </p:spTree>
  </p:cSld>
  <p:clrMapOvr>
    <a:masterClrMapping/>
  </p:clrMapOvr>
  <p:transition>
    <p:fade thruBlk="1"/>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4" name="Footer Placeholder 3"/>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5" name="Slide Number Placeholder 4"/>
          <p:cNvSpPr>
            <a:spLocks noGrp="1"/>
          </p:cNvSpPr>
          <p:nvPr>
            <p:ph type="sldNum" sz="quarter" idx="12"/>
          </p:nvPr>
        </p:nvSpPr>
        <p:spPr/>
        <p:txBody>
          <a:bodyPr/>
          <a:lstStyle>
            <a:lvl1pPr>
              <a:defRPr>
                <a:latin typeface="Tahoma" pitchFamily="34" charset="0"/>
              </a:defRPr>
            </a:lvl1pPr>
          </a:lstStyle>
          <a:p>
            <a:pPr>
              <a:defRPr/>
            </a:pPr>
            <a:fld id="{809DF158-451D-4CE4-AD63-67686DDA88F1}" type="slidenum">
              <a:rPr lang="en-US" altLang="en-US"/>
              <a:pPr>
                <a:defRPr/>
              </a:pPr>
              <a:t>‹#›</a:t>
            </a:fld>
            <a:endParaRPr lang="en-US" altLang="en-US"/>
          </a:p>
        </p:txBody>
      </p:sp>
    </p:spTree>
  </p:cSld>
  <p:clrMapOvr>
    <a:masterClrMapping/>
  </p:clrMapOvr>
  <p:transition>
    <p:fade thruBlk="1"/>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3" name="Footer Placeholder 2"/>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4" name="Slide Number Placeholder 3"/>
          <p:cNvSpPr>
            <a:spLocks noGrp="1"/>
          </p:cNvSpPr>
          <p:nvPr>
            <p:ph type="sldNum" sz="quarter" idx="12"/>
          </p:nvPr>
        </p:nvSpPr>
        <p:spPr/>
        <p:txBody>
          <a:bodyPr/>
          <a:lstStyle>
            <a:lvl1pPr>
              <a:defRPr>
                <a:latin typeface="Tahoma" pitchFamily="34" charset="0"/>
              </a:defRPr>
            </a:lvl1pPr>
          </a:lstStyle>
          <a:p>
            <a:pPr>
              <a:defRPr/>
            </a:pPr>
            <a:fld id="{FFA297B0-CFD1-455E-8D50-92D5975A7D0B}" type="slidenum">
              <a:rPr lang="en-US" altLang="en-US"/>
              <a:pPr>
                <a:defRPr/>
              </a:pPr>
              <a:t>‹#›</a:t>
            </a:fld>
            <a:endParaRPr lang="en-US" altLang="en-US"/>
          </a:p>
        </p:txBody>
      </p:sp>
    </p:spTree>
  </p:cSld>
  <p:clrMapOvr>
    <a:masterClrMapping/>
  </p:clrMapOvr>
  <p:transition>
    <p:fade thruBlk="1"/>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6FFEFE99-BE58-4045-8D0C-1F98EEABB49F}" type="slidenum">
              <a:rPr lang="en-US" altLang="en-US"/>
              <a:pPr>
                <a:defRPr/>
              </a:pPr>
              <a:t>‹#›</a:t>
            </a:fld>
            <a:endParaRPr lang="en-US" altLang="en-US"/>
          </a:p>
        </p:txBody>
      </p:sp>
    </p:spTree>
  </p:cSld>
  <p:clrMapOvr>
    <a:masterClrMapping/>
  </p:clrMapOvr>
  <p:transition>
    <p:fade thruBlk="1"/>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EEBF851C-7F08-422E-85BA-B72CCAA6C8CA}" type="slidenum">
              <a:rPr lang="en-US" altLang="en-US"/>
              <a:pPr>
                <a:defRPr/>
              </a:pPr>
              <a:t>‹#›</a:t>
            </a:fld>
            <a:endParaRPr lang="en-US" alt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6"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7" name="Rectangle 49"/>
          <p:cNvSpPr>
            <a:spLocks noGrp="1" noChangeArrowheads="1"/>
          </p:cNvSpPr>
          <p:nvPr>
            <p:ph type="sldNum" sz="quarter" idx="12"/>
          </p:nvPr>
        </p:nvSpPr>
        <p:spPr/>
        <p:txBody>
          <a:bodyPr/>
          <a:lstStyle>
            <a:lvl1pPr>
              <a:defRPr>
                <a:latin typeface="Tahoma" pitchFamily="34" charset="0"/>
              </a:defRPr>
            </a:lvl1pPr>
          </a:lstStyle>
          <a:p>
            <a:pPr>
              <a:defRPr/>
            </a:pPr>
            <a:fld id="{7752B1BA-7D20-4AA1-9436-874E4A987910}" type="slidenum">
              <a:rPr lang="en-US" altLang="en-US"/>
              <a:pPr>
                <a:defRPr/>
              </a:pPr>
              <a:t>‹#›</a:t>
            </a:fld>
            <a:endParaRPr lang="en-US" altLang="en-US"/>
          </a:p>
        </p:txBody>
      </p:sp>
    </p:spTree>
  </p:cSld>
  <p:clrMapOvr>
    <a:masterClrMapping/>
  </p:clrMapOvr>
  <p:transition>
    <p:pull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486B7CD1-EB6D-4A35-B286-441C4D608BCC}" type="slidenum">
              <a:rPr lang="en-US" altLang="en-US"/>
              <a:pPr>
                <a:defRPr/>
              </a:pPr>
              <a:t>‹#›</a:t>
            </a:fld>
            <a:endParaRPr lang="en-US" altLang="en-US"/>
          </a:p>
        </p:txBody>
      </p:sp>
    </p:spTree>
  </p:cSld>
  <p:clrMapOvr>
    <a:masterClrMapping/>
  </p:clrMapOvr>
  <p:transition>
    <p:fade thruBlk="1"/>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D244B683-8F84-4035-A6B0-62741C0AEDAC}" type="slidenum">
              <a:rPr lang="en-US" altLang="en-US"/>
              <a:pPr>
                <a:defRPr/>
              </a:pPr>
              <a:t>‹#›</a:t>
            </a:fld>
            <a:endParaRPr lang="en-US" altLang="en-US"/>
          </a:p>
        </p:txBody>
      </p:sp>
    </p:spTree>
  </p:cSld>
  <p:clrMapOvr>
    <a:masterClrMapping/>
  </p:clrMapOvr>
  <p:transition>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4" name="Footer Placeholder 3"/>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5" name="Slide Number Placeholder 4"/>
          <p:cNvSpPr>
            <a:spLocks noGrp="1"/>
          </p:cNvSpPr>
          <p:nvPr>
            <p:ph type="sldNum" sz="quarter" idx="12"/>
          </p:nvPr>
        </p:nvSpPr>
        <p:spPr/>
        <p:txBody>
          <a:bodyPr/>
          <a:lstStyle>
            <a:lvl1pPr>
              <a:defRPr>
                <a:latin typeface="Tahoma" pitchFamily="34" charset="0"/>
              </a:defRPr>
            </a:lvl1pPr>
          </a:lstStyle>
          <a:p>
            <a:pPr>
              <a:defRPr/>
            </a:pPr>
            <a:fld id="{C3606860-D95D-4DA0-AB25-A1ABCC108E2E}" type="slidenum">
              <a:rPr lang="en-US" altLang="en-US"/>
              <a:pPr>
                <a:defRPr/>
              </a:pPr>
              <a:t>‹#›</a:t>
            </a:fld>
            <a:endParaRPr lang="en-US" altLang="en-US"/>
          </a:p>
        </p:txBody>
      </p:sp>
    </p:spTree>
  </p:cSld>
  <p:clrMapOvr>
    <a:masterClrMapping/>
  </p:clrMapOvr>
  <p:transition>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r>
              <a:rPr lang="en-US" altLang="en-US"/>
              <a:t>American Diabetes Association National Diabetic Fact Sheet 2005</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70126191-135D-4A39-9680-45A25059C5B4}" type="slidenum">
              <a:rPr lang="en-US" altLang="en-US"/>
              <a:pPr>
                <a:defRPr/>
              </a:pPr>
              <a:t>‹#›</a:t>
            </a:fld>
            <a:endParaRPr lang="en-US" altLang="en-US"/>
          </a:p>
        </p:txBody>
      </p:sp>
    </p:spTree>
  </p:cSld>
  <p:clrMapOvr>
    <a:masterClrMapping/>
  </p:clrMapOvr>
  <p:transition>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1" y="233"/>
              <a:ext cx="1856" cy="3626"/>
              <a:chOff x="3010" y="777"/>
              <a:chExt cx="1856" cy="3626"/>
            </a:xfrm>
          </p:grpSpPr>
          <p:sp>
            <p:nvSpPr>
              <p:cNvPr id="39" name="Freeform 4"/>
              <p:cNvSpPr>
                <a:spLocks/>
              </p:cNvSpPr>
              <p:nvPr userDrawn="1"/>
            </p:nvSpPr>
            <p:spPr bwMode="ltGray">
              <a:xfrm rot="12185230" flipV="1">
                <a:off x="3533" y="777"/>
                <a:ext cx="1333" cy="1485"/>
              </a:xfrm>
              <a:custGeom>
                <a:avLst/>
                <a:gdLst>
                  <a:gd name="T0" fmla="*/ 36 w 596"/>
                  <a:gd name="T1" fmla="*/ 825 h 666"/>
                  <a:gd name="T2" fmla="*/ 13 w 596"/>
                  <a:gd name="T3" fmla="*/ 760 h 666"/>
                  <a:gd name="T4" fmla="*/ 0 w 596"/>
                  <a:gd name="T5" fmla="*/ 644 h 666"/>
                  <a:gd name="T6" fmla="*/ 9 w 596"/>
                  <a:gd name="T7" fmla="*/ 495 h 666"/>
                  <a:gd name="T8" fmla="*/ 56 w 596"/>
                  <a:gd name="T9" fmla="*/ 337 h 666"/>
                  <a:gd name="T10" fmla="*/ 154 w 596"/>
                  <a:gd name="T11" fmla="*/ 187 h 666"/>
                  <a:gd name="T12" fmla="*/ 318 w 596"/>
                  <a:gd name="T13" fmla="*/ 69 h 666"/>
                  <a:gd name="T14" fmla="*/ 552 w 596"/>
                  <a:gd name="T15" fmla="*/ 4 h 666"/>
                  <a:gd name="T16" fmla="*/ 850 w 596"/>
                  <a:gd name="T17" fmla="*/ 20 h 666"/>
                  <a:gd name="T18" fmla="*/ 1083 w 596"/>
                  <a:gd name="T19" fmla="*/ 152 h 666"/>
                  <a:gd name="T20" fmla="*/ 1239 w 596"/>
                  <a:gd name="T21" fmla="*/ 368 h 666"/>
                  <a:gd name="T22" fmla="*/ 1322 w 596"/>
                  <a:gd name="T23" fmla="*/ 633 h 666"/>
                  <a:gd name="T24" fmla="*/ 1331 w 596"/>
                  <a:gd name="T25" fmla="*/ 912 h 666"/>
                  <a:gd name="T26" fmla="*/ 1266 w 596"/>
                  <a:gd name="T27" fmla="*/ 1171 h 666"/>
                  <a:gd name="T28" fmla="*/ 1134 w 596"/>
                  <a:gd name="T29" fmla="*/ 1371 h 666"/>
                  <a:gd name="T30" fmla="*/ 933 w 596"/>
                  <a:gd name="T31" fmla="*/ 1478 h 666"/>
                  <a:gd name="T32" fmla="*/ 870 w 596"/>
                  <a:gd name="T33" fmla="*/ 1469 h 666"/>
                  <a:gd name="T34" fmla="*/ 986 w 596"/>
                  <a:gd name="T35" fmla="*/ 1376 h 666"/>
                  <a:gd name="T36" fmla="*/ 1078 w 596"/>
                  <a:gd name="T37" fmla="*/ 1213 h 666"/>
                  <a:gd name="T38" fmla="*/ 1138 w 596"/>
                  <a:gd name="T39" fmla="*/ 1012 h 666"/>
                  <a:gd name="T40" fmla="*/ 1163 w 596"/>
                  <a:gd name="T41" fmla="*/ 792 h 666"/>
                  <a:gd name="T42" fmla="*/ 1150 w 596"/>
                  <a:gd name="T43" fmla="*/ 575 h 666"/>
                  <a:gd name="T44" fmla="*/ 1085 w 596"/>
                  <a:gd name="T45" fmla="*/ 388 h 666"/>
                  <a:gd name="T46" fmla="*/ 968 w 596"/>
                  <a:gd name="T47" fmla="*/ 250 h 666"/>
                  <a:gd name="T48" fmla="*/ 763 w 596"/>
                  <a:gd name="T49" fmla="*/ 167 h 666"/>
                  <a:gd name="T50" fmla="*/ 550 w 596"/>
                  <a:gd name="T51" fmla="*/ 136 h 666"/>
                  <a:gd name="T52" fmla="*/ 389 w 596"/>
                  <a:gd name="T53" fmla="*/ 158 h 666"/>
                  <a:gd name="T54" fmla="*/ 271 w 596"/>
                  <a:gd name="T55" fmla="*/ 225 h 666"/>
                  <a:gd name="T56" fmla="*/ 188 w 596"/>
                  <a:gd name="T57" fmla="*/ 332 h 666"/>
                  <a:gd name="T58" fmla="*/ 127 w 596"/>
                  <a:gd name="T59" fmla="*/ 459 h 666"/>
                  <a:gd name="T60" fmla="*/ 89 w 596"/>
                  <a:gd name="T61" fmla="*/ 606 h 666"/>
                  <a:gd name="T62" fmla="*/ 63 w 596"/>
                  <a:gd name="T63" fmla="*/ 756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0" name="Freeform 5"/>
              <p:cNvSpPr>
                <a:spLocks/>
              </p:cNvSpPr>
              <p:nvPr userDrawn="1"/>
            </p:nvSpPr>
            <p:spPr bwMode="ltGray">
              <a:xfrm rot="12185230" flipV="1">
                <a:off x="4028" y="1801"/>
                <a:ext cx="571" cy="531"/>
              </a:xfrm>
              <a:custGeom>
                <a:avLst/>
                <a:gdLst>
                  <a:gd name="T0" fmla="*/ 0 w 257"/>
                  <a:gd name="T1" fmla="*/ 0 h 237"/>
                  <a:gd name="T2" fmla="*/ 0 w 257"/>
                  <a:gd name="T3" fmla="*/ 56 h 237"/>
                  <a:gd name="T4" fmla="*/ 7 w 257"/>
                  <a:gd name="T5" fmla="*/ 112 h 237"/>
                  <a:gd name="T6" fmla="*/ 13 w 257"/>
                  <a:gd name="T7" fmla="*/ 168 h 237"/>
                  <a:gd name="T8" fmla="*/ 24 w 257"/>
                  <a:gd name="T9" fmla="*/ 220 h 237"/>
                  <a:gd name="T10" fmla="*/ 40 w 257"/>
                  <a:gd name="T11" fmla="*/ 267 h 237"/>
                  <a:gd name="T12" fmla="*/ 60 w 257"/>
                  <a:gd name="T13" fmla="*/ 316 h 237"/>
                  <a:gd name="T14" fmla="*/ 84 w 257"/>
                  <a:gd name="T15" fmla="*/ 361 h 237"/>
                  <a:gd name="T16" fmla="*/ 113 w 257"/>
                  <a:gd name="T17" fmla="*/ 399 h 237"/>
                  <a:gd name="T18" fmla="*/ 149 w 257"/>
                  <a:gd name="T19" fmla="*/ 435 h 237"/>
                  <a:gd name="T20" fmla="*/ 191 w 257"/>
                  <a:gd name="T21" fmla="*/ 466 h 237"/>
                  <a:gd name="T22" fmla="*/ 236 w 257"/>
                  <a:gd name="T23" fmla="*/ 491 h 237"/>
                  <a:gd name="T24" fmla="*/ 291 w 257"/>
                  <a:gd name="T25" fmla="*/ 511 h 237"/>
                  <a:gd name="T26" fmla="*/ 351 w 257"/>
                  <a:gd name="T27" fmla="*/ 524 h 237"/>
                  <a:gd name="T28" fmla="*/ 418 w 257"/>
                  <a:gd name="T29" fmla="*/ 531 h 237"/>
                  <a:gd name="T30" fmla="*/ 489 w 257"/>
                  <a:gd name="T31" fmla="*/ 529 h 237"/>
                  <a:gd name="T32" fmla="*/ 571 w 257"/>
                  <a:gd name="T33" fmla="*/ 520 h 237"/>
                  <a:gd name="T34" fmla="*/ 498 w 257"/>
                  <a:gd name="T35" fmla="*/ 509 h 237"/>
                  <a:gd name="T36" fmla="*/ 433 w 257"/>
                  <a:gd name="T37" fmla="*/ 493 h 237"/>
                  <a:gd name="T38" fmla="*/ 378 w 257"/>
                  <a:gd name="T39" fmla="*/ 475 h 237"/>
                  <a:gd name="T40" fmla="*/ 329 w 257"/>
                  <a:gd name="T41" fmla="*/ 457 h 237"/>
                  <a:gd name="T42" fmla="*/ 284 w 257"/>
                  <a:gd name="T43" fmla="*/ 432 h 237"/>
                  <a:gd name="T44" fmla="*/ 249 w 257"/>
                  <a:gd name="T45" fmla="*/ 408 h 237"/>
                  <a:gd name="T46" fmla="*/ 216 w 257"/>
                  <a:gd name="T47" fmla="*/ 379 h 237"/>
                  <a:gd name="T48" fmla="*/ 187 w 257"/>
                  <a:gd name="T49" fmla="*/ 347 h 237"/>
                  <a:gd name="T50" fmla="*/ 160 w 257"/>
                  <a:gd name="T51" fmla="*/ 316 h 237"/>
                  <a:gd name="T52" fmla="*/ 136 w 257"/>
                  <a:gd name="T53" fmla="*/ 280 h 237"/>
                  <a:gd name="T54" fmla="*/ 116 w 257"/>
                  <a:gd name="T55" fmla="*/ 240 h 237"/>
                  <a:gd name="T56" fmla="*/ 96 w 257"/>
                  <a:gd name="T57" fmla="*/ 197 h 237"/>
                  <a:gd name="T58" fmla="*/ 73 w 257"/>
                  <a:gd name="T59" fmla="*/ 155 h 237"/>
                  <a:gd name="T60" fmla="*/ 51 w 257"/>
                  <a:gd name="T61" fmla="*/ 105 h 237"/>
                  <a:gd name="T62" fmla="*/ 27 w 257"/>
                  <a:gd name="T63" fmla="*/ 5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1" name="Freeform 6"/>
              <p:cNvSpPr>
                <a:spLocks/>
              </p:cNvSpPr>
              <p:nvPr userDrawn="1"/>
            </p:nvSpPr>
            <p:spPr bwMode="ltGray">
              <a:xfrm rot="12185230" flipV="1">
                <a:off x="3638" y="2166"/>
                <a:ext cx="277" cy="249"/>
              </a:xfrm>
              <a:custGeom>
                <a:avLst/>
                <a:gdLst>
                  <a:gd name="T0" fmla="*/ 172 w 124"/>
                  <a:gd name="T1" fmla="*/ 0 h 110"/>
                  <a:gd name="T2" fmla="*/ 277 w 124"/>
                  <a:gd name="T3" fmla="*/ 244 h 110"/>
                  <a:gd name="T4" fmla="*/ 268 w 124"/>
                  <a:gd name="T5" fmla="*/ 242 h 110"/>
                  <a:gd name="T6" fmla="*/ 239 w 124"/>
                  <a:gd name="T7" fmla="*/ 238 h 110"/>
                  <a:gd name="T8" fmla="*/ 199 w 124"/>
                  <a:gd name="T9" fmla="*/ 229 h 110"/>
                  <a:gd name="T10" fmla="*/ 152 w 124"/>
                  <a:gd name="T11" fmla="*/ 224 h 110"/>
                  <a:gd name="T12" fmla="*/ 101 w 124"/>
                  <a:gd name="T13" fmla="*/ 220 h 110"/>
                  <a:gd name="T14" fmla="*/ 56 w 124"/>
                  <a:gd name="T15" fmla="*/ 222 h 110"/>
                  <a:gd name="T16" fmla="*/ 20 w 124"/>
                  <a:gd name="T17" fmla="*/ 231 h 110"/>
                  <a:gd name="T18" fmla="*/ 0 w 124"/>
                  <a:gd name="T19" fmla="*/ 249 h 110"/>
                  <a:gd name="T20" fmla="*/ 9 w 124"/>
                  <a:gd name="T21" fmla="*/ 222 h 110"/>
                  <a:gd name="T22" fmla="*/ 18 w 124"/>
                  <a:gd name="T23" fmla="*/ 201 h 110"/>
                  <a:gd name="T24" fmla="*/ 36 w 124"/>
                  <a:gd name="T25" fmla="*/ 186 h 110"/>
                  <a:gd name="T26" fmla="*/ 56 w 124"/>
                  <a:gd name="T27" fmla="*/ 172 h 110"/>
                  <a:gd name="T28" fmla="*/ 80 w 124"/>
                  <a:gd name="T29" fmla="*/ 163 h 110"/>
                  <a:gd name="T30" fmla="*/ 105 w 124"/>
                  <a:gd name="T31" fmla="*/ 161 h 110"/>
                  <a:gd name="T32" fmla="*/ 132 w 124"/>
                  <a:gd name="T33" fmla="*/ 161 h 110"/>
                  <a:gd name="T34" fmla="*/ 161 w 124"/>
                  <a:gd name="T35" fmla="*/ 168 h 110"/>
                  <a:gd name="T36" fmla="*/ 163 w 124"/>
                  <a:gd name="T37" fmla="*/ 161 h 110"/>
                  <a:gd name="T38" fmla="*/ 156 w 124"/>
                  <a:gd name="T39" fmla="*/ 127 h 110"/>
                  <a:gd name="T40" fmla="*/ 150 w 124"/>
                  <a:gd name="T41" fmla="*/ 86 h 110"/>
                  <a:gd name="T42" fmla="*/ 145 w 124"/>
                  <a:gd name="T43" fmla="*/ 68 h 110"/>
                  <a:gd name="T44" fmla="*/ 141 w 124"/>
                  <a:gd name="T45" fmla="*/ 68 h 110"/>
                  <a:gd name="T46" fmla="*/ 136 w 124"/>
                  <a:gd name="T47" fmla="*/ 66 h 110"/>
                  <a:gd name="T48" fmla="*/ 132 w 124"/>
                  <a:gd name="T49" fmla="*/ 59 h 110"/>
                  <a:gd name="T50" fmla="*/ 127 w 124"/>
                  <a:gd name="T51" fmla="*/ 52 h 110"/>
                  <a:gd name="T52" fmla="*/ 127 w 124"/>
                  <a:gd name="T53" fmla="*/ 43 h 110"/>
                  <a:gd name="T54" fmla="*/ 132 w 124"/>
                  <a:gd name="T55" fmla="*/ 32 h 110"/>
                  <a:gd name="T56" fmla="*/ 147 w 124"/>
                  <a:gd name="T57" fmla="*/ 18 h 110"/>
                  <a:gd name="T58" fmla="*/ 17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2" name="Freeform 7"/>
              <p:cNvSpPr>
                <a:spLocks/>
              </p:cNvSpPr>
              <p:nvPr userDrawn="1"/>
            </p:nvSpPr>
            <p:spPr bwMode="ltGray">
              <a:xfrm rot="12185230" flipV="1">
                <a:off x="3978" y="976"/>
                <a:ext cx="245" cy="347"/>
              </a:xfrm>
              <a:custGeom>
                <a:avLst/>
                <a:gdLst>
                  <a:gd name="T0" fmla="*/ 0 w 109"/>
                  <a:gd name="T1" fmla="*/ 0 h 156"/>
                  <a:gd name="T2" fmla="*/ 11 w 109"/>
                  <a:gd name="T3" fmla="*/ 2 h 156"/>
                  <a:gd name="T4" fmla="*/ 40 w 109"/>
                  <a:gd name="T5" fmla="*/ 11 h 156"/>
                  <a:gd name="T6" fmla="*/ 83 w 109"/>
                  <a:gd name="T7" fmla="*/ 27 h 156"/>
                  <a:gd name="T8" fmla="*/ 130 w 109"/>
                  <a:gd name="T9" fmla="*/ 53 h 156"/>
                  <a:gd name="T10" fmla="*/ 175 w 109"/>
                  <a:gd name="T11" fmla="*/ 98 h 156"/>
                  <a:gd name="T12" fmla="*/ 216 w 109"/>
                  <a:gd name="T13" fmla="*/ 158 h 156"/>
                  <a:gd name="T14" fmla="*/ 241 w 109"/>
                  <a:gd name="T15" fmla="*/ 240 h 156"/>
                  <a:gd name="T16" fmla="*/ 245 w 109"/>
                  <a:gd name="T17" fmla="*/ 347 h 156"/>
                  <a:gd name="T18" fmla="*/ 236 w 109"/>
                  <a:gd name="T19" fmla="*/ 347 h 156"/>
                  <a:gd name="T20" fmla="*/ 223 w 109"/>
                  <a:gd name="T21" fmla="*/ 347 h 156"/>
                  <a:gd name="T22" fmla="*/ 209 w 109"/>
                  <a:gd name="T23" fmla="*/ 347 h 156"/>
                  <a:gd name="T24" fmla="*/ 196 w 109"/>
                  <a:gd name="T25" fmla="*/ 343 h 156"/>
                  <a:gd name="T26" fmla="*/ 182 w 109"/>
                  <a:gd name="T27" fmla="*/ 340 h 156"/>
                  <a:gd name="T28" fmla="*/ 166 w 109"/>
                  <a:gd name="T29" fmla="*/ 334 h 156"/>
                  <a:gd name="T30" fmla="*/ 148 w 109"/>
                  <a:gd name="T31" fmla="*/ 323 h 156"/>
                  <a:gd name="T32" fmla="*/ 130 w 109"/>
                  <a:gd name="T33" fmla="*/ 309 h 156"/>
                  <a:gd name="T34" fmla="*/ 119 w 109"/>
                  <a:gd name="T35" fmla="*/ 280 h 156"/>
                  <a:gd name="T36" fmla="*/ 119 w 109"/>
                  <a:gd name="T37" fmla="*/ 247 h 156"/>
                  <a:gd name="T38" fmla="*/ 126 w 109"/>
                  <a:gd name="T39" fmla="*/ 214 h 156"/>
                  <a:gd name="T40" fmla="*/ 133 w 109"/>
                  <a:gd name="T41" fmla="*/ 178 h 156"/>
                  <a:gd name="T42" fmla="*/ 126 w 109"/>
                  <a:gd name="T43" fmla="*/ 138 h 156"/>
                  <a:gd name="T44" fmla="*/ 108 w 109"/>
                  <a:gd name="T45" fmla="*/ 96 h 156"/>
                  <a:gd name="T46" fmla="*/ 70 w 109"/>
                  <a:gd name="T47" fmla="*/ 5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3" name="Freeform 8"/>
              <p:cNvSpPr>
                <a:spLocks/>
              </p:cNvSpPr>
              <p:nvPr userDrawn="1"/>
            </p:nvSpPr>
            <p:spPr bwMode="ltGray">
              <a:xfrm rot="12185230" flipV="1">
                <a:off x="3844" y="2207"/>
                <a:ext cx="103" cy="209"/>
              </a:xfrm>
              <a:custGeom>
                <a:avLst/>
                <a:gdLst>
                  <a:gd name="T0" fmla="*/ 69 w 46"/>
                  <a:gd name="T1" fmla="*/ 0 h 94"/>
                  <a:gd name="T2" fmla="*/ 45 w 46"/>
                  <a:gd name="T3" fmla="*/ 84 h 94"/>
                  <a:gd name="T4" fmla="*/ 34 w 46"/>
                  <a:gd name="T5" fmla="*/ 138 h 94"/>
                  <a:gd name="T6" fmla="*/ 25 w 46"/>
                  <a:gd name="T7" fmla="*/ 176 h 94"/>
                  <a:gd name="T8" fmla="*/ 0 w 46"/>
                  <a:gd name="T9" fmla="*/ 209 h 94"/>
                  <a:gd name="T10" fmla="*/ 27 w 46"/>
                  <a:gd name="T11" fmla="*/ 196 h 94"/>
                  <a:gd name="T12" fmla="*/ 52 w 46"/>
                  <a:gd name="T13" fmla="*/ 178 h 94"/>
                  <a:gd name="T14" fmla="*/ 72 w 46"/>
                  <a:gd name="T15" fmla="*/ 153 h 94"/>
                  <a:gd name="T16" fmla="*/ 90 w 46"/>
                  <a:gd name="T17" fmla="*/ 127 h 94"/>
                  <a:gd name="T18" fmla="*/ 101 w 46"/>
                  <a:gd name="T19" fmla="*/ 98 h 94"/>
                  <a:gd name="T20" fmla="*/ 103 w 46"/>
                  <a:gd name="T21" fmla="*/ 67 h 94"/>
                  <a:gd name="T22" fmla="*/ 94 w 46"/>
                  <a:gd name="T23" fmla="*/ 33 h 94"/>
                  <a:gd name="T24" fmla="*/ 6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4" name="Freeform 9"/>
              <p:cNvSpPr>
                <a:spLocks/>
              </p:cNvSpPr>
              <p:nvPr userDrawn="1"/>
            </p:nvSpPr>
            <p:spPr bwMode="ltGray">
              <a:xfrm rot="12185230" flipV="1">
                <a:off x="3894" y="1325"/>
                <a:ext cx="120" cy="90"/>
              </a:xfrm>
              <a:custGeom>
                <a:avLst/>
                <a:gdLst>
                  <a:gd name="T0" fmla="*/ 0 w 54"/>
                  <a:gd name="T1" fmla="*/ 0 h 40"/>
                  <a:gd name="T2" fmla="*/ 2 w 54"/>
                  <a:gd name="T3" fmla="*/ 2 h 40"/>
                  <a:gd name="T4" fmla="*/ 13 w 54"/>
                  <a:gd name="T5" fmla="*/ 7 h 40"/>
                  <a:gd name="T6" fmla="*/ 29 w 54"/>
                  <a:gd name="T7" fmla="*/ 18 h 40"/>
                  <a:gd name="T8" fmla="*/ 47 w 54"/>
                  <a:gd name="T9" fmla="*/ 27 h 40"/>
                  <a:gd name="T10" fmla="*/ 64 w 54"/>
                  <a:gd name="T11" fmla="*/ 34 h 40"/>
                  <a:gd name="T12" fmla="*/ 84 w 54"/>
                  <a:gd name="T13" fmla="*/ 38 h 40"/>
                  <a:gd name="T14" fmla="*/ 102 w 54"/>
                  <a:gd name="T15" fmla="*/ 41 h 40"/>
                  <a:gd name="T16" fmla="*/ 120 w 54"/>
                  <a:gd name="T17" fmla="*/ 36 h 40"/>
                  <a:gd name="T18" fmla="*/ 118 w 54"/>
                  <a:gd name="T19" fmla="*/ 56 h 40"/>
                  <a:gd name="T20" fmla="*/ 111 w 54"/>
                  <a:gd name="T21" fmla="*/ 74 h 40"/>
                  <a:gd name="T22" fmla="*/ 98 w 54"/>
                  <a:gd name="T23" fmla="*/ 86 h 40"/>
                  <a:gd name="T24" fmla="*/ 82 w 54"/>
                  <a:gd name="T25" fmla="*/ 90 h 40"/>
                  <a:gd name="T26" fmla="*/ 62 w 54"/>
                  <a:gd name="T27" fmla="*/ 88 h 40"/>
                  <a:gd name="T28" fmla="*/ 42 w 54"/>
                  <a:gd name="T29" fmla="*/ 72 h 40"/>
                  <a:gd name="T30" fmla="*/ 22 w 54"/>
                  <a:gd name="T31" fmla="*/ 45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13 w 149"/>
                  <a:gd name="T3" fmla="*/ 18 h 704"/>
                  <a:gd name="T4" fmla="*/ 35 w 149"/>
                  <a:gd name="T5" fmla="*/ 41 h 704"/>
                  <a:gd name="T6" fmla="*/ 62 w 149"/>
                  <a:gd name="T7" fmla="*/ 70 h 704"/>
                  <a:gd name="T8" fmla="*/ 91 w 149"/>
                  <a:gd name="T9" fmla="*/ 108 h 704"/>
                  <a:gd name="T10" fmla="*/ 128 w 149"/>
                  <a:gd name="T11" fmla="*/ 155 h 704"/>
                  <a:gd name="T12" fmla="*/ 162 w 149"/>
                  <a:gd name="T13" fmla="*/ 205 h 704"/>
                  <a:gd name="T14" fmla="*/ 195 w 149"/>
                  <a:gd name="T15" fmla="*/ 263 h 704"/>
                  <a:gd name="T16" fmla="*/ 221 w 149"/>
                  <a:gd name="T17" fmla="*/ 330 h 704"/>
                  <a:gd name="T18" fmla="*/ 248 w 149"/>
                  <a:gd name="T19" fmla="*/ 401 h 704"/>
                  <a:gd name="T20" fmla="*/ 266 w 149"/>
                  <a:gd name="T21" fmla="*/ 483 h 704"/>
                  <a:gd name="T22" fmla="*/ 275 w 149"/>
                  <a:gd name="T23" fmla="*/ 573 h 704"/>
                  <a:gd name="T24" fmla="*/ 279 w 149"/>
                  <a:gd name="T25" fmla="*/ 667 h 704"/>
                  <a:gd name="T26" fmla="*/ 266 w 149"/>
                  <a:gd name="T27" fmla="*/ 772 h 704"/>
                  <a:gd name="T28" fmla="*/ 241 w 149"/>
                  <a:gd name="T29" fmla="*/ 883 h 704"/>
                  <a:gd name="T30" fmla="*/ 204 w 149"/>
                  <a:gd name="T31" fmla="*/ 1000 h 704"/>
                  <a:gd name="T32" fmla="*/ 148 w 149"/>
                  <a:gd name="T33" fmla="*/ 1129 h 704"/>
                  <a:gd name="T34" fmla="*/ 86 w 149"/>
                  <a:gd name="T35" fmla="*/ 1275 h 704"/>
                  <a:gd name="T36" fmla="*/ 47 w 149"/>
                  <a:gd name="T37" fmla="*/ 1410 h 704"/>
                  <a:gd name="T38" fmla="*/ 22 w 149"/>
                  <a:gd name="T39" fmla="*/ 1535 h 704"/>
                  <a:gd name="T40" fmla="*/ 13 w 149"/>
                  <a:gd name="T41" fmla="*/ 1655 h 704"/>
                  <a:gd name="T42" fmla="*/ 13 w 149"/>
                  <a:gd name="T43" fmla="*/ 1769 h 704"/>
                  <a:gd name="T44" fmla="*/ 18 w 149"/>
                  <a:gd name="T45" fmla="*/ 1875 h 704"/>
                  <a:gd name="T46" fmla="*/ 27 w 149"/>
                  <a:gd name="T47" fmla="*/ 1968 h 704"/>
                  <a:gd name="T48" fmla="*/ 31 w 149"/>
                  <a:gd name="T49" fmla="*/ 2059 h 704"/>
                  <a:gd name="T50" fmla="*/ 91 w 149"/>
                  <a:gd name="T51" fmla="*/ 2012 h 704"/>
                  <a:gd name="T52" fmla="*/ 86 w 149"/>
                  <a:gd name="T53" fmla="*/ 1989 h 704"/>
                  <a:gd name="T54" fmla="*/ 80 w 149"/>
                  <a:gd name="T55" fmla="*/ 1922 h 704"/>
                  <a:gd name="T56" fmla="*/ 73 w 149"/>
                  <a:gd name="T57" fmla="*/ 1819 h 704"/>
                  <a:gd name="T58" fmla="*/ 78 w 149"/>
                  <a:gd name="T59" fmla="*/ 1682 h 704"/>
                  <a:gd name="T60" fmla="*/ 91 w 149"/>
                  <a:gd name="T61" fmla="*/ 1518 h 704"/>
                  <a:gd name="T62" fmla="*/ 128 w 149"/>
                  <a:gd name="T63" fmla="*/ 1331 h 704"/>
                  <a:gd name="T64" fmla="*/ 190 w 149"/>
                  <a:gd name="T65" fmla="*/ 1129 h 704"/>
                  <a:gd name="T66" fmla="*/ 286 w 149"/>
                  <a:gd name="T67" fmla="*/ 915 h 704"/>
                  <a:gd name="T68" fmla="*/ 317 w 149"/>
                  <a:gd name="T69" fmla="*/ 816 h 704"/>
                  <a:gd name="T70" fmla="*/ 330 w 149"/>
                  <a:gd name="T71" fmla="*/ 687 h 704"/>
                  <a:gd name="T72" fmla="*/ 319 w 149"/>
                  <a:gd name="T73" fmla="*/ 538 h 704"/>
                  <a:gd name="T74" fmla="*/ 290 w 149"/>
                  <a:gd name="T75" fmla="*/ 392 h 704"/>
                  <a:gd name="T76" fmla="*/ 241 w 149"/>
                  <a:gd name="T77" fmla="*/ 249 h 704"/>
                  <a:gd name="T78" fmla="*/ 179 w 149"/>
                  <a:gd name="T79" fmla="*/ 129 h 704"/>
                  <a:gd name="T80" fmla="*/ 97 w 149"/>
                  <a:gd name="T81" fmla="*/ 41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sp>
          <p:nvSpPr>
            <p:cNvPr id="6" name="Freeform 11"/>
            <p:cNvSpPr>
              <a:spLocks/>
            </p:cNvSpPr>
            <p:nvPr userDrawn="1"/>
          </p:nvSpPr>
          <p:spPr bwMode="ltGray">
            <a:xfrm rot="373331" flipH="1">
              <a:off x="22" y="1957"/>
              <a:ext cx="323" cy="649"/>
            </a:xfrm>
            <a:custGeom>
              <a:avLst/>
              <a:gdLst>
                <a:gd name="T0" fmla="*/ 237 w 128"/>
                <a:gd name="T1" fmla="*/ 0 h 217"/>
                <a:gd name="T2" fmla="*/ 265 w 128"/>
                <a:gd name="T3" fmla="*/ 27 h 217"/>
                <a:gd name="T4" fmla="*/ 290 w 128"/>
                <a:gd name="T5" fmla="*/ 81 h 217"/>
                <a:gd name="T6" fmla="*/ 310 w 128"/>
                <a:gd name="T7" fmla="*/ 150 h 217"/>
                <a:gd name="T8" fmla="*/ 323 w 128"/>
                <a:gd name="T9" fmla="*/ 233 h 217"/>
                <a:gd name="T10" fmla="*/ 320 w 128"/>
                <a:gd name="T11" fmla="*/ 332 h 217"/>
                <a:gd name="T12" fmla="*/ 293 w 128"/>
                <a:gd name="T13" fmla="*/ 434 h 217"/>
                <a:gd name="T14" fmla="*/ 237 w 128"/>
                <a:gd name="T15" fmla="*/ 541 h 217"/>
                <a:gd name="T16" fmla="*/ 151 w 128"/>
                <a:gd name="T17" fmla="*/ 649 h 217"/>
                <a:gd name="T18" fmla="*/ 124 w 128"/>
                <a:gd name="T19" fmla="*/ 637 h 217"/>
                <a:gd name="T20" fmla="*/ 96 w 128"/>
                <a:gd name="T21" fmla="*/ 628 h 217"/>
                <a:gd name="T22" fmla="*/ 66 w 128"/>
                <a:gd name="T23" fmla="*/ 613 h 217"/>
                <a:gd name="T24" fmla="*/ 40 w 128"/>
                <a:gd name="T25" fmla="*/ 601 h 217"/>
                <a:gd name="T26" fmla="*/ 20 w 128"/>
                <a:gd name="T27" fmla="*/ 586 h 217"/>
                <a:gd name="T28" fmla="*/ 5 w 128"/>
                <a:gd name="T29" fmla="*/ 568 h 217"/>
                <a:gd name="T30" fmla="*/ 0 w 128"/>
                <a:gd name="T31" fmla="*/ 547 h 217"/>
                <a:gd name="T32" fmla="*/ 3 w 128"/>
                <a:gd name="T33" fmla="*/ 532 h 217"/>
                <a:gd name="T34" fmla="*/ 33 w 128"/>
                <a:gd name="T35" fmla="*/ 511 h 217"/>
                <a:gd name="T36" fmla="*/ 73 w 128"/>
                <a:gd name="T37" fmla="*/ 482 h 217"/>
                <a:gd name="T38" fmla="*/ 116 w 128"/>
                <a:gd name="T39" fmla="*/ 449 h 217"/>
                <a:gd name="T40" fmla="*/ 159 w 128"/>
                <a:gd name="T41" fmla="*/ 401 h 217"/>
                <a:gd name="T42" fmla="*/ 199 w 128"/>
                <a:gd name="T43" fmla="*/ 335 h 217"/>
                <a:gd name="T44" fmla="*/ 230 w 128"/>
                <a:gd name="T45" fmla="*/ 248 h 217"/>
                <a:gd name="T46" fmla="*/ 245 w 128"/>
                <a:gd name="T47" fmla="*/ 138 h 217"/>
                <a:gd name="T48" fmla="*/ 237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9" name="Freeform 14"/>
            <p:cNvSpPr>
              <a:spLocks/>
            </p:cNvSpPr>
            <p:nvPr userDrawn="1"/>
          </p:nvSpPr>
          <p:spPr bwMode="ltGray">
            <a:xfrm rot="373331" flipH="1">
              <a:off x="898" y="2855"/>
              <a:ext cx="354" cy="464"/>
            </a:xfrm>
            <a:custGeom>
              <a:avLst/>
              <a:gdLst>
                <a:gd name="T0" fmla="*/ 227 w 117"/>
                <a:gd name="T1" fmla="*/ 0 h 132"/>
                <a:gd name="T2" fmla="*/ 0 w 117"/>
                <a:gd name="T3" fmla="*/ 88 h 132"/>
                <a:gd name="T4" fmla="*/ 9 w 117"/>
                <a:gd name="T5" fmla="*/ 91 h 132"/>
                <a:gd name="T6" fmla="*/ 42 w 117"/>
                <a:gd name="T7" fmla="*/ 102 h 132"/>
                <a:gd name="T8" fmla="*/ 88 w 117"/>
                <a:gd name="T9" fmla="*/ 127 h 132"/>
                <a:gd name="T10" fmla="*/ 139 w 117"/>
                <a:gd name="T11" fmla="*/ 165 h 132"/>
                <a:gd name="T12" fmla="*/ 200 w 117"/>
                <a:gd name="T13" fmla="*/ 218 h 132"/>
                <a:gd name="T14" fmla="*/ 254 w 117"/>
                <a:gd name="T15" fmla="*/ 281 h 132"/>
                <a:gd name="T16" fmla="*/ 309 w 117"/>
                <a:gd name="T17" fmla="*/ 362 h 132"/>
                <a:gd name="T18" fmla="*/ 351 w 117"/>
                <a:gd name="T19" fmla="*/ 464 h 132"/>
                <a:gd name="T20" fmla="*/ 354 w 117"/>
                <a:gd name="T21" fmla="*/ 422 h 132"/>
                <a:gd name="T22" fmla="*/ 348 w 117"/>
                <a:gd name="T23" fmla="*/ 376 h 132"/>
                <a:gd name="T24" fmla="*/ 327 w 117"/>
                <a:gd name="T25" fmla="*/ 316 h 132"/>
                <a:gd name="T26" fmla="*/ 300 w 117"/>
                <a:gd name="T27" fmla="*/ 260 h 132"/>
                <a:gd name="T28" fmla="*/ 269 w 117"/>
                <a:gd name="T29" fmla="*/ 204 h 132"/>
                <a:gd name="T30" fmla="*/ 236 w 117"/>
                <a:gd name="T31" fmla="*/ 158 h 132"/>
                <a:gd name="T32" fmla="*/ 203 w 117"/>
                <a:gd name="T33" fmla="*/ 127 h 132"/>
                <a:gd name="T34" fmla="*/ 175 w 117"/>
                <a:gd name="T35" fmla="*/ 112 h 132"/>
                <a:gd name="T36" fmla="*/ 209 w 117"/>
                <a:gd name="T37" fmla="*/ 102 h 132"/>
                <a:gd name="T38" fmla="*/ 239 w 117"/>
                <a:gd name="T39" fmla="*/ 98 h 132"/>
                <a:gd name="T40" fmla="*/ 269 w 117"/>
                <a:gd name="T41" fmla="*/ 91 h 132"/>
                <a:gd name="T42" fmla="*/ 297 w 117"/>
                <a:gd name="T43" fmla="*/ 88 h 132"/>
                <a:gd name="T44" fmla="*/ 318 w 117"/>
                <a:gd name="T45" fmla="*/ 84 h 132"/>
                <a:gd name="T46" fmla="*/ 330 w 117"/>
                <a:gd name="T47" fmla="*/ 77 h 132"/>
                <a:gd name="T48" fmla="*/ 342 w 117"/>
                <a:gd name="T49" fmla="*/ 74 h 132"/>
                <a:gd name="T50" fmla="*/ 345 w 117"/>
                <a:gd name="T51" fmla="*/ 74 h 132"/>
                <a:gd name="T52" fmla="*/ 227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 name="Freeform 15"/>
            <p:cNvSpPr>
              <a:spLocks/>
            </p:cNvSpPr>
            <p:nvPr userDrawn="1"/>
          </p:nvSpPr>
          <p:spPr bwMode="ltGray">
            <a:xfrm rot="373331" flipH="1">
              <a:off x="799" y="2979"/>
              <a:ext cx="87" cy="274"/>
            </a:xfrm>
            <a:custGeom>
              <a:avLst/>
              <a:gdLst>
                <a:gd name="T0" fmla="*/ 87 w 29"/>
                <a:gd name="T1" fmla="*/ 0 h 77"/>
                <a:gd name="T2" fmla="*/ 69 w 29"/>
                <a:gd name="T3" fmla="*/ 0 h 77"/>
                <a:gd name="T4" fmla="*/ 48 w 29"/>
                <a:gd name="T5" fmla="*/ 14 h 77"/>
                <a:gd name="T6" fmla="*/ 27 w 29"/>
                <a:gd name="T7" fmla="*/ 32 h 77"/>
                <a:gd name="T8" fmla="*/ 12 w 29"/>
                <a:gd name="T9" fmla="*/ 68 h 77"/>
                <a:gd name="T10" fmla="*/ 3 w 29"/>
                <a:gd name="T11" fmla="*/ 107 h 77"/>
                <a:gd name="T12" fmla="*/ 0 w 29"/>
                <a:gd name="T13" fmla="*/ 157 h 77"/>
                <a:gd name="T14" fmla="*/ 9 w 29"/>
                <a:gd name="T15" fmla="*/ 214 h 77"/>
                <a:gd name="T16" fmla="*/ 33 w 29"/>
                <a:gd name="T17" fmla="*/ 274 h 77"/>
                <a:gd name="T18" fmla="*/ 45 w 29"/>
                <a:gd name="T19" fmla="*/ 189 h 77"/>
                <a:gd name="T20" fmla="*/ 57 w 29"/>
                <a:gd name="T21" fmla="*/ 132 h 77"/>
                <a:gd name="T22" fmla="*/ 69 w 29"/>
                <a:gd name="T23" fmla="*/ 78 h 77"/>
                <a:gd name="T24" fmla="*/ 87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7" name="Freeform 19"/>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8" name="Freeform 20"/>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13" name="Group 21"/>
            <p:cNvGrpSpPr>
              <a:grpSpLocks/>
            </p:cNvGrpSpPr>
            <p:nvPr userDrawn="1"/>
          </p:nvGrpSpPr>
          <p:grpSpPr bwMode="auto">
            <a:xfrm rot="-6691250">
              <a:off x="3642" y="127"/>
              <a:ext cx="356" cy="608"/>
              <a:chOff x="1728" y="866"/>
              <a:chExt cx="129" cy="157"/>
            </a:xfrm>
          </p:grpSpPr>
          <p:sp>
            <p:nvSpPr>
              <p:cNvPr id="33" name="Freeform 22"/>
              <p:cNvSpPr>
                <a:spLocks/>
              </p:cNvSpPr>
              <p:nvPr userDrawn="1"/>
            </p:nvSpPr>
            <p:spPr bwMode="ltGray">
              <a:xfrm>
                <a:off x="1728"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4" name="Freeform 23"/>
              <p:cNvSpPr>
                <a:spLocks/>
              </p:cNvSpPr>
              <p:nvPr userDrawn="1"/>
            </p:nvSpPr>
            <p:spPr bwMode="ltGray">
              <a:xfrm>
                <a:off x="1787"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5" name="Freeform 24"/>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14" name="Group 25"/>
            <p:cNvGrpSpPr>
              <a:grpSpLocks/>
            </p:cNvGrpSpPr>
            <p:nvPr userDrawn="1"/>
          </p:nvGrpSpPr>
          <p:grpSpPr bwMode="auto">
            <a:xfrm rot="8524840">
              <a:off x="676" y="3307"/>
              <a:ext cx="500" cy="500"/>
              <a:chOff x="1727" y="867"/>
              <a:chExt cx="129" cy="156"/>
            </a:xfrm>
          </p:grpSpPr>
          <p:sp>
            <p:nvSpPr>
              <p:cNvPr id="30" name="Freeform 26"/>
              <p:cNvSpPr>
                <a:spLocks/>
              </p:cNvSpPr>
              <p:nvPr userDrawn="1"/>
            </p:nvSpPr>
            <p:spPr bwMode="ltGray">
              <a:xfrm>
                <a:off x="1727" y="867"/>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1" name="Freeform 27"/>
              <p:cNvSpPr>
                <a:spLocks/>
              </p:cNvSpPr>
              <p:nvPr userDrawn="1"/>
            </p:nvSpPr>
            <p:spPr bwMode="ltGray">
              <a:xfrm>
                <a:off x="1786" y="895"/>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32" name="Freeform 28"/>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15" name="Group 29"/>
            <p:cNvGrpSpPr>
              <a:grpSpLocks/>
            </p:cNvGrpSpPr>
            <p:nvPr userDrawn="1"/>
          </p:nvGrpSpPr>
          <p:grpSpPr bwMode="auto">
            <a:xfrm rot="4106450" flipH="1">
              <a:off x="404" y="271"/>
              <a:ext cx="708" cy="891"/>
              <a:chOff x="1727" y="866"/>
              <a:chExt cx="129" cy="157"/>
            </a:xfrm>
          </p:grpSpPr>
          <p:sp>
            <p:nvSpPr>
              <p:cNvPr id="27" name="Freeform 30"/>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8" name="Freeform 31"/>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9" name="Freeform 32"/>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16" name="Group 33"/>
            <p:cNvGrpSpPr>
              <a:grpSpLocks/>
            </p:cNvGrpSpPr>
            <p:nvPr userDrawn="1"/>
          </p:nvGrpSpPr>
          <p:grpSpPr bwMode="auto">
            <a:xfrm rot="10015322" flipH="1">
              <a:off x="4615" y="2392"/>
              <a:ext cx="708" cy="891"/>
              <a:chOff x="1727" y="866"/>
              <a:chExt cx="129" cy="157"/>
            </a:xfrm>
          </p:grpSpPr>
          <p:sp>
            <p:nvSpPr>
              <p:cNvPr id="24" name="Freeform 34"/>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5" name="Freeform 35"/>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6" name="Freeform 36"/>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63 h 237"/>
                <a:gd name="T4" fmla="*/ 8 w 257"/>
                <a:gd name="T5" fmla="*/ 125 h 237"/>
                <a:gd name="T6" fmla="*/ 16 w 257"/>
                <a:gd name="T7" fmla="*/ 188 h 237"/>
                <a:gd name="T8" fmla="*/ 29 w 257"/>
                <a:gd name="T9" fmla="*/ 245 h 237"/>
                <a:gd name="T10" fmla="*/ 48 w 257"/>
                <a:gd name="T11" fmla="*/ 298 h 237"/>
                <a:gd name="T12" fmla="*/ 72 w 257"/>
                <a:gd name="T13" fmla="*/ 353 h 237"/>
                <a:gd name="T14" fmla="*/ 101 w 257"/>
                <a:gd name="T15" fmla="*/ 403 h 237"/>
                <a:gd name="T16" fmla="*/ 135 w 257"/>
                <a:gd name="T17" fmla="*/ 445 h 237"/>
                <a:gd name="T18" fmla="*/ 178 w 257"/>
                <a:gd name="T19" fmla="*/ 485 h 237"/>
                <a:gd name="T20" fmla="*/ 228 w 257"/>
                <a:gd name="T21" fmla="*/ 520 h 237"/>
                <a:gd name="T22" fmla="*/ 281 w 257"/>
                <a:gd name="T23" fmla="*/ 548 h 237"/>
                <a:gd name="T24" fmla="*/ 347 w 257"/>
                <a:gd name="T25" fmla="*/ 570 h 237"/>
                <a:gd name="T26" fmla="*/ 419 w 257"/>
                <a:gd name="T27" fmla="*/ 585 h 237"/>
                <a:gd name="T28" fmla="*/ 498 w 257"/>
                <a:gd name="T29" fmla="*/ 593 h 237"/>
                <a:gd name="T30" fmla="*/ 583 w 257"/>
                <a:gd name="T31" fmla="*/ 590 h 237"/>
                <a:gd name="T32" fmla="*/ 681 w 257"/>
                <a:gd name="T33" fmla="*/ 580 h 237"/>
                <a:gd name="T34" fmla="*/ 594 w 257"/>
                <a:gd name="T35" fmla="*/ 568 h 237"/>
                <a:gd name="T36" fmla="*/ 517 w 257"/>
                <a:gd name="T37" fmla="*/ 550 h 237"/>
                <a:gd name="T38" fmla="*/ 450 w 257"/>
                <a:gd name="T39" fmla="*/ 530 h 237"/>
                <a:gd name="T40" fmla="*/ 392 w 257"/>
                <a:gd name="T41" fmla="*/ 510 h 237"/>
                <a:gd name="T42" fmla="*/ 339 w 257"/>
                <a:gd name="T43" fmla="*/ 483 h 237"/>
                <a:gd name="T44" fmla="*/ 297 w 257"/>
                <a:gd name="T45" fmla="*/ 455 h 237"/>
                <a:gd name="T46" fmla="*/ 257 w 257"/>
                <a:gd name="T47" fmla="*/ 423 h 237"/>
                <a:gd name="T48" fmla="*/ 223 w 257"/>
                <a:gd name="T49" fmla="*/ 388 h 237"/>
                <a:gd name="T50" fmla="*/ 191 w 257"/>
                <a:gd name="T51" fmla="*/ 353 h 237"/>
                <a:gd name="T52" fmla="*/ 162 w 257"/>
                <a:gd name="T53" fmla="*/ 313 h 237"/>
                <a:gd name="T54" fmla="*/ 138 w 257"/>
                <a:gd name="T55" fmla="*/ 268 h 237"/>
                <a:gd name="T56" fmla="*/ 114 w 257"/>
                <a:gd name="T57" fmla="*/ 220 h 237"/>
                <a:gd name="T58" fmla="*/ 87 w 257"/>
                <a:gd name="T59" fmla="*/ 173 h 237"/>
                <a:gd name="T60" fmla="*/ 61 w 257"/>
                <a:gd name="T61" fmla="*/ 118 h 237"/>
                <a:gd name="T62" fmla="*/ 32 w 257"/>
                <a:gd name="T63" fmla="*/ 6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9" name="Freeform 39"/>
            <p:cNvSpPr>
              <a:spLocks/>
            </p:cNvSpPr>
            <p:nvPr userDrawn="1"/>
          </p:nvSpPr>
          <p:spPr bwMode="ltGray">
            <a:xfrm rot="9832527" flipV="1">
              <a:off x="1997" y="858"/>
              <a:ext cx="330" cy="278"/>
            </a:xfrm>
            <a:custGeom>
              <a:avLst/>
              <a:gdLst>
                <a:gd name="T0" fmla="*/ 205 w 124"/>
                <a:gd name="T1" fmla="*/ 0 h 110"/>
                <a:gd name="T2" fmla="*/ 330 w 124"/>
                <a:gd name="T3" fmla="*/ 273 h 110"/>
                <a:gd name="T4" fmla="*/ 319 w 124"/>
                <a:gd name="T5" fmla="*/ 270 h 110"/>
                <a:gd name="T6" fmla="*/ 285 w 124"/>
                <a:gd name="T7" fmla="*/ 265 h 110"/>
                <a:gd name="T8" fmla="*/ 237 w 124"/>
                <a:gd name="T9" fmla="*/ 255 h 110"/>
                <a:gd name="T10" fmla="*/ 181 w 124"/>
                <a:gd name="T11" fmla="*/ 250 h 110"/>
                <a:gd name="T12" fmla="*/ 120 w 124"/>
                <a:gd name="T13" fmla="*/ 245 h 110"/>
                <a:gd name="T14" fmla="*/ 67 w 124"/>
                <a:gd name="T15" fmla="*/ 248 h 110"/>
                <a:gd name="T16" fmla="*/ 24 w 124"/>
                <a:gd name="T17" fmla="*/ 258 h 110"/>
                <a:gd name="T18" fmla="*/ 0 w 124"/>
                <a:gd name="T19" fmla="*/ 278 h 110"/>
                <a:gd name="T20" fmla="*/ 11 w 124"/>
                <a:gd name="T21" fmla="*/ 248 h 110"/>
                <a:gd name="T22" fmla="*/ 21 w 124"/>
                <a:gd name="T23" fmla="*/ 225 h 110"/>
                <a:gd name="T24" fmla="*/ 43 w 124"/>
                <a:gd name="T25" fmla="*/ 207 h 110"/>
                <a:gd name="T26" fmla="*/ 67 w 124"/>
                <a:gd name="T27" fmla="*/ 192 h 110"/>
                <a:gd name="T28" fmla="*/ 96 w 124"/>
                <a:gd name="T29" fmla="*/ 182 h 110"/>
                <a:gd name="T30" fmla="*/ 125 w 124"/>
                <a:gd name="T31" fmla="*/ 179 h 110"/>
                <a:gd name="T32" fmla="*/ 157 w 124"/>
                <a:gd name="T33" fmla="*/ 179 h 110"/>
                <a:gd name="T34" fmla="*/ 192 w 124"/>
                <a:gd name="T35" fmla="*/ 187 h 110"/>
                <a:gd name="T36" fmla="*/ 194 w 124"/>
                <a:gd name="T37" fmla="*/ 179 h 110"/>
                <a:gd name="T38" fmla="*/ 186 w 124"/>
                <a:gd name="T39" fmla="*/ 142 h 110"/>
                <a:gd name="T40" fmla="*/ 178 w 124"/>
                <a:gd name="T41" fmla="*/ 96 h 110"/>
                <a:gd name="T42" fmla="*/ 173 w 124"/>
                <a:gd name="T43" fmla="*/ 76 h 110"/>
                <a:gd name="T44" fmla="*/ 168 w 124"/>
                <a:gd name="T45" fmla="*/ 76 h 110"/>
                <a:gd name="T46" fmla="*/ 162 w 124"/>
                <a:gd name="T47" fmla="*/ 73 h 110"/>
                <a:gd name="T48" fmla="*/ 157 w 124"/>
                <a:gd name="T49" fmla="*/ 66 h 110"/>
                <a:gd name="T50" fmla="*/ 152 w 124"/>
                <a:gd name="T51" fmla="*/ 58 h 110"/>
                <a:gd name="T52" fmla="*/ 152 w 124"/>
                <a:gd name="T53" fmla="*/ 48 h 110"/>
                <a:gd name="T54" fmla="*/ 157 w 124"/>
                <a:gd name="T55" fmla="*/ 35 h 110"/>
                <a:gd name="T56" fmla="*/ 176 w 124"/>
                <a:gd name="T57" fmla="*/ 20 h 110"/>
                <a:gd name="T58" fmla="*/ 20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0" name="Freeform 40"/>
            <p:cNvSpPr>
              <a:spLocks/>
            </p:cNvSpPr>
            <p:nvPr userDrawn="1"/>
          </p:nvSpPr>
          <p:spPr bwMode="ltGray">
            <a:xfrm rot="9832527" flipV="1">
              <a:off x="2224" y="808"/>
              <a:ext cx="123" cy="233"/>
            </a:xfrm>
            <a:custGeom>
              <a:avLst/>
              <a:gdLst>
                <a:gd name="T0" fmla="*/ 83 w 46"/>
                <a:gd name="T1" fmla="*/ 0 h 94"/>
                <a:gd name="T2" fmla="*/ 53 w 46"/>
                <a:gd name="T3" fmla="*/ 94 h 94"/>
                <a:gd name="T4" fmla="*/ 40 w 46"/>
                <a:gd name="T5" fmla="*/ 154 h 94"/>
                <a:gd name="T6" fmla="*/ 29 w 46"/>
                <a:gd name="T7" fmla="*/ 196 h 94"/>
                <a:gd name="T8" fmla="*/ 0 w 46"/>
                <a:gd name="T9" fmla="*/ 233 h 94"/>
                <a:gd name="T10" fmla="*/ 32 w 46"/>
                <a:gd name="T11" fmla="*/ 218 h 94"/>
                <a:gd name="T12" fmla="*/ 62 w 46"/>
                <a:gd name="T13" fmla="*/ 198 h 94"/>
                <a:gd name="T14" fmla="*/ 86 w 46"/>
                <a:gd name="T15" fmla="*/ 171 h 94"/>
                <a:gd name="T16" fmla="*/ 107 w 46"/>
                <a:gd name="T17" fmla="*/ 141 h 94"/>
                <a:gd name="T18" fmla="*/ 120 w 46"/>
                <a:gd name="T19" fmla="*/ 109 h 94"/>
                <a:gd name="T20" fmla="*/ 123 w 46"/>
                <a:gd name="T21" fmla="*/ 74 h 94"/>
                <a:gd name="T22" fmla="*/ 112 w 46"/>
                <a:gd name="T23" fmla="*/ 37 h 94"/>
                <a:gd name="T24" fmla="*/ 83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16 w 149"/>
                <a:gd name="T3" fmla="*/ 20 h 704"/>
                <a:gd name="T4" fmla="*/ 42 w 149"/>
                <a:gd name="T5" fmla="*/ 46 h 704"/>
                <a:gd name="T6" fmla="*/ 74 w 149"/>
                <a:gd name="T7" fmla="*/ 78 h 704"/>
                <a:gd name="T8" fmla="*/ 108 w 149"/>
                <a:gd name="T9" fmla="*/ 121 h 704"/>
                <a:gd name="T10" fmla="*/ 153 w 149"/>
                <a:gd name="T11" fmla="*/ 173 h 704"/>
                <a:gd name="T12" fmla="*/ 193 w 149"/>
                <a:gd name="T13" fmla="*/ 229 h 704"/>
                <a:gd name="T14" fmla="*/ 232 w 149"/>
                <a:gd name="T15" fmla="*/ 294 h 704"/>
                <a:gd name="T16" fmla="*/ 264 w 149"/>
                <a:gd name="T17" fmla="*/ 369 h 704"/>
                <a:gd name="T18" fmla="*/ 295 w 149"/>
                <a:gd name="T19" fmla="*/ 448 h 704"/>
                <a:gd name="T20" fmla="*/ 317 w 149"/>
                <a:gd name="T21" fmla="*/ 539 h 704"/>
                <a:gd name="T22" fmla="*/ 327 w 149"/>
                <a:gd name="T23" fmla="*/ 640 h 704"/>
                <a:gd name="T24" fmla="*/ 332 w 149"/>
                <a:gd name="T25" fmla="*/ 745 h 704"/>
                <a:gd name="T26" fmla="*/ 317 w 149"/>
                <a:gd name="T27" fmla="*/ 863 h 704"/>
                <a:gd name="T28" fmla="*/ 287 w 149"/>
                <a:gd name="T29" fmla="*/ 987 h 704"/>
                <a:gd name="T30" fmla="*/ 243 w 149"/>
                <a:gd name="T31" fmla="*/ 1117 h 704"/>
                <a:gd name="T32" fmla="*/ 177 w 149"/>
                <a:gd name="T33" fmla="*/ 1261 h 704"/>
                <a:gd name="T34" fmla="*/ 103 w 149"/>
                <a:gd name="T35" fmla="*/ 1424 h 704"/>
                <a:gd name="T36" fmla="*/ 55 w 149"/>
                <a:gd name="T37" fmla="*/ 1575 h 704"/>
                <a:gd name="T38" fmla="*/ 26 w 149"/>
                <a:gd name="T39" fmla="*/ 1715 h 704"/>
                <a:gd name="T40" fmla="*/ 16 w 149"/>
                <a:gd name="T41" fmla="*/ 1849 h 704"/>
                <a:gd name="T42" fmla="*/ 16 w 149"/>
                <a:gd name="T43" fmla="*/ 1977 h 704"/>
                <a:gd name="T44" fmla="*/ 21 w 149"/>
                <a:gd name="T45" fmla="*/ 2094 h 704"/>
                <a:gd name="T46" fmla="*/ 32 w 149"/>
                <a:gd name="T47" fmla="*/ 2199 h 704"/>
                <a:gd name="T48" fmla="*/ 37 w 149"/>
                <a:gd name="T49" fmla="*/ 2300 h 704"/>
                <a:gd name="T50" fmla="*/ 108 w 149"/>
                <a:gd name="T51" fmla="*/ 2248 h 704"/>
                <a:gd name="T52" fmla="*/ 103 w 149"/>
                <a:gd name="T53" fmla="*/ 2222 h 704"/>
                <a:gd name="T54" fmla="*/ 95 w 149"/>
                <a:gd name="T55" fmla="*/ 2146 h 704"/>
                <a:gd name="T56" fmla="*/ 87 w 149"/>
                <a:gd name="T57" fmla="*/ 2032 h 704"/>
                <a:gd name="T58" fmla="*/ 92 w 149"/>
                <a:gd name="T59" fmla="*/ 1879 h 704"/>
                <a:gd name="T60" fmla="*/ 108 w 149"/>
                <a:gd name="T61" fmla="*/ 1696 h 704"/>
                <a:gd name="T62" fmla="*/ 153 w 149"/>
                <a:gd name="T63" fmla="*/ 1487 h 704"/>
                <a:gd name="T64" fmla="*/ 227 w 149"/>
                <a:gd name="T65" fmla="*/ 1261 h 704"/>
                <a:gd name="T66" fmla="*/ 340 w 149"/>
                <a:gd name="T67" fmla="*/ 1023 h 704"/>
                <a:gd name="T68" fmla="*/ 377 w 149"/>
                <a:gd name="T69" fmla="*/ 912 h 704"/>
                <a:gd name="T70" fmla="*/ 393 w 149"/>
                <a:gd name="T71" fmla="*/ 768 h 704"/>
                <a:gd name="T72" fmla="*/ 380 w 149"/>
                <a:gd name="T73" fmla="*/ 601 h 704"/>
                <a:gd name="T74" fmla="*/ 346 w 149"/>
                <a:gd name="T75" fmla="*/ 438 h 704"/>
                <a:gd name="T76" fmla="*/ 287 w 149"/>
                <a:gd name="T77" fmla="*/ 278 h 704"/>
                <a:gd name="T78" fmla="*/ 214 w 149"/>
                <a:gd name="T79" fmla="*/ 144 h 704"/>
                <a:gd name="T80" fmla="*/ 116 w 149"/>
                <a:gd name="T81" fmla="*/ 4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ext uri="{AF507438-7753-43E0-B8FC-AC1667EBCBE1}"/>
            </a:extLst>
          </p:spPr>
          <p:txBody>
            <a:bodyPr/>
            <a:lstStyle/>
            <a:p>
              <a:pPr eaLnBrk="0" hangingPunct="0">
                <a:defRPr/>
              </a:pPr>
              <a:endParaRPr lang="en-US" sz="2000">
                <a:solidFill>
                  <a:srgbClr val="006699"/>
                </a:solidFill>
                <a:latin typeface="Verdana" pitchFamily="34" charset="0"/>
              </a:endParaRPr>
            </a:p>
          </p:txBody>
        </p:sp>
      </p:grpSp>
      <p:sp>
        <p:nvSpPr>
          <p:cNvPr id="10287" name="Rectangle 47"/>
          <p:cNvSpPr>
            <a:spLocks noGrp="1" noChangeArrowheads="1"/>
          </p:cNvSpPr>
          <p:nvPr>
            <p:ph type="ctrTitle"/>
          </p:nvPr>
        </p:nvSpPr>
        <p:spPr>
          <a:xfrm>
            <a:off x="2455863" y="596900"/>
            <a:ext cx="6192837" cy="3581400"/>
          </a:xfrm>
          <a:extLst>
            <a:ext uri="{909E8E84-426E-40DD-AFC4-6F175D3DCCD1}"/>
            <a:ext uri="{AF507438-7753-43E0-B8FC-AC1667EBCBE1}"/>
          </a:extLst>
        </p:spPr>
        <p:txBody>
          <a:bodyPr/>
          <a:lstStyle>
            <a:lvl1pPr>
              <a:defRPr sz="5200" b="1"/>
            </a:lvl1pPr>
          </a:lstStyle>
          <a:p>
            <a:pPr lvl="0"/>
            <a:r>
              <a:rPr lang="en-US" altLang="en-US" noProof="0" smtClean="0"/>
              <a:t>Click to edit Master title style</a:t>
            </a:r>
          </a:p>
        </p:txBody>
      </p:sp>
      <p:sp>
        <p:nvSpPr>
          <p:cNvPr id="1028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en-US" altLang="en-US" noProof="0" smtClean="0"/>
              <a:t>Click to edit Master subtitle style</a:t>
            </a:r>
          </a:p>
        </p:txBody>
      </p:sp>
      <p:sp>
        <p:nvSpPr>
          <p:cNvPr id="46" name="Rectangle 44"/>
          <p:cNvSpPr>
            <a:spLocks noGrp="1" noChangeArrowheads="1"/>
          </p:cNvSpPr>
          <p:nvPr>
            <p:ph type="dt" sz="half" idx="10"/>
          </p:nvPr>
        </p:nvSpPr>
        <p:spPr>
          <a:xfrm>
            <a:off x="457200" y="6248400"/>
            <a:ext cx="2133600" cy="457200"/>
          </a:xfrm>
        </p:spPr>
        <p:txBody>
          <a:bodyPr/>
          <a:lstStyle>
            <a:lvl1pPr>
              <a:defRPr>
                <a:latin typeface="Tahoma" pitchFamily="34" charset="0"/>
              </a:defRPr>
            </a:lvl1pPr>
          </a:lstStyle>
          <a:p>
            <a:pPr>
              <a:defRPr/>
            </a:pPr>
            <a:endParaRPr lang="en-US" altLang="en-US"/>
          </a:p>
        </p:txBody>
      </p:sp>
      <p:sp>
        <p:nvSpPr>
          <p:cNvPr id="47" name="Rectangle 45"/>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48" name="Rectangle 46"/>
          <p:cNvSpPr>
            <a:spLocks noGrp="1" noChangeArrowheads="1"/>
          </p:cNvSpPr>
          <p:nvPr>
            <p:ph type="sldNum" sz="quarter" idx="12"/>
          </p:nvPr>
        </p:nvSpPr>
        <p:spPr/>
        <p:txBody>
          <a:bodyPr/>
          <a:lstStyle>
            <a:lvl1pPr>
              <a:defRPr>
                <a:latin typeface="Tahoma" pitchFamily="34" charset="0"/>
              </a:defRPr>
            </a:lvl1pPr>
          </a:lstStyle>
          <a:p>
            <a:pPr>
              <a:defRPr/>
            </a:pPr>
            <a:fld id="{FCB6DA85-4770-4E88-9D50-3EA6DB752BC2}" type="slidenum">
              <a:rPr lang="en-US" altLang="en-US"/>
              <a:pPr>
                <a:defRPr/>
              </a:pPr>
              <a:t>‹#›</a:t>
            </a:fld>
            <a:endParaRPr lang="en-US" altLang="en-US"/>
          </a:p>
        </p:txBody>
      </p:sp>
    </p:spTree>
  </p:cSld>
  <p:clrMapOvr>
    <a:masterClrMapping/>
  </p:clrMapOvr>
  <p:transition>
    <p:pull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5"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6" name="Rectangle 49"/>
          <p:cNvSpPr>
            <a:spLocks noGrp="1" noChangeArrowheads="1"/>
          </p:cNvSpPr>
          <p:nvPr>
            <p:ph type="sldNum" sz="quarter" idx="12"/>
          </p:nvPr>
        </p:nvSpPr>
        <p:spPr/>
        <p:txBody>
          <a:bodyPr/>
          <a:lstStyle>
            <a:lvl1pPr>
              <a:defRPr>
                <a:latin typeface="Tahoma" pitchFamily="34" charset="0"/>
              </a:defRPr>
            </a:lvl1pPr>
          </a:lstStyle>
          <a:p>
            <a:pPr>
              <a:defRPr/>
            </a:pPr>
            <a:fld id="{04410C39-1A2C-4094-B51F-1316060882EB}" type="slidenum">
              <a:rPr lang="en-US" altLang="en-US"/>
              <a:pPr>
                <a:defRPr/>
              </a:pPr>
              <a:t>‹#›</a:t>
            </a:fld>
            <a:endParaRPr lang="en-US" altLang="en-US"/>
          </a:p>
        </p:txBody>
      </p:sp>
    </p:spTree>
  </p:cSld>
  <p:clrMapOvr>
    <a:masterClrMapping/>
  </p:clrMapOvr>
  <p:transition>
    <p:pull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5"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6" name="Rectangle 49"/>
          <p:cNvSpPr>
            <a:spLocks noGrp="1" noChangeArrowheads="1"/>
          </p:cNvSpPr>
          <p:nvPr>
            <p:ph type="sldNum" sz="quarter" idx="12"/>
          </p:nvPr>
        </p:nvSpPr>
        <p:spPr/>
        <p:txBody>
          <a:bodyPr/>
          <a:lstStyle>
            <a:lvl1pPr>
              <a:defRPr>
                <a:latin typeface="Tahoma" pitchFamily="34" charset="0"/>
              </a:defRPr>
            </a:lvl1pPr>
          </a:lstStyle>
          <a:p>
            <a:pPr>
              <a:defRPr/>
            </a:pPr>
            <a:fld id="{8040327F-5EE6-4946-A428-752A1E9F9E82}" type="slidenum">
              <a:rPr lang="en-US" altLang="en-US"/>
              <a:pPr>
                <a:defRPr/>
              </a:pPr>
              <a:t>‹#›</a:t>
            </a:fld>
            <a:endParaRPr lang="en-US" altLang="en-US"/>
          </a:p>
        </p:txBody>
      </p:sp>
    </p:spTree>
  </p:cSld>
  <p:clrMapOvr>
    <a:masterClrMapping/>
  </p:clrMapOvr>
  <p:transition>
    <p:pull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6"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7" name="Rectangle 49"/>
          <p:cNvSpPr>
            <a:spLocks noGrp="1" noChangeArrowheads="1"/>
          </p:cNvSpPr>
          <p:nvPr>
            <p:ph type="sldNum" sz="quarter" idx="12"/>
          </p:nvPr>
        </p:nvSpPr>
        <p:spPr/>
        <p:txBody>
          <a:bodyPr/>
          <a:lstStyle>
            <a:lvl1pPr>
              <a:defRPr>
                <a:latin typeface="Tahoma" pitchFamily="34" charset="0"/>
              </a:defRPr>
            </a:lvl1pPr>
          </a:lstStyle>
          <a:p>
            <a:pPr>
              <a:defRPr/>
            </a:pPr>
            <a:fld id="{098B329D-FA79-43E9-A3A1-A295A64CB348}" type="slidenum">
              <a:rPr lang="en-US" altLang="en-US"/>
              <a:pPr>
                <a:defRPr/>
              </a:pPr>
              <a:t>‹#›</a:t>
            </a:fld>
            <a:endParaRPr lang="en-US" altLang="en-US"/>
          </a:p>
        </p:txBody>
      </p:sp>
    </p:spTree>
  </p:cSld>
  <p:clrMapOvr>
    <a:masterClrMapping/>
  </p:clrMapOvr>
  <p:transition>
    <p:pull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8"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9" name="Rectangle 49"/>
          <p:cNvSpPr>
            <a:spLocks noGrp="1" noChangeArrowheads="1"/>
          </p:cNvSpPr>
          <p:nvPr>
            <p:ph type="sldNum" sz="quarter" idx="12"/>
          </p:nvPr>
        </p:nvSpPr>
        <p:spPr/>
        <p:txBody>
          <a:bodyPr/>
          <a:lstStyle>
            <a:lvl1pPr>
              <a:defRPr>
                <a:latin typeface="Tahoma" pitchFamily="34" charset="0"/>
              </a:defRPr>
            </a:lvl1pPr>
          </a:lstStyle>
          <a:p>
            <a:pPr>
              <a:defRPr/>
            </a:pPr>
            <a:fld id="{38A0CE92-8EE9-4856-A9E0-931E2FBDA820}" type="slidenum">
              <a:rPr lang="en-US" altLang="en-US"/>
              <a:pPr>
                <a:defRPr/>
              </a:pPr>
              <a:t>‹#›</a:t>
            </a:fld>
            <a:endParaRPr lang="en-US" altLang="en-US"/>
          </a:p>
        </p:txBody>
      </p:sp>
    </p:spTree>
  </p:cSld>
  <p:clrMapOvr>
    <a:masterClrMapping/>
  </p:clrMapOvr>
  <p:transition>
    <p:pull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p:txBody>
          <a:bodyPr/>
          <a:lstStyle>
            <a:lvl1pPr>
              <a:defRPr>
                <a:latin typeface="Tahoma" pitchFamily="34" charset="0"/>
              </a:defRPr>
            </a:lvl1pPr>
          </a:lstStyle>
          <a:p>
            <a:pPr>
              <a:defRPr/>
            </a:pPr>
            <a:endParaRPr lang="en-US" altLang="en-US"/>
          </a:p>
        </p:txBody>
      </p:sp>
      <p:sp>
        <p:nvSpPr>
          <p:cNvPr id="4" name="Rectangle 48"/>
          <p:cNvSpPr>
            <a:spLocks noGrp="1" noChangeArrowheads="1"/>
          </p:cNvSpPr>
          <p:nvPr>
            <p:ph type="ftr" sz="quarter" idx="11"/>
          </p:nvPr>
        </p:nvSpPr>
        <p:spPr/>
        <p:txBody>
          <a:bodyPr/>
          <a:lstStyle>
            <a:lvl1pPr>
              <a:defRPr>
                <a:latin typeface="Tahoma" pitchFamily="34" charset="0"/>
              </a:defRPr>
            </a:lvl1pPr>
          </a:lstStyle>
          <a:p>
            <a:pPr>
              <a:defRPr/>
            </a:pPr>
            <a:r>
              <a:rPr lang="en-US" altLang="en-US" smtClean="0"/>
              <a:t>American Diabetes Association National Diabetic Fact Sheet 2005</a:t>
            </a:r>
            <a:endParaRPr lang="en-US" altLang="en-US"/>
          </a:p>
        </p:txBody>
      </p:sp>
      <p:sp>
        <p:nvSpPr>
          <p:cNvPr id="5" name="Rectangle 49"/>
          <p:cNvSpPr>
            <a:spLocks noGrp="1" noChangeArrowheads="1"/>
          </p:cNvSpPr>
          <p:nvPr>
            <p:ph type="sldNum" sz="quarter" idx="12"/>
          </p:nvPr>
        </p:nvSpPr>
        <p:spPr/>
        <p:txBody>
          <a:bodyPr/>
          <a:lstStyle>
            <a:lvl1pPr>
              <a:defRPr>
                <a:latin typeface="Tahoma" pitchFamily="34" charset="0"/>
              </a:defRPr>
            </a:lvl1pPr>
          </a:lstStyle>
          <a:p>
            <a:pPr>
              <a:defRPr/>
            </a:pPr>
            <a:fld id="{FB154ADB-B5EB-4D2E-9BDB-1FBD8B590B82}" type="slidenum">
              <a:rPr lang="en-US" altLang="en-US"/>
              <a:pPr>
                <a:defRPr/>
              </a:pPr>
              <a:t>‹#›</a:t>
            </a:fld>
            <a:endParaRPr lang="en-US" altLang="en-US"/>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theme" Target="../theme/theme10.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8.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9.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298"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ext uri="{AF507438-7753-43E0-B8FC-AC1667EBCBE1}"/>
            </a:extLst>
          </p:spPr>
          <p:txBody>
            <a:bodyPr/>
            <a:lstStyle/>
            <a:p>
              <a:pPr eaLnBrk="0" hangingPunct="0">
                <a:defRPr/>
              </a:pPr>
              <a:endParaRPr lang="en-US" sz="2000">
                <a:solidFill>
                  <a:srgbClr val="006699"/>
                </a:solidFill>
                <a:latin typeface="Verdana" pitchFamily="34" charset="0"/>
              </a:endParaRPr>
            </a:p>
          </p:txBody>
        </p:sp>
        <p:grpSp>
          <p:nvGrpSpPr>
            <p:cNvPr id="55305"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72" name="Freeform 6"/>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73" name="Freeform 7"/>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ext uri="{AF507438-7753-43E0-B8FC-AC1667EBCBE1}"/>
            </a:extLst>
          </p:spPr>
          <p:txBody>
            <a:bodyPr/>
            <a:lstStyle/>
            <a:p>
              <a:pPr eaLnBrk="0" hangingPunct="0">
                <a:defRPr/>
              </a:pPr>
              <a:endParaRPr lang="en-US" sz="2000">
                <a:solidFill>
                  <a:srgbClr val="006699"/>
                </a:solidFill>
                <a:latin typeface="Verdana" pitchFamily="34" charset="0"/>
              </a:endParaRPr>
            </a:p>
          </p:txBody>
        </p:sp>
        <p:grpSp>
          <p:nvGrpSpPr>
            <p:cNvPr id="55307"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66 w 217"/>
                  <a:gd name="T1" fmla="*/ 303 h 210"/>
                  <a:gd name="T2" fmla="*/ 53 w 217"/>
                  <a:gd name="T3" fmla="*/ 286 h 210"/>
                  <a:gd name="T4" fmla="*/ 38 w 217"/>
                  <a:gd name="T5" fmla="*/ 261 h 210"/>
                  <a:gd name="T6" fmla="*/ 22 w 217"/>
                  <a:gd name="T7" fmla="*/ 229 h 210"/>
                  <a:gd name="T8" fmla="*/ 7 w 217"/>
                  <a:gd name="T9" fmla="*/ 195 h 210"/>
                  <a:gd name="T10" fmla="*/ 0 w 217"/>
                  <a:gd name="T11" fmla="*/ 157 h 210"/>
                  <a:gd name="T12" fmla="*/ 1 w 217"/>
                  <a:gd name="T13" fmla="*/ 118 h 210"/>
                  <a:gd name="T14" fmla="*/ 13 w 217"/>
                  <a:gd name="T15" fmla="*/ 82 h 210"/>
                  <a:gd name="T16" fmla="*/ 39 w 217"/>
                  <a:gd name="T17" fmla="*/ 51 h 210"/>
                  <a:gd name="T18" fmla="*/ 65 w 217"/>
                  <a:gd name="T19" fmla="*/ 32 h 210"/>
                  <a:gd name="T20" fmla="*/ 87 w 217"/>
                  <a:gd name="T21" fmla="*/ 17 h 210"/>
                  <a:gd name="T22" fmla="*/ 104 w 217"/>
                  <a:gd name="T23" fmla="*/ 10 h 210"/>
                  <a:gd name="T24" fmla="*/ 117 w 217"/>
                  <a:gd name="T25" fmla="*/ 7 h 210"/>
                  <a:gd name="T26" fmla="*/ 127 w 217"/>
                  <a:gd name="T27" fmla="*/ 7 h 210"/>
                  <a:gd name="T28" fmla="*/ 150 w 217"/>
                  <a:gd name="T29" fmla="*/ 0 h 210"/>
                  <a:gd name="T30" fmla="*/ 213 w 217"/>
                  <a:gd name="T31" fmla="*/ 12 h 210"/>
                  <a:gd name="T32" fmla="*/ 231 w 217"/>
                  <a:gd name="T33" fmla="*/ 17 h 210"/>
                  <a:gd name="T34" fmla="*/ 248 w 217"/>
                  <a:gd name="T35" fmla="*/ 22 h 210"/>
                  <a:gd name="T36" fmla="*/ 263 w 217"/>
                  <a:gd name="T37" fmla="*/ 27 h 210"/>
                  <a:gd name="T38" fmla="*/ 274 w 217"/>
                  <a:gd name="T39" fmla="*/ 33 h 210"/>
                  <a:gd name="T40" fmla="*/ 286 w 217"/>
                  <a:gd name="T41" fmla="*/ 39 h 210"/>
                  <a:gd name="T42" fmla="*/ 296 w 217"/>
                  <a:gd name="T43" fmla="*/ 46 h 210"/>
                  <a:gd name="T44" fmla="*/ 304 w 217"/>
                  <a:gd name="T45" fmla="*/ 55 h 210"/>
                  <a:gd name="T46" fmla="*/ 313 w 217"/>
                  <a:gd name="T47" fmla="*/ 65 h 210"/>
                  <a:gd name="T48" fmla="*/ 296 w 217"/>
                  <a:gd name="T49" fmla="*/ 58 h 210"/>
                  <a:gd name="T50" fmla="*/ 280 w 217"/>
                  <a:gd name="T51" fmla="*/ 52 h 210"/>
                  <a:gd name="T52" fmla="*/ 264 w 217"/>
                  <a:gd name="T53" fmla="*/ 48 h 210"/>
                  <a:gd name="T54" fmla="*/ 248 w 217"/>
                  <a:gd name="T55" fmla="*/ 43 h 210"/>
                  <a:gd name="T56" fmla="*/ 235 w 217"/>
                  <a:gd name="T57" fmla="*/ 39 h 210"/>
                  <a:gd name="T58" fmla="*/ 221 w 217"/>
                  <a:gd name="T59" fmla="*/ 38 h 210"/>
                  <a:gd name="T60" fmla="*/ 206 w 217"/>
                  <a:gd name="T61" fmla="*/ 35 h 210"/>
                  <a:gd name="T62" fmla="*/ 193 w 217"/>
                  <a:gd name="T63" fmla="*/ 35 h 210"/>
                  <a:gd name="T64" fmla="*/ 180 w 217"/>
                  <a:gd name="T65" fmla="*/ 35 h 210"/>
                  <a:gd name="T66" fmla="*/ 167 w 217"/>
                  <a:gd name="T67" fmla="*/ 36 h 210"/>
                  <a:gd name="T68" fmla="*/ 154 w 217"/>
                  <a:gd name="T69" fmla="*/ 39 h 210"/>
                  <a:gd name="T70" fmla="*/ 143 w 217"/>
                  <a:gd name="T71" fmla="*/ 42 h 210"/>
                  <a:gd name="T72" fmla="*/ 131 w 217"/>
                  <a:gd name="T73" fmla="*/ 48 h 210"/>
                  <a:gd name="T74" fmla="*/ 118 w 217"/>
                  <a:gd name="T75" fmla="*/ 52 h 210"/>
                  <a:gd name="T76" fmla="*/ 107 w 217"/>
                  <a:gd name="T77" fmla="*/ 59 h 210"/>
                  <a:gd name="T78" fmla="*/ 95 w 217"/>
                  <a:gd name="T79" fmla="*/ 66 h 210"/>
                  <a:gd name="T80" fmla="*/ 75 w 217"/>
                  <a:gd name="T81" fmla="*/ 88 h 210"/>
                  <a:gd name="T82" fmla="*/ 61 w 217"/>
                  <a:gd name="T83" fmla="*/ 115 h 210"/>
                  <a:gd name="T84" fmla="*/ 53 w 217"/>
                  <a:gd name="T85" fmla="*/ 149 h 210"/>
                  <a:gd name="T86" fmla="*/ 50 w 217"/>
                  <a:gd name="T87" fmla="*/ 182 h 210"/>
                  <a:gd name="T88" fmla="*/ 50 w 217"/>
                  <a:gd name="T89" fmla="*/ 218 h 210"/>
                  <a:gd name="T90" fmla="*/ 55 w 217"/>
                  <a:gd name="T91" fmla="*/ 251 h 210"/>
                  <a:gd name="T92" fmla="*/ 59 w 217"/>
                  <a:gd name="T93" fmla="*/ 280 h 210"/>
                  <a:gd name="T94" fmla="*/ 66 w 217"/>
                  <a:gd name="T95" fmla="*/ 303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3" name="Freeform 11"/>
              <p:cNvSpPr>
                <a:spLocks/>
              </p:cNvSpPr>
              <p:nvPr userDrawn="1"/>
            </p:nvSpPr>
            <p:spPr bwMode="ltGray">
              <a:xfrm rot="373331" flipH="1">
                <a:off x="41" y="2843"/>
                <a:ext cx="262" cy="308"/>
              </a:xfrm>
              <a:custGeom>
                <a:avLst/>
                <a:gdLst>
                  <a:gd name="T0" fmla="*/ 157 w 182"/>
                  <a:gd name="T1" fmla="*/ 0 h 213"/>
                  <a:gd name="T2" fmla="*/ 161 w 182"/>
                  <a:gd name="T3" fmla="*/ 3 h 213"/>
                  <a:gd name="T4" fmla="*/ 170 w 182"/>
                  <a:gd name="T5" fmla="*/ 12 h 213"/>
                  <a:gd name="T6" fmla="*/ 183 w 182"/>
                  <a:gd name="T7" fmla="*/ 26 h 213"/>
                  <a:gd name="T8" fmla="*/ 197 w 182"/>
                  <a:gd name="T9" fmla="*/ 48 h 213"/>
                  <a:gd name="T10" fmla="*/ 209 w 182"/>
                  <a:gd name="T11" fmla="*/ 75 h 213"/>
                  <a:gd name="T12" fmla="*/ 216 w 182"/>
                  <a:gd name="T13" fmla="*/ 110 h 213"/>
                  <a:gd name="T14" fmla="*/ 216 w 182"/>
                  <a:gd name="T15" fmla="*/ 152 h 213"/>
                  <a:gd name="T16" fmla="*/ 207 w 182"/>
                  <a:gd name="T17" fmla="*/ 201 h 213"/>
                  <a:gd name="T18" fmla="*/ 202 w 182"/>
                  <a:gd name="T19" fmla="*/ 215 h 213"/>
                  <a:gd name="T20" fmla="*/ 196 w 182"/>
                  <a:gd name="T21" fmla="*/ 227 h 213"/>
                  <a:gd name="T22" fmla="*/ 189 w 182"/>
                  <a:gd name="T23" fmla="*/ 239 h 213"/>
                  <a:gd name="T24" fmla="*/ 180 w 182"/>
                  <a:gd name="T25" fmla="*/ 250 h 213"/>
                  <a:gd name="T26" fmla="*/ 168 w 182"/>
                  <a:gd name="T27" fmla="*/ 260 h 213"/>
                  <a:gd name="T28" fmla="*/ 158 w 182"/>
                  <a:gd name="T29" fmla="*/ 268 h 213"/>
                  <a:gd name="T30" fmla="*/ 147 w 182"/>
                  <a:gd name="T31" fmla="*/ 276 h 213"/>
                  <a:gd name="T32" fmla="*/ 132 w 182"/>
                  <a:gd name="T33" fmla="*/ 282 h 213"/>
                  <a:gd name="T34" fmla="*/ 118 w 182"/>
                  <a:gd name="T35" fmla="*/ 285 h 213"/>
                  <a:gd name="T36" fmla="*/ 104 w 182"/>
                  <a:gd name="T37" fmla="*/ 289 h 213"/>
                  <a:gd name="T38" fmla="*/ 88 w 182"/>
                  <a:gd name="T39" fmla="*/ 291 h 213"/>
                  <a:gd name="T40" fmla="*/ 71 w 182"/>
                  <a:gd name="T41" fmla="*/ 291 h 213"/>
                  <a:gd name="T42" fmla="*/ 53 w 182"/>
                  <a:gd name="T43" fmla="*/ 289 h 213"/>
                  <a:gd name="T44" fmla="*/ 36 w 182"/>
                  <a:gd name="T45" fmla="*/ 285 h 213"/>
                  <a:gd name="T46" fmla="*/ 17 w 182"/>
                  <a:gd name="T47" fmla="*/ 279 h 213"/>
                  <a:gd name="T48" fmla="*/ 0 w 182"/>
                  <a:gd name="T49" fmla="*/ 272 h 213"/>
                  <a:gd name="T50" fmla="*/ 16 w 182"/>
                  <a:gd name="T51" fmla="*/ 282 h 213"/>
                  <a:gd name="T52" fmla="*/ 32 w 182"/>
                  <a:gd name="T53" fmla="*/ 289 h 213"/>
                  <a:gd name="T54" fmla="*/ 48 w 182"/>
                  <a:gd name="T55" fmla="*/ 296 h 213"/>
                  <a:gd name="T56" fmla="*/ 62 w 182"/>
                  <a:gd name="T57" fmla="*/ 301 h 213"/>
                  <a:gd name="T58" fmla="*/ 76 w 182"/>
                  <a:gd name="T59" fmla="*/ 305 h 213"/>
                  <a:gd name="T60" fmla="*/ 91 w 182"/>
                  <a:gd name="T61" fmla="*/ 307 h 213"/>
                  <a:gd name="T62" fmla="*/ 105 w 182"/>
                  <a:gd name="T63" fmla="*/ 308 h 213"/>
                  <a:gd name="T64" fmla="*/ 119 w 182"/>
                  <a:gd name="T65" fmla="*/ 308 h 213"/>
                  <a:gd name="T66" fmla="*/ 131 w 182"/>
                  <a:gd name="T67" fmla="*/ 307 h 213"/>
                  <a:gd name="T68" fmla="*/ 144 w 182"/>
                  <a:gd name="T69" fmla="*/ 304 h 213"/>
                  <a:gd name="T70" fmla="*/ 155 w 182"/>
                  <a:gd name="T71" fmla="*/ 301 h 213"/>
                  <a:gd name="T72" fmla="*/ 167 w 182"/>
                  <a:gd name="T73" fmla="*/ 298 h 213"/>
                  <a:gd name="T74" fmla="*/ 177 w 182"/>
                  <a:gd name="T75" fmla="*/ 294 h 213"/>
                  <a:gd name="T76" fmla="*/ 187 w 182"/>
                  <a:gd name="T77" fmla="*/ 288 h 213"/>
                  <a:gd name="T78" fmla="*/ 196 w 182"/>
                  <a:gd name="T79" fmla="*/ 282 h 213"/>
                  <a:gd name="T80" fmla="*/ 204 w 182"/>
                  <a:gd name="T81" fmla="*/ 276 h 213"/>
                  <a:gd name="T82" fmla="*/ 227 w 182"/>
                  <a:gd name="T83" fmla="*/ 254 h 213"/>
                  <a:gd name="T84" fmla="*/ 243 w 182"/>
                  <a:gd name="T85" fmla="*/ 233 h 213"/>
                  <a:gd name="T86" fmla="*/ 253 w 182"/>
                  <a:gd name="T87" fmla="*/ 208 h 213"/>
                  <a:gd name="T88" fmla="*/ 258 w 182"/>
                  <a:gd name="T89" fmla="*/ 185 h 213"/>
                  <a:gd name="T90" fmla="*/ 261 w 182"/>
                  <a:gd name="T91" fmla="*/ 161 h 213"/>
                  <a:gd name="T92" fmla="*/ 261 w 182"/>
                  <a:gd name="T93" fmla="*/ 137 h 213"/>
                  <a:gd name="T94" fmla="*/ 262 w 182"/>
                  <a:gd name="T95" fmla="*/ 114 h 213"/>
                  <a:gd name="T96" fmla="*/ 249 w 182"/>
                  <a:gd name="T97" fmla="*/ 67 h 213"/>
                  <a:gd name="T98" fmla="*/ 225 w 182"/>
                  <a:gd name="T99" fmla="*/ 30 h 213"/>
                  <a:gd name="T100" fmla="*/ 217 w 182"/>
                  <a:gd name="T101" fmla="*/ 26 h 213"/>
                  <a:gd name="T102" fmla="*/ 212 w 182"/>
                  <a:gd name="T103" fmla="*/ 22 h 213"/>
                  <a:gd name="T104" fmla="*/ 204 w 182"/>
                  <a:gd name="T105" fmla="*/ 19 h 213"/>
                  <a:gd name="T106" fmla="*/ 199 w 182"/>
                  <a:gd name="T107" fmla="*/ 16 h 213"/>
                  <a:gd name="T108" fmla="*/ 190 w 182"/>
                  <a:gd name="T109" fmla="*/ 13 h 213"/>
                  <a:gd name="T110" fmla="*/ 181 w 182"/>
                  <a:gd name="T111" fmla="*/ 9 h 213"/>
                  <a:gd name="T112" fmla="*/ 171 w 182"/>
                  <a:gd name="T113" fmla="*/ 4 h 213"/>
                  <a:gd name="T114" fmla="*/ 157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4" name="Freeform 12"/>
              <p:cNvSpPr>
                <a:spLocks/>
              </p:cNvSpPr>
              <p:nvPr userDrawn="1"/>
            </p:nvSpPr>
            <p:spPr bwMode="ltGray">
              <a:xfrm rot="373331" flipH="1">
                <a:off x="121" y="2907"/>
                <a:ext cx="93" cy="156"/>
              </a:xfrm>
              <a:custGeom>
                <a:avLst/>
                <a:gdLst>
                  <a:gd name="T0" fmla="*/ 68 w 128"/>
                  <a:gd name="T1" fmla="*/ 0 h 217"/>
                  <a:gd name="T2" fmla="*/ 76 w 128"/>
                  <a:gd name="T3" fmla="*/ 6 h 217"/>
                  <a:gd name="T4" fmla="*/ 84 w 128"/>
                  <a:gd name="T5" fmla="*/ 19 h 217"/>
                  <a:gd name="T6" fmla="*/ 89 w 128"/>
                  <a:gd name="T7" fmla="*/ 36 h 217"/>
                  <a:gd name="T8" fmla="*/ 93 w 128"/>
                  <a:gd name="T9" fmla="*/ 56 h 217"/>
                  <a:gd name="T10" fmla="*/ 92 w 128"/>
                  <a:gd name="T11" fmla="*/ 80 h 217"/>
                  <a:gd name="T12" fmla="*/ 84 w 128"/>
                  <a:gd name="T13" fmla="*/ 104 h 217"/>
                  <a:gd name="T14" fmla="*/ 68 w 128"/>
                  <a:gd name="T15" fmla="*/ 130 h 217"/>
                  <a:gd name="T16" fmla="*/ 44 w 128"/>
                  <a:gd name="T17" fmla="*/ 156 h 217"/>
                  <a:gd name="T18" fmla="*/ 36 w 128"/>
                  <a:gd name="T19" fmla="*/ 153 h 217"/>
                  <a:gd name="T20" fmla="*/ 28 w 128"/>
                  <a:gd name="T21" fmla="*/ 151 h 217"/>
                  <a:gd name="T22" fmla="*/ 19 w 128"/>
                  <a:gd name="T23" fmla="*/ 147 h 217"/>
                  <a:gd name="T24" fmla="*/ 12 w 128"/>
                  <a:gd name="T25" fmla="*/ 144 h 217"/>
                  <a:gd name="T26" fmla="*/ 6 w 128"/>
                  <a:gd name="T27" fmla="*/ 141 h 217"/>
                  <a:gd name="T28" fmla="*/ 1 w 128"/>
                  <a:gd name="T29" fmla="*/ 137 h 217"/>
                  <a:gd name="T30" fmla="*/ 0 w 128"/>
                  <a:gd name="T31" fmla="*/ 132 h 217"/>
                  <a:gd name="T32" fmla="*/ 1 w 128"/>
                  <a:gd name="T33" fmla="*/ 128 h 217"/>
                  <a:gd name="T34" fmla="*/ 9 w 128"/>
                  <a:gd name="T35" fmla="*/ 123 h 217"/>
                  <a:gd name="T36" fmla="*/ 21 w 128"/>
                  <a:gd name="T37" fmla="*/ 116 h 217"/>
                  <a:gd name="T38" fmla="*/ 33 w 128"/>
                  <a:gd name="T39" fmla="*/ 108 h 217"/>
                  <a:gd name="T40" fmla="*/ 46 w 128"/>
                  <a:gd name="T41" fmla="*/ 96 h 217"/>
                  <a:gd name="T42" fmla="*/ 57 w 128"/>
                  <a:gd name="T43" fmla="*/ 81 h 217"/>
                  <a:gd name="T44" fmla="*/ 66 w 128"/>
                  <a:gd name="T45" fmla="*/ 60 h 217"/>
                  <a:gd name="T46" fmla="*/ 70 w 128"/>
                  <a:gd name="T47" fmla="*/ 33 h 217"/>
                  <a:gd name="T48" fmla="*/ 6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5" name="Freeform 13"/>
              <p:cNvSpPr>
                <a:spLocks/>
              </p:cNvSpPr>
              <p:nvPr userDrawn="1"/>
            </p:nvSpPr>
            <p:spPr bwMode="ltGray">
              <a:xfrm rot="373331" flipH="1">
                <a:off x="313" y="3110"/>
                <a:ext cx="85" cy="93"/>
              </a:xfrm>
              <a:custGeom>
                <a:avLst/>
                <a:gdLst>
                  <a:gd name="T0" fmla="*/ 54 w 117"/>
                  <a:gd name="T1" fmla="*/ 0 h 132"/>
                  <a:gd name="T2" fmla="*/ 0 w 117"/>
                  <a:gd name="T3" fmla="*/ 18 h 132"/>
                  <a:gd name="T4" fmla="*/ 2 w 117"/>
                  <a:gd name="T5" fmla="*/ 18 h 132"/>
                  <a:gd name="T6" fmla="*/ 10 w 117"/>
                  <a:gd name="T7" fmla="*/ 20 h 132"/>
                  <a:gd name="T8" fmla="*/ 21 w 117"/>
                  <a:gd name="T9" fmla="*/ 25 h 132"/>
                  <a:gd name="T10" fmla="*/ 33 w 117"/>
                  <a:gd name="T11" fmla="*/ 33 h 132"/>
                  <a:gd name="T12" fmla="*/ 48 w 117"/>
                  <a:gd name="T13" fmla="*/ 44 h 132"/>
                  <a:gd name="T14" fmla="*/ 61 w 117"/>
                  <a:gd name="T15" fmla="*/ 56 h 132"/>
                  <a:gd name="T16" fmla="*/ 74 w 117"/>
                  <a:gd name="T17" fmla="*/ 73 h 132"/>
                  <a:gd name="T18" fmla="*/ 84 w 117"/>
                  <a:gd name="T19" fmla="*/ 93 h 132"/>
                  <a:gd name="T20" fmla="*/ 85 w 117"/>
                  <a:gd name="T21" fmla="*/ 85 h 132"/>
                  <a:gd name="T22" fmla="*/ 84 w 117"/>
                  <a:gd name="T23" fmla="*/ 75 h 132"/>
                  <a:gd name="T24" fmla="*/ 78 w 117"/>
                  <a:gd name="T25" fmla="*/ 63 h 132"/>
                  <a:gd name="T26" fmla="*/ 72 w 117"/>
                  <a:gd name="T27" fmla="*/ 52 h 132"/>
                  <a:gd name="T28" fmla="*/ 65 w 117"/>
                  <a:gd name="T29" fmla="*/ 41 h 132"/>
                  <a:gd name="T30" fmla="*/ 57 w 117"/>
                  <a:gd name="T31" fmla="*/ 32 h 132"/>
                  <a:gd name="T32" fmla="*/ 49 w 117"/>
                  <a:gd name="T33" fmla="*/ 25 h 132"/>
                  <a:gd name="T34" fmla="*/ 42 w 117"/>
                  <a:gd name="T35" fmla="*/ 23 h 132"/>
                  <a:gd name="T36" fmla="*/ 50 w 117"/>
                  <a:gd name="T37" fmla="*/ 20 h 132"/>
                  <a:gd name="T38" fmla="*/ 57 w 117"/>
                  <a:gd name="T39" fmla="*/ 20 h 132"/>
                  <a:gd name="T40" fmla="*/ 65 w 117"/>
                  <a:gd name="T41" fmla="*/ 18 h 132"/>
                  <a:gd name="T42" fmla="*/ 71 w 117"/>
                  <a:gd name="T43" fmla="*/ 18 h 132"/>
                  <a:gd name="T44" fmla="*/ 76 w 117"/>
                  <a:gd name="T45" fmla="*/ 17 h 132"/>
                  <a:gd name="T46" fmla="*/ 79 w 117"/>
                  <a:gd name="T47" fmla="*/ 16 h 132"/>
                  <a:gd name="T48" fmla="*/ 82 w 117"/>
                  <a:gd name="T49" fmla="*/ 15 h 132"/>
                  <a:gd name="T50" fmla="*/ 83 w 117"/>
                  <a:gd name="T51" fmla="*/ 15 h 132"/>
                  <a:gd name="T52" fmla="*/ 54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6" name="Freeform 14"/>
              <p:cNvSpPr>
                <a:spLocks/>
              </p:cNvSpPr>
              <p:nvPr userDrawn="1"/>
            </p:nvSpPr>
            <p:spPr bwMode="ltGray">
              <a:xfrm rot="373331" flipH="1">
                <a:off x="289" y="3134"/>
                <a:ext cx="21" cy="55"/>
              </a:xfrm>
              <a:custGeom>
                <a:avLst/>
                <a:gdLst>
                  <a:gd name="T0" fmla="*/ 21 w 29"/>
                  <a:gd name="T1" fmla="*/ 0 h 77"/>
                  <a:gd name="T2" fmla="*/ 17 w 29"/>
                  <a:gd name="T3" fmla="*/ 0 h 77"/>
                  <a:gd name="T4" fmla="*/ 12 w 29"/>
                  <a:gd name="T5" fmla="*/ 3 h 77"/>
                  <a:gd name="T6" fmla="*/ 7 w 29"/>
                  <a:gd name="T7" fmla="*/ 6 h 77"/>
                  <a:gd name="T8" fmla="*/ 3 w 29"/>
                  <a:gd name="T9" fmla="*/ 14 h 77"/>
                  <a:gd name="T10" fmla="*/ 1 w 29"/>
                  <a:gd name="T11" fmla="*/ 21 h 77"/>
                  <a:gd name="T12" fmla="*/ 0 w 29"/>
                  <a:gd name="T13" fmla="*/ 31 h 77"/>
                  <a:gd name="T14" fmla="*/ 2 w 29"/>
                  <a:gd name="T15" fmla="*/ 43 h 77"/>
                  <a:gd name="T16" fmla="*/ 8 w 29"/>
                  <a:gd name="T17" fmla="*/ 55 h 77"/>
                  <a:gd name="T18" fmla="*/ 11 w 29"/>
                  <a:gd name="T19" fmla="*/ 38 h 77"/>
                  <a:gd name="T20" fmla="*/ 14 w 29"/>
                  <a:gd name="T21" fmla="*/ 26 h 77"/>
                  <a:gd name="T22" fmla="*/ 17 w 29"/>
                  <a:gd name="T23" fmla="*/ 16 h 77"/>
                  <a:gd name="T24" fmla="*/ 2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nvGrpSpPr>
              <p:cNvPr id="55339"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8 w 207"/>
                    <a:gd name="T1" fmla="*/ 30 h 564"/>
                    <a:gd name="T2" fmla="*/ 4 w 207"/>
                    <a:gd name="T3" fmla="*/ 50 h 564"/>
                    <a:gd name="T4" fmla="*/ 2 w 207"/>
                    <a:gd name="T5" fmla="*/ 68 h 564"/>
                    <a:gd name="T6" fmla="*/ 0 w 207"/>
                    <a:gd name="T7" fmla="*/ 86 h 564"/>
                    <a:gd name="T8" fmla="*/ 0 w 207"/>
                    <a:gd name="T9" fmla="*/ 104 h 564"/>
                    <a:gd name="T10" fmla="*/ 2 w 207"/>
                    <a:gd name="T11" fmla="*/ 124 h 564"/>
                    <a:gd name="T12" fmla="*/ 5 w 207"/>
                    <a:gd name="T13" fmla="*/ 146 h 564"/>
                    <a:gd name="T14" fmla="*/ 11 w 207"/>
                    <a:gd name="T15" fmla="*/ 171 h 564"/>
                    <a:gd name="T16" fmla="*/ 20 w 207"/>
                    <a:gd name="T17" fmla="*/ 198 h 564"/>
                    <a:gd name="T18" fmla="*/ 30 w 207"/>
                    <a:gd name="T19" fmla="*/ 225 h 564"/>
                    <a:gd name="T20" fmla="*/ 42 w 207"/>
                    <a:gd name="T21" fmla="*/ 252 h 564"/>
                    <a:gd name="T22" fmla="*/ 57 w 207"/>
                    <a:gd name="T23" fmla="*/ 281 h 564"/>
                    <a:gd name="T24" fmla="*/ 73 w 207"/>
                    <a:gd name="T25" fmla="*/ 308 h 564"/>
                    <a:gd name="T26" fmla="*/ 91 w 207"/>
                    <a:gd name="T27" fmla="*/ 334 h 564"/>
                    <a:gd name="T28" fmla="*/ 108 w 207"/>
                    <a:gd name="T29" fmla="*/ 357 h 564"/>
                    <a:gd name="T30" fmla="*/ 126 w 207"/>
                    <a:gd name="T31" fmla="*/ 376 h 564"/>
                    <a:gd name="T32" fmla="*/ 143 w 207"/>
                    <a:gd name="T33" fmla="*/ 390 h 564"/>
                    <a:gd name="T34" fmla="*/ 111 w 207"/>
                    <a:gd name="T35" fmla="*/ 346 h 564"/>
                    <a:gd name="T36" fmla="*/ 88 w 207"/>
                    <a:gd name="T37" fmla="*/ 310 h 564"/>
                    <a:gd name="T38" fmla="*/ 71 w 207"/>
                    <a:gd name="T39" fmla="*/ 280 h 564"/>
                    <a:gd name="T40" fmla="*/ 60 w 207"/>
                    <a:gd name="T41" fmla="*/ 254 h 564"/>
                    <a:gd name="T42" fmla="*/ 52 w 207"/>
                    <a:gd name="T43" fmla="*/ 233 h 564"/>
                    <a:gd name="T44" fmla="*/ 47 w 207"/>
                    <a:gd name="T45" fmla="*/ 214 h 564"/>
                    <a:gd name="T46" fmla="*/ 44 w 207"/>
                    <a:gd name="T47" fmla="*/ 197 h 564"/>
                    <a:gd name="T48" fmla="*/ 39 w 207"/>
                    <a:gd name="T49" fmla="*/ 180 h 564"/>
                    <a:gd name="T50" fmla="*/ 30 w 207"/>
                    <a:gd name="T51" fmla="*/ 142 h 564"/>
                    <a:gd name="T52" fmla="*/ 28 w 207"/>
                    <a:gd name="T53" fmla="*/ 97 h 564"/>
                    <a:gd name="T54" fmla="*/ 30 w 207"/>
                    <a:gd name="T55" fmla="*/ 47 h 564"/>
                    <a:gd name="T56" fmla="*/ 35 w 207"/>
                    <a:gd name="T57" fmla="*/ 0 h 564"/>
                    <a:gd name="T58" fmla="*/ 8 w 207"/>
                    <a:gd name="T59" fmla="*/ 30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9" name="Freeform 17"/>
                <p:cNvSpPr>
                  <a:spLocks/>
                </p:cNvSpPr>
                <p:nvPr userDrawn="1"/>
              </p:nvSpPr>
              <p:spPr bwMode="ltGray">
                <a:xfrm rot="4200091">
                  <a:off x="124" y="1761"/>
                  <a:ext cx="33" cy="160"/>
                </a:xfrm>
                <a:custGeom>
                  <a:avLst/>
                  <a:gdLst>
                    <a:gd name="T0" fmla="*/ 0 w 47"/>
                    <a:gd name="T1" fmla="*/ 13 h 232"/>
                    <a:gd name="T2" fmla="*/ 10 w 47"/>
                    <a:gd name="T3" fmla="*/ 38 h 232"/>
                    <a:gd name="T4" fmla="*/ 15 w 47"/>
                    <a:gd name="T5" fmla="*/ 70 h 232"/>
                    <a:gd name="T6" fmla="*/ 17 w 47"/>
                    <a:gd name="T7" fmla="*/ 110 h 232"/>
                    <a:gd name="T8" fmla="*/ 13 w 47"/>
                    <a:gd name="T9" fmla="*/ 160 h 232"/>
                    <a:gd name="T10" fmla="*/ 32 w 47"/>
                    <a:gd name="T11" fmla="*/ 150 h 232"/>
                    <a:gd name="T12" fmla="*/ 33 w 47"/>
                    <a:gd name="T13" fmla="*/ 123 h 232"/>
                    <a:gd name="T14" fmla="*/ 33 w 47"/>
                    <a:gd name="T15" fmla="*/ 97 h 232"/>
                    <a:gd name="T16" fmla="*/ 32 w 47"/>
                    <a:gd name="T17" fmla="*/ 71 h 232"/>
                    <a:gd name="T18" fmla="*/ 29 w 47"/>
                    <a:gd name="T19" fmla="*/ 49 h 232"/>
                    <a:gd name="T20" fmla="*/ 25 w 47"/>
                    <a:gd name="T21" fmla="*/ 36 h 232"/>
                    <a:gd name="T22" fmla="*/ 20 w 47"/>
                    <a:gd name="T23" fmla="*/ 23 h 232"/>
                    <a:gd name="T24" fmla="*/ 15 w 47"/>
                    <a:gd name="T25" fmla="*/ 12 h 232"/>
                    <a:gd name="T26" fmla="*/ 9 w 47"/>
                    <a:gd name="T27" fmla="*/ 0 h 232"/>
                    <a:gd name="T28" fmla="*/ 0 w 47"/>
                    <a:gd name="T29" fmla="*/ 13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70" name="Freeform 18"/>
                <p:cNvSpPr>
                  <a:spLocks/>
                </p:cNvSpPr>
                <p:nvPr userDrawn="1"/>
              </p:nvSpPr>
              <p:spPr bwMode="ltGray">
                <a:xfrm rot="4200091">
                  <a:off x="197" y="1721"/>
                  <a:ext cx="60" cy="27"/>
                </a:xfrm>
                <a:custGeom>
                  <a:avLst/>
                  <a:gdLst>
                    <a:gd name="T0" fmla="*/ 60 w 87"/>
                    <a:gd name="T1" fmla="*/ 15 h 40"/>
                    <a:gd name="T2" fmla="*/ 53 w 87"/>
                    <a:gd name="T3" fmla="*/ 11 h 40"/>
                    <a:gd name="T4" fmla="*/ 47 w 87"/>
                    <a:gd name="T5" fmla="*/ 8 h 40"/>
                    <a:gd name="T6" fmla="*/ 40 w 87"/>
                    <a:gd name="T7" fmla="*/ 5 h 40"/>
                    <a:gd name="T8" fmla="*/ 32 w 87"/>
                    <a:gd name="T9" fmla="*/ 3 h 40"/>
                    <a:gd name="T10" fmla="*/ 26 w 87"/>
                    <a:gd name="T11" fmla="*/ 2 h 40"/>
                    <a:gd name="T12" fmla="*/ 18 w 87"/>
                    <a:gd name="T13" fmla="*/ 1 h 40"/>
                    <a:gd name="T14" fmla="*/ 9 w 87"/>
                    <a:gd name="T15" fmla="*/ 0 h 40"/>
                    <a:gd name="T16" fmla="*/ 0 w 87"/>
                    <a:gd name="T17" fmla="*/ 1 h 40"/>
                    <a:gd name="T18" fmla="*/ 4 w 87"/>
                    <a:gd name="T19" fmla="*/ 4 h 40"/>
                    <a:gd name="T20" fmla="*/ 10 w 87"/>
                    <a:gd name="T21" fmla="*/ 7 h 40"/>
                    <a:gd name="T22" fmla="*/ 15 w 87"/>
                    <a:gd name="T23" fmla="*/ 9 h 40"/>
                    <a:gd name="T24" fmla="*/ 23 w 87"/>
                    <a:gd name="T25" fmla="*/ 12 h 40"/>
                    <a:gd name="T26" fmla="*/ 29 w 87"/>
                    <a:gd name="T27" fmla="*/ 15 h 40"/>
                    <a:gd name="T28" fmla="*/ 36 w 87"/>
                    <a:gd name="T29" fmla="*/ 18 h 40"/>
                    <a:gd name="T30" fmla="*/ 44 w 87"/>
                    <a:gd name="T31" fmla="*/ 22 h 40"/>
                    <a:gd name="T32" fmla="*/ 51 w 87"/>
                    <a:gd name="T33" fmla="*/ 27 h 40"/>
                    <a:gd name="T34" fmla="*/ 60 w 87"/>
                    <a:gd name="T35" fmla="*/ 15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grpSp>
          <p:nvGrpSpPr>
            <p:cNvPr id="55308"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7"/>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0" name="Freeform 21"/>
              <p:cNvSpPr>
                <a:spLocks/>
              </p:cNvSpPr>
              <p:nvPr userDrawn="1"/>
            </p:nvSpPr>
            <p:spPr bwMode="ltGray">
              <a:xfrm>
                <a:off x="1786" y="895"/>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1" name="Freeform 22"/>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55309"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7" name="Freeform 25"/>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8" name="Freeform 26"/>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55310"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4" name="Freeform 29"/>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5" name="Freeform 30"/>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ext uri="{AF507438-7753-43E0-B8FC-AC1667EBCBE1}"/>
            </a:extLst>
          </p:spPr>
          <p:txBody>
            <a:bodyPr/>
            <a:lstStyle/>
            <a:p>
              <a:pPr eaLnBrk="0" hangingPunct="0">
                <a:defRPr/>
              </a:pPr>
              <a:endParaRPr lang="en-US" sz="2000">
                <a:solidFill>
                  <a:srgbClr val="006699"/>
                </a:solidFill>
                <a:latin typeface="Verdana" pitchFamily="34" charset="0"/>
              </a:endParaRPr>
            </a:p>
          </p:txBody>
        </p:sp>
        <p:sp>
          <p:nvSpPr>
            <p:cNvPr id="1040" name="Freeform 32"/>
            <p:cNvSpPr>
              <a:spLocks/>
            </p:cNvSpPr>
            <p:nvPr/>
          </p:nvSpPr>
          <p:spPr bwMode="ltGray">
            <a:xfrm rot="828663">
              <a:off x="242" y="3404"/>
              <a:ext cx="132" cy="167"/>
            </a:xfrm>
            <a:custGeom>
              <a:avLst/>
              <a:gdLst>
                <a:gd name="T0" fmla="*/ 0 w 109"/>
                <a:gd name="T1" fmla="*/ 0 h 156"/>
                <a:gd name="T2" fmla="*/ 6 w 109"/>
                <a:gd name="T3" fmla="*/ 1 h 156"/>
                <a:gd name="T4" fmla="*/ 22 w 109"/>
                <a:gd name="T5" fmla="*/ 5 h 156"/>
                <a:gd name="T6" fmla="*/ 45 w 109"/>
                <a:gd name="T7" fmla="*/ 13 h 156"/>
                <a:gd name="T8" fmla="*/ 70 w 109"/>
                <a:gd name="T9" fmla="*/ 26 h 156"/>
                <a:gd name="T10" fmla="*/ 94 w 109"/>
                <a:gd name="T11" fmla="*/ 47 h 156"/>
                <a:gd name="T12" fmla="*/ 116 w 109"/>
                <a:gd name="T13" fmla="*/ 76 h 156"/>
                <a:gd name="T14" fmla="*/ 130 w 109"/>
                <a:gd name="T15" fmla="*/ 116 h 156"/>
                <a:gd name="T16" fmla="*/ 132 w 109"/>
                <a:gd name="T17" fmla="*/ 167 h 156"/>
                <a:gd name="T18" fmla="*/ 127 w 109"/>
                <a:gd name="T19" fmla="*/ 167 h 156"/>
                <a:gd name="T20" fmla="*/ 120 w 109"/>
                <a:gd name="T21" fmla="*/ 167 h 156"/>
                <a:gd name="T22" fmla="*/ 113 w 109"/>
                <a:gd name="T23" fmla="*/ 167 h 156"/>
                <a:gd name="T24" fmla="*/ 105 w 109"/>
                <a:gd name="T25" fmla="*/ 165 h 156"/>
                <a:gd name="T26" fmla="*/ 98 w 109"/>
                <a:gd name="T27" fmla="*/ 164 h 156"/>
                <a:gd name="T28" fmla="*/ 90 w 109"/>
                <a:gd name="T29" fmla="*/ 161 h 156"/>
                <a:gd name="T30" fmla="*/ 80 w 109"/>
                <a:gd name="T31" fmla="*/ 155 h 156"/>
                <a:gd name="T32" fmla="*/ 70 w 109"/>
                <a:gd name="T33" fmla="*/ 149 h 156"/>
                <a:gd name="T34" fmla="*/ 64 w 109"/>
                <a:gd name="T35" fmla="*/ 135 h 156"/>
                <a:gd name="T36" fmla="*/ 64 w 109"/>
                <a:gd name="T37" fmla="*/ 119 h 156"/>
                <a:gd name="T38" fmla="*/ 68 w 109"/>
                <a:gd name="T39" fmla="*/ 103 h 156"/>
                <a:gd name="T40" fmla="*/ 71 w 109"/>
                <a:gd name="T41" fmla="*/ 86 h 156"/>
                <a:gd name="T42" fmla="*/ 68 w 109"/>
                <a:gd name="T43" fmla="*/ 66 h 156"/>
                <a:gd name="T44" fmla="*/ 58 w 109"/>
                <a:gd name="T45" fmla="*/ 46 h 156"/>
                <a:gd name="T46" fmla="*/ 38 w 109"/>
                <a:gd name="T47" fmla="*/ 2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7 w 54"/>
                <a:gd name="T5" fmla="*/ 3 h 40"/>
                <a:gd name="T6" fmla="*/ 16 w 54"/>
                <a:gd name="T7" fmla="*/ 9 h 40"/>
                <a:gd name="T8" fmla="*/ 26 w 54"/>
                <a:gd name="T9" fmla="*/ 13 h 40"/>
                <a:gd name="T10" fmla="*/ 35 w 54"/>
                <a:gd name="T11" fmla="*/ 16 h 40"/>
                <a:gd name="T12" fmla="*/ 46 w 54"/>
                <a:gd name="T13" fmla="*/ 18 h 40"/>
                <a:gd name="T14" fmla="*/ 56 w 54"/>
                <a:gd name="T15" fmla="*/ 19 h 40"/>
                <a:gd name="T16" fmla="*/ 66 w 54"/>
                <a:gd name="T17" fmla="*/ 17 h 40"/>
                <a:gd name="T18" fmla="*/ 65 w 54"/>
                <a:gd name="T19" fmla="*/ 27 h 40"/>
                <a:gd name="T20" fmla="*/ 61 w 54"/>
                <a:gd name="T21" fmla="*/ 35 h 40"/>
                <a:gd name="T22" fmla="*/ 54 w 54"/>
                <a:gd name="T23" fmla="*/ 41 h 40"/>
                <a:gd name="T24" fmla="*/ 45 w 54"/>
                <a:gd name="T25" fmla="*/ 43 h 40"/>
                <a:gd name="T26" fmla="*/ 34 w 54"/>
                <a:gd name="T27" fmla="*/ 42 h 40"/>
                <a:gd name="T28" fmla="*/ 23 w 54"/>
                <a:gd name="T29" fmla="*/ 34 h 40"/>
                <a:gd name="T30" fmla="*/ 12 w 54"/>
                <a:gd name="T31" fmla="*/ 2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6 h 237"/>
                <a:gd name="T4" fmla="*/ 4 w 257"/>
                <a:gd name="T5" fmla="*/ 52 h 237"/>
                <a:gd name="T6" fmla="*/ 8 w 257"/>
                <a:gd name="T7" fmla="*/ 78 h 237"/>
                <a:gd name="T8" fmla="*/ 15 w 257"/>
                <a:gd name="T9" fmla="*/ 101 h 237"/>
                <a:gd name="T10" fmla="*/ 24 w 257"/>
                <a:gd name="T11" fmla="*/ 123 h 237"/>
                <a:gd name="T12" fmla="*/ 36 w 257"/>
                <a:gd name="T13" fmla="*/ 146 h 237"/>
                <a:gd name="T14" fmla="*/ 51 w 257"/>
                <a:gd name="T15" fmla="*/ 166 h 237"/>
                <a:gd name="T16" fmla="*/ 68 w 257"/>
                <a:gd name="T17" fmla="*/ 184 h 237"/>
                <a:gd name="T18" fmla="*/ 90 w 257"/>
                <a:gd name="T19" fmla="*/ 201 h 237"/>
                <a:gd name="T20" fmla="*/ 115 w 257"/>
                <a:gd name="T21" fmla="*/ 215 h 237"/>
                <a:gd name="T22" fmla="*/ 142 w 257"/>
                <a:gd name="T23" fmla="*/ 226 h 237"/>
                <a:gd name="T24" fmla="*/ 175 w 257"/>
                <a:gd name="T25" fmla="*/ 236 h 237"/>
                <a:gd name="T26" fmla="*/ 211 w 257"/>
                <a:gd name="T27" fmla="*/ 242 h 237"/>
                <a:gd name="T28" fmla="*/ 252 w 257"/>
                <a:gd name="T29" fmla="*/ 245 h 237"/>
                <a:gd name="T30" fmla="*/ 294 w 257"/>
                <a:gd name="T31" fmla="*/ 244 h 237"/>
                <a:gd name="T32" fmla="*/ 344 w 257"/>
                <a:gd name="T33" fmla="*/ 240 h 237"/>
                <a:gd name="T34" fmla="*/ 300 w 257"/>
                <a:gd name="T35" fmla="*/ 235 h 237"/>
                <a:gd name="T36" fmla="*/ 261 w 257"/>
                <a:gd name="T37" fmla="*/ 227 h 237"/>
                <a:gd name="T38" fmla="*/ 228 w 257"/>
                <a:gd name="T39" fmla="*/ 219 h 237"/>
                <a:gd name="T40" fmla="*/ 198 w 257"/>
                <a:gd name="T41" fmla="*/ 211 h 237"/>
                <a:gd name="T42" fmla="*/ 171 w 257"/>
                <a:gd name="T43" fmla="*/ 200 h 237"/>
                <a:gd name="T44" fmla="*/ 150 w 257"/>
                <a:gd name="T45" fmla="*/ 188 h 237"/>
                <a:gd name="T46" fmla="*/ 130 w 257"/>
                <a:gd name="T47" fmla="*/ 175 h 237"/>
                <a:gd name="T48" fmla="*/ 112 w 257"/>
                <a:gd name="T49" fmla="*/ 160 h 237"/>
                <a:gd name="T50" fmla="*/ 96 w 257"/>
                <a:gd name="T51" fmla="*/ 146 h 237"/>
                <a:gd name="T52" fmla="*/ 82 w 257"/>
                <a:gd name="T53" fmla="*/ 129 h 237"/>
                <a:gd name="T54" fmla="*/ 70 w 257"/>
                <a:gd name="T55" fmla="*/ 111 h 237"/>
                <a:gd name="T56" fmla="*/ 58 w 257"/>
                <a:gd name="T57" fmla="*/ 91 h 237"/>
                <a:gd name="T58" fmla="*/ 44 w 257"/>
                <a:gd name="T59" fmla="*/ 71 h 237"/>
                <a:gd name="T60" fmla="*/ 31 w 257"/>
                <a:gd name="T61" fmla="*/ 49 h 237"/>
                <a:gd name="T62" fmla="*/ 16 w 257"/>
                <a:gd name="T63" fmla="*/ 25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7" name="Freeform 39"/>
            <p:cNvSpPr>
              <a:spLocks/>
            </p:cNvSpPr>
            <p:nvPr/>
          </p:nvSpPr>
          <p:spPr bwMode="ltGray">
            <a:xfrm rot="1584153">
              <a:off x="242" y="756"/>
              <a:ext cx="167" cy="115"/>
            </a:xfrm>
            <a:custGeom>
              <a:avLst/>
              <a:gdLst>
                <a:gd name="T0" fmla="*/ 104 w 124"/>
                <a:gd name="T1" fmla="*/ 0 h 110"/>
                <a:gd name="T2" fmla="*/ 167 w 124"/>
                <a:gd name="T3" fmla="*/ 113 h 110"/>
                <a:gd name="T4" fmla="*/ 162 w 124"/>
                <a:gd name="T5" fmla="*/ 112 h 110"/>
                <a:gd name="T6" fmla="*/ 144 w 124"/>
                <a:gd name="T7" fmla="*/ 110 h 110"/>
                <a:gd name="T8" fmla="*/ 120 w 124"/>
                <a:gd name="T9" fmla="*/ 106 h 110"/>
                <a:gd name="T10" fmla="*/ 92 w 124"/>
                <a:gd name="T11" fmla="*/ 104 h 110"/>
                <a:gd name="T12" fmla="*/ 61 w 124"/>
                <a:gd name="T13" fmla="*/ 101 h 110"/>
                <a:gd name="T14" fmla="*/ 34 w 124"/>
                <a:gd name="T15" fmla="*/ 102 h 110"/>
                <a:gd name="T16" fmla="*/ 12 w 124"/>
                <a:gd name="T17" fmla="*/ 107 h 110"/>
                <a:gd name="T18" fmla="*/ 0 w 124"/>
                <a:gd name="T19" fmla="*/ 115 h 110"/>
                <a:gd name="T20" fmla="*/ 5 w 124"/>
                <a:gd name="T21" fmla="*/ 102 h 110"/>
                <a:gd name="T22" fmla="*/ 11 w 124"/>
                <a:gd name="T23" fmla="*/ 93 h 110"/>
                <a:gd name="T24" fmla="*/ 22 w 124"/>
                <a:gd name="T25" fmla="*/ 86 h 110"/>
                <a:gd name="T26" fmla="*/ 34 w 124"/>
                <a:gd name="T27" fmla="*/ 79 h 110"/>
                <a:gd name="T28" fmla="*/ 48 w 124"/>
                <a:gd name="T29" fmla="*/ 75 h 110"/>
                <a:gd name="T30" fmla="*/ 63 w 124"/>
                <a:gd name="T31" fmla="*/ 74 h 110"/>
                <a:gd name="T32" fmla="*/ 79 w 124"/>
                <a:gd name="T33" fmla="*/ 74 h 110"/>
                <a:gd name="T34" fmla="*/ 97 w 124"/>
                <a:gd name="T35" fmla="*/ 77 h 110"/>
                <a:gd name="T36" fmla="*/ 98 w 124"/>
                <a:gd name="T37" fmla="*/ 74 h 110"/>
                <a:gd name="T38" fmla="*/ 94 w 124"/>
                <a:gd name="T39" fmla="*/ 59 h 110"/>
                <a:gd name="T40" fmla="*/ 90 w 124"/>
                <a:gd name="T41" fmla="*/ 40 h 110"/>
                <a:gd name="T42" fmla="*/ 88 w 124"/>
                <a:gd name="T43" fmla="*/ 31 h 110"/>
                <a:gd name="T44" fmla="*/ 85 w 124"/>
                <a:gd name="T45" fmla="*/ 31 h 110"/>
                <a:gd name="T46" fmla="*/ 82 w 124"/>
                <a:gd name="T47" fmla="*/ 30 h 110"/>
                <a:gd name="T48" fmla="*/ 79 w 124"/>
                <a:gd name="T49" fmla="*/ 27 h 110"/>
                <a:gd name="T50" fmla="*/ 77 w 124"/>
                <a:gd name="T51" fmla="*/ 24 h 110"/>
                <a:gd name="T52" fmla="*/ 77 w 124"/>
                <a:gd name="T53" fmla="*/ 20 h 110"/>
                <a:gd name="T54" fmla="*/ 79 w 124"/>
                <a:gd name="T55" fmla="*/ 15 h 110"/>
                <a:gd name="T56" fmla="*/ 89 w 124"/>
                <a:gd name="T57" fmla="*/ 8 h 110"/>
                <a:gd name="T58" fmla="*/ 104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8" name="Freeform 40"/>
            <p:cNvSpPr>
              <a:spLocks/>
            </p:cNvSpPr>
            <p:nvPr/>
          </p:nvSpPr>
          <p:spPr bwMode="ltGray">
            <a:xfrm rot="1584153">
              <a:off x="574" y="286"/>
              <a:ext cx="147" cy="160"/>
            </a:xfrm>
            <a:custGeom>
              <a:avLst/>
              <a:gdLst>
                <a:gd name="T0" fmla="*/ 0 w 109"/>
                <a:gd name="T1" fmla="*/ 0 h 156"/>
                <a:gd name="T2" fmla="*/ 7 w 109"/>
                <a:gd name="T3" fmla="*/ 1 h 156"/>
                <a:gd name="T4" fmla="*/ 24 w 109"/>
                <a:gd name="T5" fmla="*/ 5 h 156"/>
                <a:gd name="T6" fmla="*/ 50 w 109"/>
                <a:gd name="T7" fmla="*/ 12 h 156"/>
                <a:gd name="T8" fmla="*/ 78 w 109"/>
                <a:gd name="T9" fmla="*/ 25 h 156"/>
                <a:gd name="T10" fmla="*/ 105 w 109"/>
                <a:gd name="T11" fmla="*/ 45 h 156"/>
                <a:gd name="T12" fmla="*/ 129 w 109"/>
                <a:gd name="T13" fmla="*/ 73 h 156"/>
                <a:gd name="T14" fmla="*/ 144 w 109"/>
                <a:gd name="T15" fmla="*/ 111 h 156"/>
                <a:gd name="T16" fmla="*/ 147 w 109"/>
                <a:gd name="T17" fmla="*/ 160 h 156"/>
                <a:gd name="T18" fmla="*/ 142 w 109"/>
                <a:gd name="T19" fmla="*/ 160 h 156"/>
                <a:gd name="T20" fmla="*/ 134 w 109"/>
                <a:gd name="T21" fmla="*/ 160 h 156"/>
                <a:gd name="T22" fmla="*/ 125 w 109"/>
                <a:gd name="T23" fmla="*/ 160 h 156"/>
                <a:gd name="T24" fmla="*/ 117 w 109"/>
                <a:gd name="T25" fmla="*/ 158 h 156"/>
                <a:gd name="T26" fmla="*/ 109 w 109"/>
                <a:gd name="T27" fmla="*/ 157 h 156"/>
                <a:gd name="T28" fmla="*/ 100 w 109"/>
                <a:gd name="T29" fmla="*/ 154 h 156"/>
                <a:gd name="T30" fmla="*/ 89 w 109"/>
                <a:gd name="T31" fmla="*/ 149 h 156"/>
                <a:gd name="T32" fmla="*/ 78 w 109"/>
                <a:gd name="T33" fmla="*/ 143 h 156"/>
                <a:gd name="T34" fmla="*/ 71 w 109"/>
                <a:gd name="T35" fmla="*/ 129 h 156"/>
                <a:gd name="T36" fmla="*/ 71 w 109"/>
                <a:gd name="T37" fmla="*/ 114 h 156"/>
                <a:gd name="T38" fmla="*/ 76 w 109"/>
                <a:gd name="T39" fmla="*/ 98 h 156"/>
                <a:gd name="T40" fmla="*/ 80 w 109"/>
                <a:gd name="T41" fmla="*/ 82 h 156"/>
                <a:gd name="T42" fmla="*/ 76 w 109"/>
                <a:gd name="T43" fmla="*/ 64 h 156"/>
                <a:gd name="T44" fmla="*/ 65 w 109"/>
                <a:gd name="T45" fmla="*/ 44 h 156"/>
                <a:gd name="T46" fmla="*/ 42 w 109"/>
                <a:gd name="T47" fmla="*/ 24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9" name="Freeform 41"/>
            <p:cNvSpPr>
              <a:spLocks/>
            </p:cNvSpPr>
            <p:nvPr/>
          </p:nvSpPr>
          <p:spPr bwMode="ltGray">
            <a:xfrm rot="1584153">
              <a:off x="236" y="721"/>
              <a:ext cx="62" cy="97"/>
            </a:xfrm>
            <a:custGeom>
              <a:avLst/>
              <a:gdLst>
                <a:gd name="T0" fmla="*/ 42 w 46"/>
                <a:gd name="T1" fmla="*/ 0 h 94"/>
                <a:gd name="T2" fmla="*/ 27 w 46"/>
                <a:gd name="T3" fmla="*/ 39 h 94"/>
                <a:gd name="T4" fmla="*/ 20 w 46"/>
                <a:gd name="T5" fmla="*/ 64 h 94"/>
                <a:gd name="T6" fmla="*/ 15 w 46"/>
                <a:gd name="T7" fmla="*/ 82 h 94"/>
                <a:gd name="T8" fmla="*/ 0 w 46"/>
                <a:gd name="T9" fmla="*/ 97 h 94"/>
                <a:gd name="T10" fmla="*/ 16 w 46"/>
                <a:gd name="T11" fmla="*/ 91 h 94"/>
                <a:gd name="T12" fmla="*/ 31 w 46"/>
                <a:gd name="T13" fmla="*/ 83 h 94"/>
                <a:gd name="T14" fmla="*/ 43 w 46"/>
                <a:gd name="T15" fmla="*/ 71 h 94"/>
                <a:gd name="T16" fmla="*/ 54 w 46"/>
                <a:gd name="T17" fmla="*/ 59 h 94"/>
                <a:gd name="T18" fmla="*/ 61 w 46"/>
                <a:gd name="T19" fmla="*/ 45 h 94"/>
                <a:gd name="T20" fmla="*/ 62 w 46"/>
                <a:gd name="T21" fmla="*/ 31 h 94"/>
                <a:gd name="T22" fmla="*/ 57 w 46"/>
                <a:gd name="T23" fmla="*/ 15 h 94"/>
                <a:gd name="T24" fmla="*/ 42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8 w 54"/>
                <a:gd name="T5" fmla="*/ 3 h 40"/>
                <a:gd name="T6" fmla="*/ 17 w 54"/>
                <a:gd name="T7" fmla="*/ 8 h 40"/>
                <a:gd name="T8" fmla="*/ 28 w 54"/>
                <a:gd name="T9" fmla="*/ 12 h 40"/>
                <a:gd name="T10" fmla="*/ 39 w 54"/>
                <a:gd name="T11" fmla="*/ 15 h 40"/>
                <a:gd name="T12" fmla="*/ 51 w 54"/>
                <a:gd name="T13" fmla="*/ 17 h 40"/>
                <a:gd name="T14" fmla="*/ 61 w 54"/>
                <a:gd name="T15" fmla="*/ 18 h 40"/>
                <a:gd name="T16" fmla="*/ 72 w 54"/>
                <a:gd name="T17" fmla="*/ 16 h 40"/>
                <a:gd name="T18" fmla="*/ 71 w 54"/>
                <a:gd name="T19" fmla="*/ 26 h 40"/>
                <a:gd name="T20" fmla="*/ 67 w 54"/>
                <a:gd name="T21" fmla="*/ 34 h 40"/>
                <a:gd name="T22" fmla="*/ 59 w 54"/>
                <a:gd name="T23" fmla="*/ 39 h 40"/>
                <a:gd name="T24" fmla="*/ 49 w 54"/>
                <a:gd name="T25" fmla="*/ 41 h 40"/>
                <a:gd name="T26" fmla="*/ 37 w 54"/>
                <a:gd name="T27" fmla="*/ 40 h 40"/>
                <a:gd name="T28" fmla="*/ 25 w 54"/>
                <a:gd name="T29" fmla="*/ 33 h 40"/>
                <a:gd name="T30" fmla="*/ 13 w 54"/>
                <a:gd name="T31" fmla="*/ 2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2" name="Freeform 44"/>
            <p:cNvSpPr>
              <a:spLocks/>
            </p:cNvSpPr>
            <p:nvPr/>
          </p:nvSpPr>
          <p:spPr bwMode="ltGray">
            <a:xfrm rot="1584153">
              <a:off x="56" y="84"/>
              <a:ext cx="804" cy="686"/>
            </a:xfrm>
            <a:custGeom>
              <a:avLst/>
              <a:gdLst>
                <a:gd name="T0" fmla="*/ 22 w 596"/>
                <a:gd name="T1" fmla="*/ 381 h 666"/>
                <a:gd name="T2" fmla="*/ 8 w 596"/>
                <a:gd name="T3" fmla="*/ 351 h 666"/>
                <a:gd name="T4" fmla="*/ 0 w 596"/>
                <a:gd name="T5" fmla="*/ 298 h 666"/>
                <a:gd name="T6" fmla="*/ 5 w 596"/>
                <a:gd name="T7" fmla="*/ 229 h 666"/>
                <a:gd name="T8" fmla="*/ 34 w 596"/>
                <a:gd name="T9" fmla="*/ 156 h 666"/>
                <a:gd name="T10" fmla="*/ 93 w 596"/>
                <a:gd name="T11" fmla="*/ 87 h 666"/>
                <a:gd name="T12" fmla="*/ 192 w 596"/>
                <a:gd name="T13" fmla="*/ 32 h 666"/>
                <a:gd name="T14" fmla="*/ 333 w 596"/>
                <a:gd name="T15" fmla="*/ 2 h 666"/>
                <a:gd name="T16" fmla="*/ 513 w 596"/>
                <a:gd name="T17" fmla="*/ 9 h 666"/>
                <a:gd name="T18" fmla="*/ 653 w 596"/>
                <a:gd name="T19" fmla="*/ 70 h 666"/>
                <a:gd name="T20" fmla="*/ 747 w 596"/>
                <a:gd name="T21" fmla="*/ 170 h 666"/>
                <a:gd name="T22" fmla="*/ 797 w 596"/>
                <a:gd name="T23" fmla="*/ 293 h 666"/>
                <a:gd name="T24" fmla="*/ 803 w 596"/>
                <a:gd name="T25" fmla="*/ 421 h 666"/>
                <a:gd name="T26" fmla="*/ 764 w 596"/>
                <a:gd name="T27" fmla="*/ 541 h 666"/>
                <a:gd name="T28" fmla="*/ 684 w 596"/>
                <a:gd name="T29" fmla="*/ 633 h 666"/>
                <a:gd name="T30" fmla="*/ 563 w 596"/>
                <a:gd name="T31" fmla="*/ 683 h 666"/>
                <a:gd name="T32" fmla="*/ 525 w 596"/>
                <a:gd name="T33" fmla="*/ 679 h 666"/>
                <a:gd name="T34" fmla="*/ 595 w 596"/>
                <a:gd name="T35" fmla="*/ 636 h 666"/>
                <a:gd name="T36" fmla="*/ 650 w 596"/>
                <a:gd name="T37" fmla="*/ 560 h 666"/>
                <a:gd name="T38" fmla="*/ 687 w 596"/>
                <a:gd name="T39" fmla="*/ 468 h 666"/>
                <a:gd name="T40" fmla="*/ 701 w 596"/>
                <a:gd name="T41" fmla="*/ 366 h 666"/>
                <a:gd name="T42" fmla="*/ 693 w 596"/>
                <a:gd name="T43" fmla="*/ 266 h 666"/>
                <a:gd name="T44" fmla="*/ 654 w 596"/>
                <a:gd name="T45" fmla="*/ 179 h 666"/>
                <a:gd name="T46" fmla="*/ 584 w 596"/>
                <a:gd name="T47" fmla="*/ 115 h 666"/>
                <a:gd name="T48" fmla="*/ 460 w 596"/>
                <a:gd name="T49" fmla="*/ 77 h 666"/>
                <a:gd name="T50" fmla="*/ 332 w 596"/>
                <a:gd name="T51" fmla="*/ 63 h 666"/>
                <a:gd name="T52" fmla="*/ 235 w 596"/>
                <a:gd name="T53" fmla="*/ 73 h 666"/>
                <a:gd name="T54" fmla="*/ 163 w 596"/>
                <a:gd name="T55" fmla="*/ 104 h 666"/>
                <a:gd name="T56" fmla="*/ 113 w 596"/>
                <a:gd name="T57" fmla="*/ 153 h 666"/>
                <a:gd name="T58" fmla="*/ 77 w 596"/>
                <a:gd name="T59" fmla="*/ 212 h 666"/>
                <a:gd name="T60" fmla="*/ 54 w 596"/>
                <a:gd name="T61" fmla="*/ 280 h 666"/>
                <a:gd name="T62" fmla="*/ 38 w 596"/>
                <a:gd name="T63" fmla="*/ 34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sp>
        <p:nvSpPr>
          <p:cNvPr id="9261"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5300"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63"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1" hangingPunct="1">
              <a:defRPr sz="1400">
                <a:solidFill>
                  <a:srgbClr val="006699"/>
                </a:solidFill>
                <a:latin typeface="Verdana" pitchFamily="34" charset="0"/>
              </a:defRPr>
            </a:lvl1pPr>
          </a:lstStyle>
          <a:p>
            <a:pPr>
              <a:defRPr/>
            </a:pPr>
            <a:endParaRPr lang="en-US" altLang="en-US"/>
          </a:p>
        </p:txBody>
      </p:sp>
      <p:sp>
        <p:nvSpPr>
          <p:cNvPr id="9264" name="Rectangle 48"/>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eaLnBrk="1" hangingPunct="1">
              <a:defRPr sz="1400">
                <a:solidFill>
                  <a:srgbClr val="006699"/>
                </a:solidFill>
                <a:latin typeface="Verdana" pitchFamily="34" charset="0"/>
              </a:defRPr>
            </a:lvl1pPr>
          </a:lstStyle>
          <a:p>
            <a:pPr>
              <a:defRPr/>
            </a:pPr>
            <a:r>
              <a:rPr lang="en-US" altLang="en-US" smtClean="0"/>
              <a:t>American Diabetes Association National Diabetic Fact Sheet 2005</a:t>
            </a:r>
            <a:endParaRPr lang="en-US" altLang="en-US"/>
          </a:p>
        </p:txBody>
      </p:sp>
      <p:sp>
        <p:nvSpPr>
          <p:cNvPr id="9265" name="Rectangle 49"/>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1" hangingPunct="1">
              <a:defRPr sz="1400">
                <a:solidFill>
                  <a:srgbClr val="006699"/>
                </a:solidFill>
                <a:latin typeface="Verdana" pitchFamily="34" charset="0"/>
              </a:defRPr>
            </a:lvl1pPr>
          </a:lstStyle>
          <a:p>
            <a:pPr>
              <a:defRPr/>
            </a:pPr>
            <a:fld id="{881876A2-7232-41AE-9041-ED259EBA2D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 id="2147484492" r:id="rId12"/>
  </p:sldLayoutIdLst>
  <p:transition>
    <p:pull dir="r"/>
  </p:transition>
  <p:hf sldNum="0" hdr="0" ftr="0" dt="0"/>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invGray">
      <p:bgPr>
        <a:solidFill>
          <a:schemeClr val="bg1"/>
        </a:solidFill>
        <a:effectLst/>
      </p:bgPr>
    </p:bg>
    <p:spTree>
      <p:nvGrpSpPr>
        <p:cNvPr id="1" name=""/>
        <p:cNvGrpSpPr/>
        <p:nvPr/>
      </p:nvGrpSpPr>
      <p:grpSpPr>
        <a:xfrm>
          <a:off x="0" y="0"/>
          <a:ext cx="0" cy="0"/>
          <a:chOff x="0" y="0"/>
          <a:chExt cx="0" cy="0"/>
        </a:xfrm>
      </p:grpSpPr>
      <p:grpSp>
        <p:nvGrpSpPr>
          <p:cNvPr id="226306" name="Group 2"/>
          <p:cNvGrpSpPr>
            <a:grpSpLocks/>
          </p:cNvGrpSpPr>
          <p:nvPr/>
        </p:nvGrpSpPr>
        <p:grpSpPr bwMode="auto">
          <a:xfrm>
            <a:off x="0" y="6350"/>
            <a:ext cx="9140825" cy="6851650"/>
            <a:chOff x="0" y="4"/>
            <a:chExt cx="5758" cy="4316"/>
          </a:xfrm>
        </p:grpSpPr>
        <p:sp>
          <p:nvSpPr>
            <p:cNvPr id="316419" name="Freeform 3"/>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extLst>
          </p:spPr>
          <p:txBody>
            <a:bodyPr/>
            <a:lstStyle/>
            <a:p>
              <a:pPr eaLnBrk="0" hangingPunct="0">
                <a:defRPr/>
              </a:pPr>
              <a:endParaRPr lang="en-US">
                <a:solidFill>
                  <a:srgbClr val="FFFFFF"/>
                </a:solidFill>
              </a:endParaRPr>
            </a:p>
          </p:txBody>
        </p:sp>
        <p:sp>
          <p:nvSpPr>
            <p:cNvPr id="316420" name="Freeform 4"/>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extLst>
          </p:spPr>
          <p:txBody>
            <a:bodyPr/>
            <a:lstStyle/>
            <a:p>
              <a:pPr eaLnBrk="0" hangingPunct="0">
                <a:defRPr/>
              </a:pPr>
              <a:endParaRPr lang="en-US">
                <a:solidFill>
                  <a:srgbClr val="FFFFFF"/>
                </a:solidFill>
              </a:endParaRPr>
            </a:p>
          </p:txBody>
        </p:sp>
        <p:grpSp>
          <p:nvGrpSpPr>
            <p:cNvPr id="226314" name="Group 5"/>
            <p:cNvGrpSpPr>
              <a:grpSpLocks/>
            </p:cNvGrpSpPr>
            <p:nvPr userDrawn="1"/>
          </p:nvGrpSpPr>
          <p:grpSpPr bwMode="auto">
            <a:xfrm>
              <a:off x="0" y="4"/>
              <a:ext cx="5758" cy="4316"/>
              <a:chOff x="0" y="4"/>
              <a:chExt cx="5758" cy="4316"/>
            </a:xfrm>
          </p:grpSpPr>
          <p:sp>
            <p:nvSpPr>
              <p:cNvPr id="316422"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extLst>
            </p:spPr>
            <p:txBody>
              <a:bodyPr/>
              <a:lstStyle/>
              <a:p>
                <a:pPr eaLnBrk="0" hangingPunct="0">
                  <a:defRPr/>
                </a:pPr>
                <a:endParaRPr lang="en-US">
                  <a:solidFill>
                    <a:srgbClr val="FFFFFF"/>
                  </a:solidFill>
                </a:endParaRPr>
              </a:p>
            </p:txBody>
          </p:sp>
          <p:sp>
            <p:nvSpPr>
              <p:cNvPr id="316423"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endParaRPr>
              </a:p>
            </p:txBody>
          </p:sp>
          <p:sp>
            <p:nvSpPr>
              <p:cNvPr id="316424" name="Freeform 8"/>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extLst>
            </p:spPr>
            <p:txBody>
              <a:bodyPr/>
              <a:lstStyle/>
              <a:p>
                <a:pPr eaLnBrk="0" hangingPunct="0">
                  <a:defRPr/>
                </a:pPr>
                <a:endParaRPr lang="en-US">
                  <a:solidFill>
                    <a:srgbClr val="FFFFFF"/>
                  </a:solidFill>
                </a:endParaRPr>
              </a:p>
            </p:txBody>
          </p:sp>
          <p:sp>
            <p:nvSpPr>
              <p:cNvPr id="316425"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extLst>
            </p:spPr>
            <p:txBody>
              <a:bodyPr/>
              <a:lstStyle/>
              <a:p>
                <a:pPr eaLnBrk="0" hangingPunct="0">
                  <a:defRPr/>
                </a:pPr>
                <a:endParaRPr lang="en-US">
                  <a:solidFill>
                    <a:srgbClr val="FFFFFF"/>
                  </a:solidFill>
                </a:endParaRPr>
              </a:p>
            </p:txBody>
          </p:sp>
          <p:sp>
            <p:nvSpPr>
              <p:cNvPr id="316426"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endParaRPr>
              </a:p>
            </p:txBody>
          </p:sp>
          <p:sp>
            <p:nvSpPr>
              <p:cNvPr id="316427"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endParaRPr>
              </a:p>
            </p:txBody>
          </p:sp>
          <p:sp>
            <p:nvSpPr>
              <p:cNvPr id="316428" name="Freeform 12"/>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extLst>
            </p:spPr>
            <p:txBody>
              <a:bodyPr/>
              <a:lstStyle/>
              <a:p>
                <a:pPr eaLnBrk="0" hangingPunct="0">
                  <a:defRPr/>
                </a:pPr>
                <a:endParaRPr lang="en-US">
                  <a:solidFill>
                    <a:srgbClr val="FFFFFF"/>
                  </a:solidFill>
                </a:endParaRPr>
              </a:p>
            </p:txBody>
          </p:sp>
          <p:sp>
            <p:nvSpPr>
              <p:cNvPr id="316429" name="Freeform 13"/>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extLst>
            </p:spPr>
            <p:txBody>
              <a:bodyPr/>
              <a:lstStyle/>
              <a:p>
                <a:pPr eaLnBrk="0" hangingPunct="0">
                  <a:defRPr/>
                </a:pPr>
                <a:endParaRPr lang="en-US">
                  <a:solidFill>
                    <a:srgbClr val="FFFFFF"/>
                  </a:solidFill>
                </a:endParaRPr>
              </a:p>
            </p:txBody>
          </p:sp>
          <p:sp>
            <p:nvSpPr>
              <p:cNvPr id="316430"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extLst>
            </p:spPr>
            <p:txBody>
              <a:bodyPr/>
              <a:lstStyle/>
              <a:p>
                <a:pPr eaLnBrk="0" hangingPunct="0">
                  <a:defRPr/>
                </a:pPr>
                <a:endParaRPr lang="en-US">
                  <a:solidFill>
                    <a:srgbClr val="FFFFFF"/>
                  </a:solidFill>
                </a:endParaRPr>
              </a:p>
            </p:txBody>
          </p:sp>
        </p:grpSp>
      </p:grpSp>
      <p:sp>
        <p:nvSpPr>
          <p:cNvPr id="316431"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16432"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16433"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defRPr>
            </a:lvl1pPr>
          </a:lstStyle>
          <a:p>
            <a:pPr>
              <a:defRPr/>
            </a:pPr>
            <a:endParaRPr lang="en-US" altLang="en-US"/>
          </a:p>
        </p:txBody>
      </p:sp>
      <p:sp>
        <p:nvSpPr>
          <p:cNvPr id="316434"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defRPr>
            </a:lvl1pPr>
          </a:lstStyle>
          <a:p>
            <a:pPr>
              <a:defRPr/>
            </a:pPr>
            <a:r>
              <a:rPr lang="en-US" altLang="en-US" smtClean="0"/>
              <a:t>American Diabetes Association National Diabetic Fact Sheet 2005</a:t>
            </a:r>
            <a:endParaRPr lang="en-US" altLang="en-US"/>
          </a:p>
        </p:txBody>
      </p:sp>
      <p:sp>
        <p:nvSpPr>
          <p:cNvPr id="316435"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defRPr>
            </a:lvl1pPr>
          </a:lstStyle>
          <a:p>
            <a:pPr>
              <a:defRPr/>
            </a:pPr>
            <a:fld id="{A7BA7B46-031D-495B-9794-BCAFD9838C05}"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623" r:id="rId1"/>
    <p:sldLayoutId id="2147484431" r:id="rId2"/>
    <p:sldLayoutId id="2147484430" r:id="rId3"/>
    <p:sldLayoutId id="2147484429" r:id="rId4"/>
    <p:sldLayoutId id="2147484428" r:id="rId5"/>
    <p:sldLayoutId id="2147484427" r:id="rId6"/>
    <p:sldLayoutId id="2147484426" r:id="rId7"/>
    <p:sldLayoutId id="2147484425" r:id="rId8"/>
    <p:sldLayoutId id="2147484424" r:id="rId9"/>
    <p:sldLayoutId id="2147484423" r:id="rId10"/>
    <p:sldLayoutId id="2147484422" r:id="rId11"/>
    <p:sldLayoutId id="2147484421" r:id="rId12"/>
    <p:sldLayoutId id="2147484420" r:id="rId13"/>
    <p:sldLayoutId id="2147484419" r:id="rId14"/>
  </p:sldLayoutIdLst>
  <p:hf sldNum="0"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22"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ext uri="{AF507438-7753-43E0-B8FC-AC1667EBCBE1}"/>
            </a:extLst>
          </p:spPr>
          <p:txBody>
            <a:bodyPr/>
            <a:lstStyle/>
            <a:p>
              <a:pPr eaLnBrk="0" hangingPunct="0">
                <a:defRPr/>
              </a:pPr>
              <a:endParaRPr lang="en-US" sz="2000">
                <a:solidFill>
                  <a:srgbClr val="006699"/>
                </a:solidFill>
                <a:latin typeface="Verdana" pitchFamily="34" charset="0"/>
              </a:endParaRPr>
            </a:p>
          </p:txBody>
        </p:sp>
        <p:grpSp>
          <p:nvGrpSpPr>
            <p:cNvPr id="81929"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72" name="Freeform 6"/>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73" name="Freeform 7"/>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ext uri="{AF507438-7753-43E0-B8FC-AC1667EBCBE1}"/>
            </a:extLst>
          </p:spPr>
          <p:txBody>
            <a:bodyPr/>
            <a:lstStyle/>
            <a:p>
              <a:pPr eaLnBrk="0" hangingPunct="0">
                <a:defRPr/>
              </a:pPr>
              <a:endParaRPr lang="en-US" sz="2000">
                <a:solidFill>
                  <a:srgbClr val="006699"/>
                </a:solidFill>
                <a:latin typeface="Verdana" pitchFamily="34" charset="0"/>
              </a:endParaRPr>
            </a:p>
          </p:txBody>
        </p:sp>
        <p:grpSp>
          <p:nvGrpSpPr>
            <p:cNvPr id="81931"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66 w 217"/>
                  <a:gd name="T1" fmla="*/ 303 h 210"/>
                  <a:gd name="T2" fmla="*/ 53 w 217"/>
                  <a:gd name="T3" fmla="*/ 286 h 210"/>
                  <a:gd name="T4" fmla="*/ 38 w 217"/>
                  <a:gd name="T5" fmla="*/ 261 h 210"/>
                  <a:gd name="T6" fmla="*/ 22 w 217"/>
                  <a:gd name="T7" fmla="*/ 229 h 210"/>
                  <a:gd name="T8" fmla="*/ 7 w 217"/>
                  <a:gd name="T9" fmla="*/ 195 h 210"/>
                  <a:gd name="T10" fmla="*/ 0 w 217"/>
                  <a:gd name="T11" fmla="*/ 157 h 210"/>
                  <a:gd name="T12" fmla="*/ 1 w 217"/>
                  <a:gd name="T13" fmla="*/ 118 h 210"/>
                  <a:gd name="T14" fmla="*/ 13 w 217"/>
                  <a:gd name="T15" fmla="*/ 82 h 210"/>
                  <a:gd name="T16" fmla="*/ 39 w 217"/>
                  <a:gd name="T17" fmla="*/ 51 h 210"/>
                  <a:gd name="T18" fmla="*/ 65 w 217"/>
                  <a:gd name="T19" fmla="*/ 32 h 210"/>
                  <a:gd name="T20" fmla="*/ 87 w 217"/>
                  <a:gd name="T21" fmla="*/ 17 h 210"/>
                  <a:gd name="T22" fmla="*/ 104 w 217"/>
                  <a:gd name="T23" fmla="*/ 10 h 210"/>
                  <a:gd name="T24" fmla="*/ 117 w 217"/>
                  <a:gd name="T25" fmla="*/ 7 h 210"/>
                  <a:gd name="T26" fmla="*/ 127 w 217"/>
                  <a:gd name="T27" fmla="*/ 7 h 210"/>
                  <a:gd name="T28" fmla="*/ 150 w 217"/>
                  <a:gd name="T29" fmla="*/ 0 h 210"/>
                  <a:gd name="T30" fmla="*/ 213 w 217"/>
                  <a:gd name="T31" fmla="*/ 12 h 210"/>
                  <a:gd name="T32" fmla="*/ 231 w 217"/>
                  <a:gd name="T33" fmla="*/ 17 h 210"/>
                  <a:gd name="T34" fmla="*/ 248 w 217"/>
                  <a:gd name="T35" fmla="*/ 22 h 210"/>
                  <a:gd name="T36" fmla="*/ 263 w 217"/>
                  <a:gd name="T37" fmla="*/ 27 h 210"/>
                  <a:gd name="T38" fmla="*/ 274 w 217"/>
                  <a:gd name="T39" fmla="*/ 33 h 210"/>
                  <a:gd name="T40" fmla="*/ 286 w 217"/>
                  <a:gd name="T41" fmla="*/ 39 h 210"/>
                  <a:gd name="T42" fmla="*/ 296 w 217"/>
                  <a:gd name="T43" fmla="*/ 46 h 210"/>
                  <a:gd name="T44" fmla="*/ 304 w 217"/>
                  <a:gd name="T45" fmla="*/ 55 h 210"/>
                  <a:gd name="T46" fmla="*/ 313 w 217"/>
                  <a:gd name="T47" fmla="*/ 65 h 210"/>
                  <a:gd name="T48" fmla="*/ 296 w 217"/>
                  <a:gd name="T49" fmla="*/ 58 h 210"/>
                  <a:gd name="T50" fmla="*/ 280 w 217"/>
                  <a:gd name="T51" fmla="*/ 52 h 210"/>
                  <a:gd name="T52" fmla="*/ 264 w 217"/>
                  <a:gd name="T53" fmla="*/ 48 h 210"/>
                  <a:gd name="T54" fmla="*/ 248 w 217"/>
                  <a:gd name="T55" fmla="*/ 43 h 210"/>
                  <a:gd name="T56" fmla="*/ 235 w 217"/>
                  <a:gd name="T57" fmla="*/ 39 h 210"/>
                  <a:gd name="T58" fmla="*/ 221 w 217"/>
                  <a:gd name="T59" fmla="*/ 38 h 210"/>
                  <a:gd name="T60" fmla="*/ 206 w 217"/>
                  <a:gd name="T61" fmla="*/ 35 h 210"/>
                  <a:gd name="T62" fmla="*/ 193 w 217"/>
                  <a:gd name="T63" fmla="*/ 35 h 210"/>
                  <a:gd name="T64" fmla="*/ 180 w 217"/>
                  <a:gd name="T65" fmla="*/ 35 h 210"/>
                  <a:gd name="T66" fmla="*/ 167 w 217"/>
                  <a:gd name="T67" fmla="*/ 36 h 210"/>
                  <a:gd name="T68" fmla="*/ 154 w 217"/>
                  <a:gd name="T69" fmla="*/ 39 h 210"/>
                  <a:gd name="T70" fmla="*/ 143 w 217"/>
                  <a:gd name="T71" fmla="*/ 42 h 210"/>
                  <a:gd name="T72" fmla="*/ 131 w 217"/>
                  <a:gd name="T73" fmla="*/ 48 h 210"/>
                  <a:gd name="T74" fmla="*/ 118 w 217"/>
                  <a:gd name="T75" fmla="*/ 52 h 210"/>
                  <a:gd name="T76" fmla="*/ 107 w 217"/>
                  <a:gd name="T77" fmla="*/ 59 h 210"/>
                  <a:gd name="T78" fmla="*/ 95 w 217"/>
                  <a:gd name="T79" fmla="*/ 66 h 210"/>
                  <a:gd name="T80" fmla="*/ 75 w 217"/>
                  <a:gd name="T81" fmla="*/ 88 h 210"/>
                  <a:gd name="T82" fmla="*/ 61 w 217"/>
                  <a:gd name="T83" fmla="*/ 115 h 210"/>
                  <a:gd name="T84" fmla="*/ 53 w 217"/>
                  <a:gd name="T85" fmla="*/ 149 h 210"/>
                  <a:gd name="T86" fmla="*/ 50 w 217"/>
                  <a:gd name="T87" fmla="*/ 182 h 210"/>
                  <a:gd name="T88" fmla="*/ 50 w 217"/>
                  <a:gd name="T89" fmla="*/ 218 h 210"/>
                  <a:gd name="T90" fmla="*/ 55 w 217"/>
                  <a:gd name="T91" fmla="*/ 251 h 210"/>
                  <a:gd name="T92" fmla="*/ 59 w 217"/>
                  <a:gd name="T93" fmla="*/ 280 h 210"/>
                  <a:gd name="T94" fmla="*/ 66 w 217"/>
                  <a:gd name="T95" fmla="*/ 303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3" name="Freeform 11"/>
              <p:cNvSpPr>
                <a:spLocks/>
              </p:cNvSpPr>
              <p:nvPr userDrawn="1"/>
            </p:nvSpPr>
            <p:spPr bwMode="ltGray">
              <a:xfrm rot="373331" flipH="1">
                <a:off x="41" y="2843"/>
                <a:ext cx="262" cy="308"/>
              </a:xfrm>
              <a:custGeom>
                <a:avLst/>
                <a:gdLst>
                  <a:gd name="T0" fmla="*/ 157 w 182"/>
                  <a:gd name="T1" fmla="*/ 0 h 213"/>
                  <a:gd name="T2" fmla="*/ 161 w 182"/>
                  <a:gd name="T3" fmla="*/ 3 h 213"/>
                  <a:gd name="T4" fmla="*/ 170 w 182"/>
                  <a:gd name="T5" fmla="*/ 12 h 213"/>
                  <a:gd name="T6" fmla="*/ 183 w 182"/>
                  <a:gd name="T7" fmla="*/ 26 h 213"/>
                  <a:gd name="T8" fmla="*/ 197 w 182"/>
                  <a:gd name="T9" fmla="*/ 48 h 213"/>
                  <a:gd name="T10" fmla="*/ 209 w 182"/>
                  <a:gd name="T11" fmla="*/ 75 h 213"/>
                  <a:gd name="T12" fmla="*/ 216 w 182"/>
                  <a:gd name="T13" fmla="*/ 110 h 213"/>
                  <a:gd name="T14" fmla="*/ 216 w 182"/>
                  <a:gd name="T15" fmla="*/ 152 h 213"/>
                  <a:gd name="T16" fmla="*/ 207 w 182"/>
                  <a:gd name="T17" fmla="*/ 201 h 213"/>
                  <a:gd name="T18" fmla="*/ 202 w 182"/>
                  <a:gd name="T19" fmla="*/ 215 h 213"/>
                  <a:gd name="T20" fmla="*/ 196 w 182"/>
                  <a:gd name="T21" fmla="*/ 227 h 213"/>
                  <a:gd name="T22" fmla="*/ 189 w 182"/>
                  <a:gd name="T23" fmla="*/ 239 h 213"/>
                  <a:gd name="T24" fmla="*/ 180 w 182"/>
                  <a:gd name="T25" fmla="*/ 250 h 213"/>
                  <a:gd name="T26" fmla="*/ 168 w 182"/>
                  <a:gd name="T27" fmla="*/ 260 h 213"/>
                  <a:gd name="T28" fmla="*/ 158 w 182"/>
                  <a:gd name="T29" fmla="*/ 268 h 213"/>
                  <a:gd name="T30" fmla="*/ 147 w 182"/>
                  <a:gd name="T31" fmla="*/ 276 h 213"/>
                  <a:gd name="T32" fmla="*/ 132 w 182"/>
                  <a:gd name="T33" fmla="*/ 282 h 213"/>
                  <a:gd name="T34" fmla="*/ 118 w 182"/>
                  <a:gd name="T35" fmla="*/ 285 h 213"/>
                  <a:gd name="T36" fmla="*/ 104 w 182"/>
                  <a:gd name="T37" fmla="*/ 289 h 213"/>
                  <a:gd name="T38" fmla="*/ 88 w 182"/>
                  <a:gd name="T39" fmla="*/ 291 h 213"/>
                  <a:gd name="T40" fmla="*/ 71 w 182"/>
                  <a:gd name="T41" fmla="*/ 291 h 213"/>
                  <a:gd name="T42" fmla="*/ 53 w 182"/>
                  <a:gd name="T43" fmla="*/ 289 h 213"/>
                  <a:gd name="T44" fmla="*/ 36 w 182"/>
                  <a:gd name="T45" fmla="*/ 285 h 213"/>
                  <a:gd name="T46" fmla="*/ 17 w 182"/>
                  <a:gd name="T47" fmla="*/ 279 h 213"/>
                  <a:gd name="T48" fmla="*/ 0 w 182"/>
                  <a:gd name="T49" fmla="*/ 272 h 213"/>
                  <a:gd name="T50" fmla="*/ 16 w 182"/>
                  <a:gd name="T51" fmla="*/ 282 h 213"/>
                  <a:gd name="T52" fmla="*/ 32 w 182"/>
                  <a:gd name="T53" fmla="*/ 289 h 213"/>
                  <a:gd name="T54" fmla="*/ 48 w 182"/>
                  <a:gd name="T55" fmla="*/ 296 h 213"/>
                  <a:gd name="T56" fmla="*/ 62 w 182"/>
                  <a:gd name="T57" fmla="*/ 301 h 213"/>
                  <a:gd name="T58" fmla="*/ 76 w 182"/>
                  <a:gd name="T59" fmla="*/ 305 h 213"/>
                  <a:gd name="T60" fmla="*/ 91 w 182"/>
                  <a:gd name="T61" fmla="*/ 307 h 213"/>
                  <a:gd name="T62" fmla="*/ 105 w 182"/>
                  <a:gd name="T63" fmla="*/ 308 h 213"/>
                  <a:gd name="T64" fmla="*/ 119 w 182"/>
                  <a:gd name="T65" fmla="*/ 308 h 213"/>
                  <a:gd name="T66" fmla="*/ 131 w 182"/>
                  <a:gd name="T67" fmla="*/ 307 h 213"/>
                  <a:gd name="T68" fmla="*/ 144 w 182"/>
                  <a:gd name="T69" fmla="*/ 304 h 213"/>
                  <a:gd name="T70" fmla="*/ 155 w 182"/>
                  <a:gd name="T71" fmla="*/ 301 h 213"/>
                  <a:gd name="T72" fmla="*/ 167 w 182"/>
                  <a:gd name="T73" fmla="*/ 298 h 213"/>
                  <a:gd name="T74" fmla="*/ 177 w 182"/>
                  <a:gd name="T75" fmla="*/ 294 h 213"/>
                  <a:gd name="T76" fmla="*/ 187 w 182"/>
                  <a:gd name="T77" fmla="*/ 288 h 213"/>
                  <a:gd name="T78" fmla="*/ 196 w 182"/>
                  <a:gd name="T79" fmla="*/ 282 h 213"/>
                  <a:gd name="T80" fmla="*/ 204 w 182"/>
                  <a:gd name="T81" fmla="*/ 276 h 213"/>
                  <a:gd name="T82" fmla="*/ 227 w 182"/>
                  <a:gd name="T83" fmla="*/ 254 h 213"/>
                  <a:gd name="T84" fmla="*/ 243 w 182"/>
                  <a:gd name="T85" fmla="*/ 233 h 213"/>
                  <a:gd name="T86" fmla="*/ 253 w 182"/>
                  <a:gd name="T87" fmla="*/ 208 h 213"/>
                  <a:gd name="T88" fmla="*/ 258 w 182"/>
                  <a:gd name="T89" fmla="*/ 185 h 213"/>
                  <a:gd name="T90" fmla="*/ 261 w 182"/>
                  <a:gd name="T91" fmla="*/ 161 h 213"/>
                  <a:gd name="T92" fmla="*/ 261 w 182"/>
                  <a:gd name="T93" fmla="*/ 137 h 213"/>
                  <a:gd name="T94" fmla="*/ 262 w 182"/>
                  <a:gd name="T95" fmla="*/ 114 h 213"/>
                  <a:gd name="T96" fmla="*/ 249 w 182"/>
                  <a:gd name="T97" fmla="*/ 67 h 213"/>
                  <a:gd name="T98" fmla="*/ 225 w 182"/>
                  <a:gd name="T99" fmla="*/ 30 h 213"/>
                  <a:gd name="T100" fmla="*/ 217 w 182"/>
                  <a:gd name="T101" fmla="*/ 26 h 213"/>
                  <a:gd name="T102" fmla="*/ 212 w 182"/>
                  <a:gd name="T103" fmla="*/ 22 h 213"/>
                  <a:gd name="T104" fmla="*/ 204 w 182"/>
                  <a:gd name="T105" fmla="*/ 19 h 213"/>
                  <a:gd name="T106" fmla="*/ 199 w 182"/>
                  <a:gd name="T107" fmla="*/ 16 h 213"/>
                  <a:gd name="T108" fmla="*/ 190 w 182"/>
                  <a:gd name="T109" fmla="*/ 13 h 213"/>
                  <a:gd name="T110" fmla="*/ 181 w 182"/>
                  <a:gd name="T111" fmla="*/ 9 h 213"/>
                  <a:gd name="T112" fmla="*/ 171 w 182"/>
                  <a:gd name="T113" fmla="*/ 4 h 213"/>
                  <a:gd name="T114" fmla="*/ 157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4" name="Freeform 12"/>
              <p:cNvSpPr>
                <a:spLocks/>
              </p:cNvSpPr>
              <p:nvPr userDrawn="1"/>
            </p:nvSpPr>
            <p:spPr bwMode="ltGray">
              <a:xfrm rot="373331" flipH="1">
                <a:off x="121" y="2907"/>
                <a:ext cx="93" cy="156"/>
              </a:xfrm>
              <a:custGeom>
                <a:avLst/>
                <a:gdLst>
                  <a:gd name="T0" fmla="*/ 68 w 128"/>
                  <a:gd name="T1" fmla="*/ 0 h 217"/>
                  <a:gd name="T2" fmla="*/ 76 w 128"/>
                  <a:gd name="T3" fmla="*/ 6 h 217"/>
                  <a:gd name="T4" fmla="*/ 84 w 128"/>
                  <a:gd name="T5" fmla="*/ 19 h 217"/>
                  <a:gd name="T6" fmla="*/ 89 w 128"/>
                  <a:gd name="T7" fmla="*/ 36 h 217"/>
                  <a:gd name="T8" fmla="*/ 93 w 128"/>
                  <a:gd name="T9" fmla="*/ 56 h 217"/>
                  <a:gd name="T10" fmla="*/ 92 w 128"/>
                  <a:gd name="T11" fmla="*/ 80 h 217"/>
                  <a:gd name="T12" fmla="*/ 84 w 128"/>
                  <a:gd name="T13" fmla="*/ 104 h 217"/>
                  <a:gd name="T14" fmla="*/ 68 w 128"/>
                  <a:gd name="T15" fmla="*/ 130 h 217"/>
                  <a:gd name="T16" fmla="*/ 44 w 128"/>
                  <a:gd name="T17" fmla="*/ 156 h 217"/>
                  <a:gd name="T18" fmla="*/ 36 w 128"/>
                  <a:gd name="T19" fmla="*/ 153 h 217"/>
                  <a:gd name="T20" fmla="*/ 28 w 128"/>
                  <a:gd name="T21" fmla="*/ 151 h 217"/>
                  <a:gd name="T22" fmla="*/ 19 w 128"/>
                  <a:gd name="T23" fmla="*/ 147 h 217"/>
                  <a:gd name="T24" fmla="*/ 12 w 128"/>
                  <a:gd name="T25" fmla="*/ 144 h 217"/>
                  <a:gd name="T26" fmla="*/ 6 w 128"/>
                  <a:gd name="T27" fmla="*/ 141 h 217"/>
                  <a:gd name="T28" fmla="*/ 1 w 128"/>
                  <a:gd name="T29" fmla="*/ 137 h 217"/>
                  <a:gd name="T30" fmla="*/ 0 w 128"/>
                  <a:gd name="T31" fmla="*/ 132 h 217"/>
                  <a:gd name="T32" fmla="*/ 1 w 128"/>
                  <a:gd name="T33" fmla="*/ 128 h 217"/>
                  <a:gd name="T34" fmla="*/ 9 w 128"/>
                  <a:gd name="T35" fmla="*/ 123 h 217"/>
                  <a:gd name="T36" fmla="*/ 21 w 128"/>
                  <a:gd name="T37" fmla="*/ 116 h 217"/>
                  <a:gd name="T38" fmla="*/ 33 w 128"/>
                  <a:gd name="T39" fmla="*/ 108 h 217"/>
                  <a:gd name="T40" fmla="*/ 46 w 128"/>
                  <a:gd name="T41" fmla="*/ 96 h 217"/>
                  <a:gd name="T42" fmla="*/ 57 w 128"/>
                  <a:gd name="T43" fmla="*/ 81 h 217"/>
                  <a:gd name="T44" fmla="*/ 66 w 128"/>
                  <a:gd name="T45" fmla="*/ 60 h 217"/>
                  <a:gd name="T46" fmla="*/ 70 w 128"/>
                  <a:gd name="T47" fmla="*/ 33 h 217"/>
                  <a:gd name="T48" fmla="*/ 6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5" name="Freeform 13"/>
              <p:cNvSpPr>
                <a:spLocks/>
              </p:cNvSpPr>
              <p:nvPr userDrawn="1"/>
            </p:nvSpPr>
            <p:spPr bwMode="ltGray">
              <a:xfrm rot="373331" flipH="1">
                <a:off x="313" y="3110"/>
                <a:ext cx="85" cy="93"/>
              </a:xfrm>
              <a:custGeom>
                <a:avLst/>
                <a:gdLst>
                  <a:gd name="T0" fmla="*/ 54 w 117"/>
                  <a:gd name="T1" fmla="*/ 0 h 132"/>
                  <a:gd name="T2" fmla="*/ 0 w 117"/>
                  <a:gd name="T3" fmla="*/ 18 h 132"/>
                  <a:gd name="T4" fmla="*/ 2 w 117"/>
                  <a:gd name="T5" fmla="*/ 18 h 132"/>
                  <a:gd name="T6" fmla="*/ 10 w 117"/>
                  <a:gd name="T7" fmla="*/ 20 h 132"/>
                  <a:gd name="T8" fmla="*/ 21 w 117"/>
                  <a:gd name="T9" fmla="*/ 25 h 132"/>
                  <a:gd name="T10" fmla="*/ 33 w 117"/>
                  <a:gd name="T11" fmla="*/ 33 h 132"/>
                  <a:gd name="T12" fmla="*/ 48 w 117"/>
                  <a:gd name="T13" fmla="*/ 44 h 132"/>
                  <a:gd name="T14" fmla="*/ 61 w 117"/>
                  <a:gd name="T15" fmla="*/ 56 h 132"/>
                  <a:gd name="T16" fmla="*/ 74 w 117"/>
                  <a:gd name="T17" fmla="*/ 73 h 132"/>
                  <a:gd name="T18" fmla="*/ 84 w 117"/>
                  <a:gd name="T19" fmla="*/ 93 h 132"/>
                  <a:gd name="T20" fmla="*/ 85 w 117"/>
                  <a:gd name="T21" fmla="*/ 85 h 132"/>
                  <a:gd name="T22" fmla="*/ 84 w 117"/>
                  <a:gd name="T23" fmla="*/ 75 h 132"/>
                  <a:gd name="T24" fmla="*/ 78 w 117"/>
                  <a:gd name="T25" fmla="*/ 63 h 132"/>
                  <a:gd name="T26" fmla="*/ 72 w 117"/>
                  <a:gd name="T27" fmla="*/ 52 h 132"/>
                  <a:gd name="T28" fmla="*/ 65 w 117"/>
                  <a:gd name="T29" fmla="*/ 41 h 132"/>
                  <a:gd name="T30" fmla="*/ 57 w 117"/>
                  <a:gd name="T31" fmla="*/ 32 h 132"/>
                  <a:gd name="T32" fmla="*/ 49 w 117"/>
                  <a:gd name="T33" fmla="*/ 25 h 132"/>
                  <a:gd name="T34" fmla="*/ 42 w 117"/>
                  <a:gd name="T35" fmla="*/ 23 h 132"/>
                  <a:gd name="T36" fmla="*/ 50 w 117"/>
                  <a:gd name="T37" fmla="*/ 20 h 132"/>
                  <a:gd name="T38" fmla="*/ 57 w 117"/>
                  <a:gd name="T39" fmla="*/ 20 h 132"/>
                  <a:gd name="T40" fmla="*/ 65 w 117"/>
                  <a:gd name="T41" fmla="*/ 18 h 132"/>
                  <a:gd name="T42" fmla="*/ 71 w 117"/>
                  <a:gd name="T43" fmla="*/ 18 h 132"/>
                  <a:gd name="T44" fmla="*/ 76 w 117"/>
                  <a:gd name="T45" fmla="*/ 17 h 132"/>
                  <a:gd name="T46" fmla="*/ 79 w 117"/>
                  <a:gd name="T47" fmla="*/ 16 h 132"/>
                  <a:gd name="T48" fmla="*/ 82 w 117"/>
                  <a:gd name="T49" fmla="*/ 15 h 132"/>
                  <a:gd name="T50" fmla="*/ 83 w 117"/>
                  <a:gd name="T51" fmla="*/ 15 h 132"/>
                  <a:gd name="T52" fmla="*/ 54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6" name="Freeform 14"/>
              <p:cNvSpPr>
                <a:spLocks/>
              </p:cNvSpPr>
              <p:nvPr userDrawn="1"/>
            </p:nvSpPr>
            <p:spPr bwMode="ltGray">
              <a:xfrm rot="373331" flipH="1">
                <a:off x="289" y="3134"/>
                <a:ext cx="21" cy="55"/>
              </a:xfrm>
              <a:custGeom>
                <a:avLst/>
                <a:gdLst>
                  <a:gd name="T0" fmla="*/ 21 w 29"/>
                  <a:gd name="T1" fmla="*/ 0 h 77"/>
                  <a:gd name="T2" fmla="*/ 17 w 29"/>
                  <a:gd name="T3" fmla="*/ 0 h 77"/>
                  <a:gd name="T4" fmla="*/ 12 w 29"/>
                  <a:gd name="T5" fmla="*/ 3 h 77"/>
                  <a:gd name="T6" fmla="*/ 7 w 29"/>
                  <a:gd name="T7" fmla="*/ 6 h 77"/>
                  <a:gd name="T8" fmla="*/ 3 w 29"/>
                  <a:gd name="T9" fmla="*/ 14 h 77"/>
                  <a:gd name="T10" fmla="*/ 1 w 29"/>
                  <a:gd name="T11" fmla="*/ 21 h 77"/>
                  <a:gd name="T12" fmla="*/ 0 w 29"/>
                  <a:gd name="T13" fmla="*/ 31 h 77"/>
                  <a:gd name="T14" fmla="*/ 2 w 29"/>
                  <a:gd name="T15" fmla="*/ 43 h 77"/>
                  <a:gd name="T16" fmla="*/ 8 w 29"/>
                  <a:gd name="T17" fmla="*/ 55 h 77"/>
                  <a:gd name="T18" fmla="*/ 11 w 29"/>
                  <a:gd name="T19" fmla="*/ 38 h 77"/>
                  <a:gd name="T20" fmla="*/ 14 w 29"/>
                  <a:gd name="T21" fmla="*/ 26 h 77"/>
                  <a:gd name="T22" fmla="*/ 17 w 29"/>
                  <a:gd name="T23" fmla="*/ 16 h 77"/>
                  <a:gd name="T24" fmla="*/ 2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nvGrpSpPr>
              <p:cNvPr id="81963"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8 w 207"/>
                    <a:gd name="T1" fmla="*/ 30 h 564"/>
                    <a:gd name="T2" fmla="*/ 4 w 207"/>
                    <a:gd name="T3" fmla="*/ 50 h 564"/>
                    <a:gd name="T4" fmla="*/ 2 w 207"/>
                    <a:gd name="T5" fmla="*/ 68 h 564"/>
                    <a:gd name="T6" fmla="*/ 0 w 207"/>
                    <a:gd name="T7" fmla="*/ 86 h 564"/>
                    <a:gd name="T8" fmla="*/ 0 w 207"/>
                    <a:gd name="T9" fmla="*/ 104 h 564"/>
                    <a:gd name="T10" fmla="*/ 2 w 207"/>
                    <a:gd name="T11" fmla="*/ 124 h 564"/>
                    <a:gd name="T12" fmla="*/ 5 w 207"/>
                    <a:gd name="T13" fmla="*/ 146 h 564"/>
                    <a:gd name="T14" fmla="*/ 11 w 207"/>
                    <a:gd name="T15" fmla="*/ 171 h 564"/>
                    <a:gd name="T16" fmla="*/ 20 w 207"/>
                    <a:gd name="T17" fmla="*/ 198 h 564"/>
                    <a:gd name="T18" fmla="*/ 30 w 207"/>
                    <a:gd name="T19" fmla="*/ 225 h 564"/>
                    <a:gd name="T20" fmla="*/ 42 w 207"/>
                    <a:gd name="T21" fmla="*/ 252 h 564"/>
                    <a:gd name="T22" fmla="*/ 57 w 207"/>
                    <a:gd name="T23" fmla="*/ 281 h 564"/>
                    <a:gd name="T24" fmla="*/ 73 w 207"/>
                    <a:gd name="T25" fmla="*/ 308 h 564"/>
                    <a:gd name="T26" fmla="*/ 91 w 207"/>
                    <a:gd name="T27" fmla="*/ 334 h 564"/>
                    <a:gd name="T28" fmla="*/ 108 w 207"/>
                    <a:gd name="T29" fmla="*/ 357 h 564"/>
                    <a:gd name="T30" fmla="*/ 126 w 207"/>
                    <a:gd name="T31" fmla="*/ 376 h 564"/>
                    <a:gd name="T32" fmla="*/ 143 w 207"/>
                    <a:gd name="T33" fmla="*/ 390 h 564"/>
                    <a:gd name="T34" fmla="*/ 111 w 207"/>
                    <a:gd name="T35" fmla="*/ 346 h 564"/>
                    <a:gd name="T36" fmla="*/ 88 w 207"/>
                    <a:gd name="T37" fmla="*/ 310 h 564"/>
                    <a:gd name="T38" fmla="*/ 71 w 207"/>
                    <a:gd name="T39" fmla="*/ 280 h 564"/>
                    <a:gd name="T40" fmla="*/ 60 w 207"/>
                    <a:gd name="T41" fmla="*/ 254 h 564"/>
                    <a:gd name="T42" fmla="*/ 52 w 207"/>
                    <a:gd name="T43" fmla="*/ 233 h 564"/>
                    <a:gd name="T44" fmla="*/ 47 w 207"/>
                    <a:gd name="T45" fmla="*/ 214 h 564"/>
                    <a:gd name="T46" fmla="*/ 44 w 207"/>
                    <a:gd name="T47" fmla="*/ 197 h 564"/>
                    <a:gd name="T48" fmla="*/ 39 w 207"/>
                    <a:gd name="T49" fmla="*/ 180 h 564"/>
                    <a:gd name="T50" fmla="*/ 30 w 207"/>
                    <a:gd name="T51" fmla="*/ 142 h 564"/>
                    <a:gd name="T52" fmla="*/ 28 w 207"/>
                    <a:gd name="T53" fmla="*/ 97 h 564"/>
                    <a:gd name="T54" fmla="*/ 30 w 207"/>
                    <a:gd name="T55" fmla="*/ 47 h 564"/>
                    <a:gd name="T56" fmla="*/ 35 w 207"/>
                    <a:gd name="T57" fmla="*/ 0 h 564"/>
                    <a:gd name="T58" fmla="*/ 8 w 207"/>
                    <a:gd name="T59" fmla="*/ 30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9" name="Freeform 17"/>
                <p:cNvSpPr>
                  <a:spLocks/>
                </p:cNvSpPr>
                <p:nvPr userDrawn="1"/>
              </p:nvSpPr>
              <p:spPr bwMode="ltGray">
                <a:xfrm rot="4200091">
                  <a:off x="124" y="1761"/>
                  <a:ext cx="33" cy="160"/>
                </a:xfrm>
                <a:custGeom>
                  <a:avLst/>
                  <a:gdLst>
                    <a:gd name="T0" fmla="*/ 0 w 47"/>
                    <a:gd name="T1" fmla="*/ 13 h 232"/>
                    <a:gd name="T2" fmla="*/ 10 w 47"/>
                    <a:gd name="T3" fmla="*/ 38 h 232"/>
                    <a:gd name="T4" fmla="*/ 15 w 47"/>
                    <a:gd name="T5" fmla="*/ 70 h 232"/>
                    <a:gd name="T6" fmla="*/ 17 w 47"/>
                    <a:gd name="T7" fmla="*/ 110 h 232"/>
                    <a:gd name="T8" fmla="*/ 13 w 47"/>
                    <a:gd name="T9" fmla="*/ 160 h 232"/>
                    <a:gd name="T10" fmla="*/ 32 w 47"/>
                    <a:gd name="T11" fmla="*/ 150 h 232"/>
                    <a:gd name="T12" fmla="*/ 33 w 47"/>
                    <a:gd name="T13" fmla="*/ 123 h 232"/>
                    <a:gd name="T14" fmla="*/ 33 w 47"/>
                    <a:gd name="T15" fmla="*/ 97 h 232"/>
                    <a:gd name="T16" fmla="*/ 32 w 47"/>
                    <a:gd name="T17" fmla="*/ 71 h 232"/>
                    <a:gd name="T18" fmla="*/ 29 w 47"/>
                    <a:gd name="T19" fmla="*/ 49 h 232"/>
                    <a:gd name="T20" fmla="*/ 25 w 47"/>
                    <a:gd name="T21" fmla="*/ 36 h 232"/>
                    <a:gd name="T22" fmla="*/ 20 w 47"/>
                    <a:gd name="T23" fmla="*/ 23 h 232"/>
                    <a:gd name="T24" fmla="*/ 15 w 47"/>
                    <a:gd name="T25" fmla="*/ 12 h 232"/>
                    <a:gd name="T26" fmla="*/ 9 w 47"/>
                    <a:gd name="T27" fmla="*/ 0 h 232"/>
                    <a:gd name="T28" fmla="*/ 0 w 47"/>
                    <a:gd name="T29" fmla="*/ 13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70" name="Freeform 18"/>
                <p:cNvSpPr>
                  <a:spLocks/>
                </p:cNvSpPr>
                <p:nvPr userDrawn="1"/>
              </p:nvSpPr>
              <p:spPr bwMode="ltGray">
                <a:xfrm rot="4200091">
                  <a:off x="197" y="1721"/>
                  <a:ext cx="60" cy="27"/>
                </a:xfrm>
                <a:custGeom>
                  <a:avLst/>
                  <a:gdLst>
                    <a:gd name="T0" fmla="*/ 60 w 87"/>
                    <a:gd name="T1" fmla="*/ 15 h 40"/>
                    <a:gd name="T2" fmla="*/ 53 w 87"/>
                    <a:gd name="T3" fmla="*/ 11 h 40"/>
                    <a:gd name="T4" fmla="*/ 47 w 87"/>
                    <a:gd name="T5" fmla="*/ 8 h 40"/>
                    <a:gd name="T6" fmla="*/ 40 w 87"/>
                    <a:gd name="T7" fmla="*/ 5 h 40"/>
                    <a:gd name="T8" fmla="*/ 32 w 87"/>
                    <a:gd name="T9" fmla="*/ 3 h 40"/>
                    <a:gd name="T10" fmla="*/ 26 w 87"/>
                    <a:gd name="T11" fmla="*/ 2 h 40"/>
                    <a:gd name="T12" fmla="*/ 18 w 87"/>
                    <a:gd name="T13" fmla="*/ 1 h 40"/>
                    <a:gd name="T14" fmla="*/ 9 w 87"/>
                    <a:gd name="T15" fmla="*/ 0 h 40"/>
                    <a:gd name="T16" fmla="*/ 0 w 87"/>
                    <a:gd name="T17" fmla="*/ 1 h 40"/>
                    <a:gd name="T18" fmla="*/ 4 w 87"/>
                    <a:gd name="T19" fmla="*/ 4 h 40"/>
                    <a:gd name="T20" fmla="*/ 10 w 87"/>
                    <a:gd name="T21" fmla="*/ 7 h 40"/>
                    <a:gd name="T22" fmla="*/ 15 w 87"/>
                    <a:gd name="T23" fmla="*/ 9 h 40"/>
                    <a:gd name="T24" fmla="*/ 23 w 87"/>
                    <a:gd name="T25" fmla="*/ 12 h 40"/>
                    <a:gd name="T26" fmla="*/ 29 w 87"/>
                    <a:gd name="T27" fmla="*/ 15 h 40"/>
                    <a:gd name="T28" fmla="*/ 36 w 87"/>
                    <a:gd name="T29" fmla="*/ 18 h 40"/>
                    <a:gd name="T30" fmla="*/ 44 w 87"/>
                    <a:gd name="T31" fmla="*/ 22 h 40"/>
                    <a:gd name="T32" fmla="*/ 51 w 87"/>
                    <a:gd name="T33" fmla="*/ 27 h 40"/>
                    <a:gd name="T34" fmla="*/ 60 w 87"/>
                    <a:gd name="T35" fmla="*/ 15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grpSp>
          <p:nvGrpSpPr>
            <p:cNvPr id="81932"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7"/>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0" name="Freeform 21"/>
              <p:cNvSpPr>
                <a:spLocks/>
              </p:cNvSpPr>
              <p:nvPr userDrawn="1"/>
            </p:nvSpPr>
            <p:spPr bwMode="ltGray">
              <a:xfrm>
                <a:off x="1786" y="895"/>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1" name="Freeform 22"/>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81933"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7" name="Freeform 25"/>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8" name="Freeform 26"/>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81934"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4" name="Freeform 29"/>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5" name="Freeform 30"/>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ext uri="{AF507438-7753-43E0-B8FC-AC1667EBCBE1}"/>
            </a:extLst>
          </p:spPr>
          <p:txBody>
            <a:bodyPr/>
            <a:lstStyle/>
            <a:p>
              <a:pPr eaLnBrk="0" hangingPunct="0">
                <a:defRPr/>
              </a:pPr>
              <a:endParaRPr lang="en-US" sz="2000">
                <a:solidFill>
                  <a:srgbClr val="006699"/>
                </a:solidFill>
                <a:latin typeface="Verdana" pitchFamily="34" charset="0"/>
              </a:endParaRPr>
            </a:p>
          </p:txBody>
        </p:sp>
        <p:sp>
          <p:nvSpPr>
            <p:cNvPr id="1040" name="Freeform 32"/>
            <p:cNvSpPr>
              <a:spLocks/>
            </p:cNvSpPr>
            <p:nvPr/>
          </p:nvSpPr>
          <p:spPr bwMode="ltGray">
            <a:xfrm rot="828663">
              <a:off x="242" y="3404"/>
              <a:ext cx="132" cy="167"/>
            </a:xfrm>
            <a:custGeom>
              <a:avLst/>
              <a:gdLst>
                <a:gd name="T0" fmla="*/ 0 w 109"/>
                <a:gd name="T1" fmla="*/ 0 h 156"/>
                <a:gd name="T2" fmla="*/ 6 w 109"/>
                <a:gd name="T3" fmla="*/ 1 h 156"/>
                <a:gd name="T4" fmla="*/ 22 w 109"/>
                <a:gd name="T5" fmla="*/ 5 h 156"/>
                <a:gd name="T6" fmla="*/ 45 w 109"/>
                <a:gd name="T7" fmla="*/ 13 h 156"/>
                <a:gd name="T8" fmla="*/ 70 w 109"/>
                <a:gd name="T9" fmla="*/ 26 h 156"/>
                <a:gd name="T10" fmla="*/ 94 w 109"/>
                <a:gd name="T11" fmla="*/ 47 h 156"/>
                <a:gd name="T12" fmla="*/ 116 w 109"/>
                <a:gd name="T13" fmla="*/ 76 h 156"/>
                <a:gd name="T14" fmla="*/ 130 w 109"/>
                <a:gd name="T15" fmla="*/ 116 h 156"/>
                <a:gd name="T16" fmla="*/ 132 w 109"/>
                <a:gd name="T17" fmla="*/ 167 h 156"/>
                <a:gd name="T18" fmla="*/ 127 w 109"/>
                <a:gd name="T19" fmla="*/ 167 h 156"/>
                <a:gd name="T20" fmla="*/ 120 w 109"/>
                <a:gd name="T21" fmla="*/ 167 h 156"/>
                <a:gd name="T22" fmla="*/ 113 w 109"/>
                <a:gd name="T23" fmla="*/ 167 h 156"/>
                <a:gd name="T24" fmla="*/ 105 w 109"/>
                <a:gd name="T25" fmla="*/ 165 h 156"/>
                <a:gd name="T26" fmla="*/ 98 w 109"/>
                <a:gd name="T27" fmla="*/ 164 h 156"/>
                <a:gd name="T28" fmla="*/ 90 w 109"/>
                <a:gd name="T29" fmla="*/ 161 h 156"/>
                <a:gd name="T30" fmla="*/ 80 w 109"/>
                <a:gd name="T31" fmla="*/ 155 h 156"/>
                <a:gd name="T32" fmla="*/ 70 w 109"/>
                <a:gd name="T33" fmla="*/ 149 h 156"/>
                <a:gd name="T34" fmla="*/ 64 w 109"/>
                <a:gd name="T35" fmla="*/ 135 h 156"/>
                <a:gd name="T36" fmla="*/ 64 w 109"/>
                <a:gd name="T37" fmla="*/ 119 h 156"/>
                <a:gd name="T38" fmla="*/ 68 w 109"/>
                <a:gd name="T39" fmla="*/ 103 h 156"/>
                <a:gd name="T40" fmla="*/ 71 w 109"/>
                <a:gd name="T41" fmla="*/ 86 h 156"/>
                <a:gd name="T42" fmla="*/ 68 w 109"/>
                <a:gd name="T43" fmla="*/ 66 h 156"/>
                <a:gd name="T44" fmla="*/ 58 w 109"/>
                <a:gd name="T45" fmla="*/ 46 h 156"/>
                <a:gd name="T46" fmla="*/ 38 w 109"/>
                <a:gd name="T47" fmla="*/ 2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7 w 54"/>
                <a:gd name="T5" fmla="*/ 3 h 40"/>
                <a:gd name="T6" fmla="*/ 16 w 54"/>
                <a:gd name="T7" fmla="*/ 9 h 40"/>
                <a:gd name="T8" fmla="*/ 26 w 54"/>
                <a:gd name="T9" fmla="*/ 13 h 40"/>
                <a:gd name="T10" fmla="*/ 35 w 54"/>
                <a:gd name="T11" fmla="*/ 16 h 40"/>
                <a:gd name="T12" fmla="*/ 46 w 54"/>
                <a:gd name="T13" fmla="*/ 18 h 40"/>
                <a:gd name="T14" fmla="*/ 56 w 54"/>
                <a:gd name="T15" fmla="*/ 19 h 40"/>
                <a:gd name="T16" fmla="*/ 66 w 54"/>
                <a:gd name="T17" fmla="*/ 17 h 40"/>
                <a:gd name="T18" fmla="*/ 65 w 54"/>
                <a:gd name="T19" fmla="*/ 27 h 40"/>
                <a:gd name="T20" fmla="*/ 61 w 54"/>
                <a:gd name="T21" fmla="*/ 35 h 40"/>
                <a:gd name="T22" fmla="*/ 54 w 54"/>
                <a:gd name="T23" fmla="*/ 41 h 40"/>
                <a:gd name="T24" fmla="*/ 45 w 54"/>
                <a:gd name="T25" fmla="*/ 43 h 40"/>
                <a:gd name="T26" fmla="*/ 34 w 54"/>
                <a:gd name="T27" fmla="*/ 42 h 40"/>
                <a:gd name="T28" fmla="*/ 23 w 54"/>
                <a:gd name="T29" fmla="*/ 34 h 40"/>
                <a:gd name="T30" fmla="*/ 12 w 54"/>
                <a:gd name="T31" fmla="*/ 2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6 h 237"/>
                <a:gd name="T4" fmla="*/ 4 w 257"/>
                <a:gd name="T5" fmla="*/ 52 h 237"/>
                <a:gd name="T6" fmla="*/ 8 w 257"/>
                <a:gd name="T7" fmla="*/ 78 h 237"/>
                <a:gd name="T8" fmla="*/ 15 w 257"/>
                <a:gd name="T9" fmla="*/ 101 h 237"/>
                <a:gd name="T10" fmla="*/ 24 w 257"/>
                <a:gd name="T11" fmla="*/ 123 h 237"/>
                <a:gd name="T12" fmla="*/ 36 w 257"/>
                <a:gd name="T13" fmla="*/ 146 h 237"/>
                <a:gd name="T14" fmla="*/ 51 w 257"/>
                <a:gd name="T15" fmla="*/ 166 h 237"/>
                <a:gd name="T16" fmla="*/ 68 w 257"/>
                <a:gd name="T17" fmla="*/ 184 h 237"/>
                <a:gd name="T18" fmla="*/ 90 w 257"/>
                <a:gd name="T19" fmla="*/ 201 h 237"/>
                <a:gd name="T20" fmla="*/ 115 w 257"/>
                <a:gd name="T21" fmla="*/ 215 h 237"/>
                <a:gd name="T22" fmla="*/ 142 w 257"/>
                <a:gd name="T23" fmla="*/ 226 h 237"/>
                <a:gd name="T24" fmla="*/ 175 w 257"/>
                <a:gd name="T25" fmla="*/ 236 h 237"/>
                <a:gd name="T26" fmla="*/ 211 w 257"/>
                <a:gd name="T27" fmla="*/ 242 h 237"/>
                <a:gd name="T28" fmla="*/ 252 w 257"/>
                <a:gd name="T29" fmla="*/ 245 h 237"/>
                <a:gd name="T30" fmla="*/ 294 w 257"/>
                <a:gd name="T31" fmla="*/ 244 h 237"/>
                <a:gd name="T32" fmla="*/ 344 w 257"/>
                <a:gd name="T33" fmla="*/ 240 h 237"/>
                <a:gd name="T34" fmla="*/ 300 w 257"/>
                <a:gd name="T35" fmla="*/ 235 h 237"/>
                <a:gd name="T36" fmla="*/ 261 w 257"/>
                <a:gd name="T37" fmla="*/ 227 h 237"/>
                <a:gd name="T38" fmla="*/ 228 w 257"/>
                <a:gd name="T39" fmla="*/ 219 h 237"/>
                <a:gd name="T40" fmla="*/ 198 w 257"/>
                <a:gd name="T41" fmla="*/ 211 h 237"/>
                <a:gd name="T42" fmla="*/ 171 w 257"/>
                <a:gd name="T43" fmla="*/ 200 h 237"/>
                <a:gd name="T44" fmla="*/ 150 w 257"/>
                <a:gd name="T45" fmla="*/ 188 h 237"/>
                <a:gd name="T46" fmla="*/ 130 w 257"/>
                <a:gd name="T47" fmla="*/ 175 h 237"/>
                <a:gd name="T48" fmla="*/ 112 w 257"/>
                <a:gd name="T49" fmla="*/ 160 h 237"/>
                <a:gd name="T50" fmla="*/ 96 w 257"/>
                <a:gd name="T51" fmla="*/ 146 h 237"/>
                <a:gd name="T52" fmla="*/ 82 w 257"/>
                <a:gd name="T53" fmla="*/ 129 h 237"/>
                <a:gd name="T54" fmla="*/ 70 w 257"/>
                <a:gd name="T55" fmla="*/ 111 h 237"/>
                <a:gd name="T56" fmla="*/ 58 w 257"/>
                <a:gd name="T57" fmla="*/ 91 h 237"/>
                <a:gd name="T58" fmla="*/ 44 w 257"/>
                <a:gd name="T59" fmla="*/ 71 h 237"/>
                <a:gd name="T60" fmla="*/ 31 w 257"/>
                <a:gd name="T61" fmla="*/ 49 h 237"/>
                <a:gd name="T62" fmla="*/ 16 w 257"/>
                <a:gd name="T63" fmla="*/ 25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7" name="Freeform 39"/>
            <p:cNvSpPr>
              <a:spLocks/>
            </p:cNvSpPr>
            <p:nvPr/>
          </p:nvSpPr>
          <p:spPr bwMode="ltGray">
            <a:xfrm rot="1584153">
              <a:off x="242" y="756"/>
              <a:ext cx="167" cy="115"/>
            </a:xfrm>
            <a:custGeom>
              <a:avLst/>
              <a:gdLst>
                <a:gd name="T0" fmla="*/ 104 w 124"/>
                <a:gd name="T1" fmla="*/ 0 h 110"/>
                <a:gd name="T2" fmla="*/ 167 w 124"/>
                <a:gd name="T3" fmla="*/ 113 h 110"/>
                <a:gd name="T4" fmla="*/ 162 w 124"/>
                <a:gd name="T5" fmla="*/ 112 h 110"/>
                <a:gd name="T6" fmla="*/ 144 w 124"/>
                <a:gd name="T7" fmla="*/ 110 h 110"/>
                <a:gd name="T8" fmla="*/ 120 w 124"/>
                <a:gd name="T9" fmla="*/ 106 h 110"/>
                <a:gd name="T10" fmla="*/ 92 w 124"/>
                <a:gd name="T11" fmla="*/ 104 h 110"/>
                <a:gd name="T12" fmla="*/ 61 w 124"/>
                <a:gd name="T13" fmla="*/ 101 h 110"/>
                <a:gd name="T14" fmla="*/ 34 w 124"/>
                <a:gd name="T15" fmla="*/ 102 h 110"/>
                <a:gd name="T16" fmla="*/ 12 w 124"/>
                <a:gd name="T17" fmla="*/ 107 h 110"/>
                <a:gd name="T18" fmla="*/ 0 w 124"/>
                <a:gd name="T19" fmla="*/ 115 h 110"/>
                <a:gd name="T20" fmla="*/ 5 w 124"/>
                <a:gd name="T21" fmla="*/ 102 h 110"/>
                <a:gd name="T22" fmla="*/ 11 w 124"/>
                <a:gd name="T23" fmla="*/ 93 h 110"/>
                <a:gd name="T24" fmla="*/ 22 w 124"/>
                <a:gd name="T25" fmla="*/ 86 h 110"/>
                <a:gd name="T26" fmla="*/ 34 w 124"/>
                <a:gd name="T27" fmla="*/ 79 h 110"/>
                <a:gd name="T28" fmla="*/ 48 w 124"/>
                <a:gd name="T29" fmla="*/ 75 h 110"/>
                <a:gd name="T30" fmla="*/ 63 w 124"/>
                <a:gd name="T31" fmla="*/ 74 h 110"/>
                <a:gd name="T32" fmla="*/ 79 w 124"/>
                <a:gd name="T33" fmla="*/ 74 h 110"/>
                <a:gd name="T34" fmla="*/ 97 w 124"/>
                <a:gd name="T35" fmla="*/ 77 h 110"/>
                <a:gd name="T36" fmla="*/ 98 w 124"/>
                <a:gd name="T37" fmla="*/ 74 h 110"/>
                <a:gd name="T38" fmla="*/ 94 w 124"/>
                <a:gd name="T39" fmla="*/ 59 h 110"/>
                <a:gd name="T40" fmla="*/ 90 w 124"/>
                <a:gd name="T41" fmla="*/ 40 h 110"/>
                <a:gd name="T42" fmla="*/ 88 w 124"/>
                <a:gd name="T43" fmla="*/ 31 h 110"/>
                <a:gd name="T44" fmla="*/ 85 w 124"/>
                <a:gd name="T45" fmla="*/ 31 h 110"/>
                <a:gd name="T46" fmla="*/ 82 w 124"/>
                <a:gd name="T47" fmla="*/ 30 h 110"/>
                <a:gd name="T48" fmla="*/ 79 w 124"/>
                <a:gd name="T49" fmla="*/ 27 h 110"/>
                <a:gd name="T50" fmla="*/ 77 w 124"/>
                <a:gd name="T51" fmla="*/ 24 h 110"/>
                <a:gd name="T52" fmla="*/ 77 w 124"/>
                <a:gd name="T53" fmla="*/ 20 h 110"/>
                <a:gd name="T54" fmla="*/ 79 w 124"/>
                <a:gd name="T55" fmla="*/ 15 h 110"/>
                <a:gd name="T56" fmla="*/ 89 w 124"/>
                <a:gd name="T57" fmla="*/ 8 h 110"/>
                <a:gd name="T58" fmla="*/ 104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8" name="Freeform 40"/>
            <p:cNvSpPr>
              <a:spLocks/>
            </p:cNvSpPr>
            <p:nvPr/>
          </p:nvSpPr>
          <p:spPr bwMode="ltGray">
            <a:xfrm rot="1584153">
              <a:off x="574" y="286"/>
              <a:ext cx="147" cy="160"/>
            </a:xfrm>
            <a:custGeom>
              <a:avLst/>
              <a:gdLst>
                <a:gd name="T0" fmla="*/ 0 w 109"/>
                <a:gd name="T1" fmla="*/ 0 h 156"/>
                <a:gd name="T2" fmla="*/ 7 w 109"/>
                <a:gd name="T3" fmla="*/ 1 h 156"/>
                <a:gd name="T4" fmla="*/ 24 w 109"/>
                <a:gd name="T5" fmla="*/ 5 h 156"/>
                <a:gd name="T6" fmla="*/ 50 w 109"/>
                <a:gd name="T7" fmla="*/ 12 h 156"/>
                <a:gd name="T8" fmla="*/ 78 w 109"/>
                <a:gd name="T9" fmla="*/ 25 h 156"/>
                <a:gd name="T10" fmla="*/ 105 w 109"/>
                <a:gd name="T11" fmla="*/ 45 h 156"/>
                <a:gd name="T12" fmla="*/ 129 w 109"/>
                <a:gd name="T13" fmla="*/ 73 h 156"/>
                <a:gd name="T14" fmla="*/ 144 w 109"/>
                <a:gd name="T15" fmla="*/ 111 h 156"/>
                <a:gd name="T16" fmla="*/ 147 w 109"/>
                <a:gd name="T17" fmla="*/ 160 h 156"/>
                <a:gd name="T18" fmla="*/ 142 w 109"/>
                <a:gd name="T19" fmla="*/ 160 h 156"/>
                <a:gd name="T20" fmla="*/ 134 w 109"/>
                <a:gd name="T21" fmla="*/ 160 h 156"/>
                <a:gd name="T22" fmla="*/ 125 w 109"/>
                <a:gd name="T23" fmla="*/ 160 h 156"/>
                <a:gd name="T24" fmla="*/ 117 w 109"/>
                <a:gd name="T25" fmla="*/ 158 h 156"/>
                <a:gd name="T26" fmla="*/ 109 w 109"/>
                <a:gd name="T27" fmla="*/ 157 h 156"/>
                <a:gd name="T28" fmla="*/ 100 w 109"/>
                <a:gd name="T29" fmla="*/ 154 h 156"/>
                <a:gd name="T30" fmla="*/ 89 w 109"/>
                <a:gd name="T31" fmla="*/ 149 h 156"/>
                <a:gd name="T32" fmla="*/ 78 w 109"/>
                <a:gd name="T33" fmla="*/ 143 h 156"/>
                <a:gd name="T34" fmla="*/ 71 w 109"/>
                <a:gd name="T35" fmla="*/ 129 h 156"/>
                <a:gd name="T36" fmla="*/ 71 w 109"/>
                <a:gd name="T37" fmla="*/ 114 h 156"/>
                <a:gd name="T38" fmla="*/ 76 w 109"/>
                <a:gd name="T39" fmla="*/ 98 h 156"/>
                <a:gd name="T40" fmla="*/ 80 w 109"/>
                <a:gd name="T41" fmla="*/ 82 h 156"/>
                <a:gd name="T42" fmla="*/ 76 w 109"/>
                <a:gd name="T43" fmla="*/ 64 h 156"/>
                <a:gd name="T44" fmla="*/ 65 w 109"/>
                <a:gd name="T45" fmla="*/ 44 h 156"/>
                <a:gd name="T46" fmla="*/ 42 w 109"/>
                <a:gd name="T47" fmla="*/ 24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9" name="Freeform 41"/>
            <p:cNvSpPr>
              <a:spLocks/>
            </p:cNvSpPr>
            <p:nvPr/>
          </p:nvSpPr>
          <p:spPr bwMode="ltGray">
            <a:xfrm rot="1584153">
              <a:off x="236" y="721"/>
              <a:ext cx="62" cy="97"/>
            </a:xfrm>
            <a:custGeom>
              <a:avLst/>
              <a:gdLst>
                <a:gd name="T0" fmla="*/ 42 w 46"/>
                <a:gd name="T1" fmla="*/ 0 h 94"/>
                <a:gd name="T2" fmla="*/ 27 w 46"/>
                <a:gd name="T3" fmla="*/ 39 h 94"/>
                <a:gd name="T4" fmla="*/ 20 w 46"/>
                <a:gd name="T5" fmla="*/ 64 h 94"/>
                <a:gd name="T6" fmla="*/ 15 w 46"/>
                <a:gd name="T7" fmla="*/ 82 h 94"/>
                <a:gd name="T8" fmla="*/ 0 w 46"/>
                <a:gd name="T9" fmla="*/ 97 h 94"/>
                <a:gd name="T10" fmla="*/ 16 w 46"/>
                <a:gd name="T11" fmla="*/ 91 h 94"/>
                <a:gd name="T12" fmla="*/ 31 w 46"/>
                <a:gd name="T13" fmla="*/ 83 h 94"/>
                <a:gd name="T14" fmla="*/ 43 w 46"/>
                <a:gd name="T15" fmla="*/ 71 h 94"/>
                <a:gd name="T16" fmla="*/ 54 w 46"/>
                <a:gd name="T17" fmla="*/ 59 h 94"/>
                <a:gd name="T18" fmla="*/ 61 w 46"/>
                <a:gd name="T19" fmla="*/ 45 h 94"/>
                <a:gd name="T20" fmla="*/ 62 w 46"/>
                <a:gd name="T21" fmla="*/ 31 h 94"/>
                <a:gd name="T22" fmla="*/ 57 w 46"/>
                <a:gd name="T23" fmla="*/ 15 h 94"/>
                <a:gd name="T24" fmla="*/ 42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8 w 54"/>
                <a:gd name="T5" fmla="*/ 3 h 40"/>
                <a:gd name="T6" fmla="*/ 17 w 54"/>
                <a:gd name="T7" fmla="*/ 8 h 40"/>
                <a:gd name="T8" fmla="*/ 28 w 54"/>
                <a:gd name="T9" fmla="*/ 12 h 40"/>
                <a:gd name="T10" fmla="*/ 39 w 54"/>
                <a:gd name="T11" fmla="*/ 15 h 40"/>
                <a:gd name="T12" fmla="*/ 51 w 54"/>
                <a:gd name="T13" fmla="*/ 17 h 40"/>
                <a:gd name="T14" fmla="*/ 61 w 54"/>
                <a:gd name="T15" fmla="*/ 18 h 40"/>
                <a:gd name="T16" fmla="*/ 72 w 54"/>
                <a:gd name="T17" fmla="*/ 16 h 40"/>
                <a:gd name="T18" fmla="*/ 71 w 54"/>
                <a:gd name="T19" fmla="*/ 26 h 40"/>
                <a:gd name="T20" fmla="*/ 67 w 54"/>
                <a:gd name="T21" fmla="*/ 34 h 40"/>
                <a:gd name="T22" fmla="*/ 59 w 54"/>
                <a:gd name="T23" fmla="*/ 39 h 40"/>
                <a:gd name="T24" fmla="*/ 49 w 54"/>
                <a:gd name="T25" fmla="*/ 41 h 40"/>
                <a:gd name="T26" fmla="*/ 37 w 54"/>
                <a:gd name="T27" fmla="*/ 40 h 40"/>
                <a:gd name="T28" fmla="*/ 25 w 54"/>
                <a:gd name="T29" fmla="*/ 33 h 40"/>
                <a:gd name="T30" fmla="*/ 13 w 54"/>
                <a:gd name="T31" fmla="*/ 2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2" name="Freeform 44"/>
            <p:cNvSpPr>
              <a:spLocks/>
            </p:cNvSpPr>
            <p:nvPr/>
          </p:nvSpPr>
          <p:spPr bwMode="ltGray">
            <a:xfrm rot="1584153">
              <a:off x="56" y="84"/>
              <a:ext cx="804" cy="686"/>
            </a:xfrm>
            <a:custGeom>
              <a:avLst/>
              <a:gdLst>
                <a:gd name="T0" fmla="*/ 22 w 596"/>
                <a:gd name="T1" fmla="*/ 381 h 666"/>
                <a:gd name="T2" fmla="*/ 8 w 596"/>
                <a:gd name="T3" fmla="*/ 351 h 666"/>
                <a:gd name="T4" fmla="*/ 0 w 596"/>
                <a:gd name="T5" fmla="*/ 298 h 666"/>
                <a:gd name="T6" fmla="*/ 5 w 596"/>
                <a:gd name="T7" fmla="*/ 229 h 666"/>
                <a:gd name="T8" fmla="*/ 34 w 596"/>
                <a:gd name="T9" fmla="*/ 156 h 666"/>
                <a:gd name="T10" fmla="*/ 93 w 596"/>
                <a:gd name="T11" fmla="*/ 87 h 666"/>
                <a:gd name="T12" fmla="*/ 192 w 596"/>
                <a:gd name="T13" fmla="*/ 32 h 666"/>
                <a:gd name="T14" fmla="*/ 333 w 596"/>
                <a:gd name="T15" fmla="*/ 2 h 666"/>
                <a:gd name="T16" fmla="*/ 513 w 596"/>
                <a:gd name="T17" fmla="*/ 9 h 666"/>
                <a:gd name="T18" fmla="*/ 653 w 596"/>
                <a:gd name="T19" fmla="*/ 70 h 666"/>
                <a:gd name="T20" fmla="*/ 747 w 596"/>
                <a:gd name="T21" fmla="*/ 170 h 666"/>
                <a:gd name="T22" fmla="*/ 797 w 596"/>
                <a:gd name="T23" fmla="*/ 293 h 666"/>
                <a:gd name="T24" fmla="*/ 803 w 596"/>
                <a:gd name="T25" fmla="*/ 421 h 666"/>
                <a:gd name="T26" fmla="*/ 764 w 596"/>
                <a:gd name="T27" fmla="*/ 541 h 666"/>
                <a:gd name="T28" fmla="*/ 684 w 596"/>
                <a:gd name="T29" fmla="*/ 633 h 666"/>
                <a:gd name="T30" fmla="*/ 563 w 596"/>
                <a:gd name="T31" fmla="*/ 683 h 666"/>
                <a:gd name="T32" fmla="*/ 525 w 596"/>
                <a:gd name="T33" fmla="*/ 679 h 666"/>
                <a:gd name="T34" fmla="*/ 595 w 596"/>
                <a:gd name="T35" fmla="*/ 636 h 666"/>
                <a:gd name="T36" fmla="*/ 650 w 596"/>
                <a:gd name="T37" fmla="*/ 560 h 666"/>
                <a:gd name="T38" fmla="*/ 687 w 596"/>
                <a:gd name="T39" fmla="*/ 468 h 666"/>
                <a:gd name="T40" fmla="*/ 701 w 596"/>
                <a:gd name="T41" fmla="*/ 366 h 666"/>
                <a:gd name="T42" fmla="*/ 693 w 596"/>
                <a:gd name="T43" fmla="*/ 266 h 666"/>
                <a:gd name="T44" fmla="*/ 654 w 596"/>
                <a:gd name="T45" fmla="*/ 179 h 666"/>
                <a:gd name="T46" fmla="*/ 584 w 596"/>
                <a:gd name="T47" fmla="*/ 115 h 666"/>
                <a:gd name="T48" fmla="*/ 460 w 596"/>
                <a:gd name="T49" fmla="*/ 77 h 666"/>
                <a:gd name="T50" fmla="*/ 332 w 596"/>
                <a:gd name="T51" fmla="*/ 63 h 666"/>
                <a:gd name="T52" fmla="*/ 235 w 596"/>
                <a:gd name="T53" fmla="*/ 73 h 666"/>
                <a:gd name="T54" fmla="*/ 163 w 596"/>
                <a:gd name="T55" fmla="*/ 104 h 666"/>
                <a:gd name="T56" fmla="*/ 113 w 596"/>
                <a:gd name="T57" fmla="*/ 153 h 666"/>
                <a:gd name="T58" fmla="*/ 77 w 596"/>
                <a:gd name="T59" fmla="*/ 212 h 666"/>
                <a:gd name="T60" fmla="*/ 54 w 596"/>
                <a:gd name="T61" fmla="*/ 280 h 666"/>
                <a:gd name="T62" fmla="*/ 38 w 596"/>
                <a:gd name="T63" fmla="*/ 34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sp>
        <p:nvSpPr>
          <p:cNvPr id="9261"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81924"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63"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1" hangingPunct="1">
              <a:defRPr sz="1400">
                <a:solidFill>
                  <a:srgbClr val="006699"/>
                </a:solidFill>
                <a:latin typeface="Verdana" pitchFamily="34" charset="0"/>
              </a:defRPr>
            </a:lvl1pPr>
          </a:lstStyle>
          <a:p>
            <a:pPr>
              <a:defRPr/>
            </a:pPr>
            <a:endParaRPr lang="en-US" altLang="en-US"/>
          </a:p>
        </p:txBody>
      </p:sp>
      <p:sp>
        <p:nvSpPr>
          <p:cNvPr id="9264" name="Rectangle 48"/>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eaLnBrk="1" hangingPunct="1">
              <a:defRPr sz="1400">
                <a:solidFill>
                  <a:srgbClr val="006699"/>
                </a:solidFill>
                <a:latin typeface="Verdana" pitchFamily="34" charset="0"/>
              </a:defRPr>
            </a:lvl1pPr>
          </a:lstStyle>
          <a:p>
            <a:pPr>
              <a:defRPr/>
            </a:pPr>
            <a:r>
              <a:rPr lang="en-US" altLang="en-US" smtClean="0"/>
              <a:t>American Diabetes Association National Diabetic Fact Sheet 2005</a:t>
            </a:r>
            <a:endParaRPr lang="en-US" altLang="en-US"/>
          </a:p>
        </p:txBody>
      </p:sp>
      <p:sp>
        <p:nvSpPr>
          <p:cNvPr id="9265" name="Rectangle 49"/>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1" hangingPunct="1">
              <a:defRPr sz="1400">
                <a:solidFill>
                  <a:srgbClr val="006699"/>
                </a:solidFill>
                <a:latin typeface="Verdana" pitchFamily="34" charset="0"/>
              </a:defRPr>
            </a:lvl1pPr>
          </a:lstStyle>
          <a:p>
            <a:pPr>
              <a:defRPr/>
            </a:pPr>
            <a:fld id="{681F3A5A-163B-4573-8A3C-930E75EB770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 id="2147484516" r:id="rId12"/>
  </p:sldLayoutIdLst>
  <p:transition>
    <p:pull dir="r"/>
  </p:transition>
  <p:hf sldNum="0" hdr="0" ftr="0" dt="0"/>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2674"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110595" name="Group 3"/>
          <p:cNvGrpSpPr>
            <a:grpSpLocks/>
          </p:cNvGrpSpPr>
          <p:nvPr/>
        </p:nvGrpSpPr>
        <p:grpSpPr bwMode="auto">
          <a:xfrm>
            <a:off x="3175" y="4267200"/>
            <a:ext cx="9140825" cy="2590800"/>
            <a:chOff x="2" y="2688"/>
            <a:chExt cx="5758" cy="1632"/>
          </a:xfrm>
        </p:grpSpPr>
        <p:sp>
          <p:nvSpPr>
            <p:cNvPr id="2972676"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110602" name="Group 5"/>
            <p:cNvGrpSpPr>
              <a:grpSpLocks/>
            </p:cNvGrpSpPr>
            <p:nvPr userDrawn="1"/>
          </p:nvGrpSpPr>
          <p:grpSpPr bwMode="auto">
            <a:xfrm>
              <a:off x="3528" y="3715"/>
              <a:ext cx="792" cy="521"/>
              <a:chOff x="3527" y="3715"/>
              <a:chExt cx="792" cy="521"/>
            </a:xfrm>
          </p:grpSpPr>
          <p:sp>
            <p:nvSpPr>
              <p:cNvPr id="297267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7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8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8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8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83"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4"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5"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6"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7"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nvGrpSpPr>
            <p:cNvPr id="110603" name="Group 17"/>
            <p:cNvGrpSpPr>
              <a:grpSpLocks/>
            </p:cNvGrpSpPr>
            <p:nvPr userDrawn="1"/>
          </p:nvGrpSpPr>
          <p:grpSpPr bwMode="auto">
            <a:xfrm>
              <a:off x="1776" y="3631"/>
              <a:ext cx="1626" cy="683"/>
              <a:chOff x="1776" y="3631"/>
              <a:chExt cx="1626" cy="683"/>
            </a:xfrm>
          </p:grpSpPr>
          <p:sp>
            <p:nvSpPr>
              <p:cNvPr id="297269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8"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99"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0"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1"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2"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3"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4"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5"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6"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7"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grpSp>
          <p:nvGrpSpPr>
            <p:cNvPr id="110604" name="Group 36"/>
            <p:cNvGrpSpPr>
              <a:grpSpLocks/>
            </p:cNvGrpSpPr>
            <p:nvPr userDrawn="1"/>
          </p:nvGrpSpPr>
          <p:grpSpPr bwMode="auto">
            <a:xfrm>
              <a:off x="4128" y="3360"/>
              <a:ext cx="1351" cy="821"/>
              <a:chOff x="4128" y="3360"/>
              <a:chExt cx="1351" cy="821"/>
            </a:xfrm>
          </p:grpSpPr>
          <p:sp>
            <p:nvSpPr>
              <p:cNvPr id="2972709"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0"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1"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2"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3"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4"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5"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6"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7"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8"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9"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2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nvGrpSpPr>
            <p:cNvPr id="110605" name="Group 54"/>
            <p:cNvGrpSpPr>
              <a:grpSpLocks/>
            </p:cNvGrpSpPr>
            <p:nvPr userDrawn="1"/>
          </p:nvGrpSpPr>
          <p:grpSpPr bwMode="auto">
            <a:xfrm>
              <a:off x="5280" y="3024"/>
              <a:ext cx="425" cy="258"/>
              <a:chOff x="5280" y="3024"/>
              <a:chExt cx="425" cy="258"/>
            </a:xfrm>
          </p:grpSpPr>
          <p:sp>
            <p:nvSpPr>
              <p:cNvPr id="2972727"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28"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29"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30"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31"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32"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33"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110613" name="Group 62"/>
              <p:cNvGrpSpPr>
                <a:grpSpLocks/>
              </p:cNvGrpSpPr>
              <p:nvPr/>
            </p:nvGrpSpPr>
            <p:grpSpPr bwMode="auto">
              <a:xfrm>
                <a:off x="5381" y="3085"/>
                <a:ext cx="227" cy="132"/>
                <a:chOff x="5381" y="3085"/>
                <a:chExt cx="227" cy="132"/>
              </a:xfrm>
            </p:grpSpPr>
            <p:sp>
              <p:nvSpPr>
                <p:cNvPr id="297273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3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3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3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grpSp>
      <p:sp>
        <p:nvSpPr>
          <p:cNvPr id="2972739"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2972740"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72741"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400" smtClean="0">
                <a:solidFill>
                  <a:srgbClr val="FFFFFF"/>
                </a:solidFill>
                <a:effectLst>
                  <a:outerShdw blurRad="38100" dist="38100" dir="2700000" algn="tl">
                    <a:srgbClr val="000000"/>
                  </a:outerShdw>
                </a:effectLst>
                <a:latin typeface="Arial" charset="0"/>
              </a:defRPr>
            </a:lvl1pPr>
          </a:lstStyle>
          <a:p>
            <a:pPr>
              <a:defRPr/>
            </a:pPr>
            <a:endParaRPr lang="en-US" altLang="en-US"/>
          </a:p>
        </p:txBody>
      </p:sp>
      <p:sp>
        <p:nvSpPr>
          <p:cNvPr id="2972742"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eaLnBrk="1" hangingPunct="1">
              <a:defRPr sz="1400" smtClean="0">
                <a:solidFill>
                  <a:srgbClr val="FFFFFF"/>
                </a:solidFill>
                <a:effectLst>
                  <a:outerShdw blurRad="38100" dist="38100" dir="2700000" algn="tl">
                    <a:srgbClr val="000000"/>
                  </a:outerShdw>
                </a:effectLst>
                <a:latin typeface="Arial" charset="0"/>
              </a:defRPr>
            </a:lvl1pPr>
          </a:lstStyle>
          <a:p>
            <a:pPr>
              <a:defRPr/>
            </a:pPr>
            <a:r>
              <a:rPr lang="en-US" altLang="en-US"/>
              <a:t>American Diabetes Association National Diabetic Fact Sheet 2005</a:t>
            </a:r>
          </a:p>
        </p:txBody>
      </p:sp>
      <p:sp>
        <p:nvSpPr>
          <p:cNvPr id="2972743"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400" smtClean="0">
                <a:solidFill>
                  <a:srgbClr val="FFFFFF"/>
                </a:solidFill>
                <a:effectLst>
                  <a:outerShdw blurRad="38100" dist="38100" dir="2700000" algn="tl">
                    <a:srgbClr val="000000"/>
                  </a:outerShdw>
                </a:effectLst>
                <a:latin typeface="Arial" charset="0"/>
              </a:defRPr>
            </a:lvl1pPr>
          </a:lstStyle>
          <a:p>
            <a:pPr>
              <a:defRPr/>
            </a:pPr>
            <a:fld id="{6EEE8CA8-7841-4FE4-97E3-F52B69981D0E}"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518" r:id="rId1"/>
    <p:sldLayoutId id="2147484519" r:id="rId2"/>
    <p:sldLayoutId id="2147484520" r:id="rId3"/>
    <p:sldLayoutId id="2147484521" r:id="rId4"/>
    <p:sldLayoutId id="2147484522" r:id="rId5"/>
    <p:sldLayoutId id="2147484523" r:id="rId6"/>
    <p:sldLayoutId id="2147484524" r:id="rId7"/>
    <p:sldLayoutId id="2147484525" r:id="rId8"/>
    <p:sldLayoutId id="2147484526" r:id="rId9"/>
    <p:sldLayoutId id="2147484527" r:id="rId10"/>
    <p:sldLayoutId id="2147484528" r:id="rId11"/>
    <p:sldLayoutId id="2147484529" r:id="rId12"/>
    <p:sldLayoutId id="2147484530" r:id="rId13"/>
  </p:sldLayoutIdLst>
  <p:transition>
    <p:fade thruBlk="1"/>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2674"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139267" name="Group 3"/>
          <p:cNvGrpSpPr>
            <a:grpSpLocks/>
          </p:cNvGrpSpPr>
          <p:nvPr/>
        </p:nvGrpSpPr>
        <p:grpSpPr bwMode="auto">
          <a:xfrm>
            <a:off x="3175" y="4267200"/>
            <a:ext cx="9140825" cy="2590800"/>
            <a:chOff x="2" y="2688"/>
            <a:chExt cx="5758" cy="1632"/>
          </a:xfrm>
        </p:grpSpPr>
        <p:sp>
          <p:nvSpPr>
            <p:cNvPr id="2972676"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139274" name="Group 5"/>
            <p:cNvGrpSpPr>
              <a:grpSpLocks/>
            </p:cNvGrpSpPr>
            <p:nvPr userDrawn="1"/>
          </p:nvGrpSpPr>
          <p:grpSpPr bwMode="auto">
            <a:xfrm>
              <a:off x="3528" y="3715"/>
              <a:ext cx="792" cy="521"/>
              <a:chOff x="3527" y="3715"/>
              <a:chExt cx="792" cy="521"/>
            </a:xfrm>
          </p:grpSpPr>
          <p:sp>
            <p:nvSpPr>
              <p:cNvPr id="297267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7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8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8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8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83"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4"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5"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6"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7"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nvGrpSpPr>
            <p:cNvPr id="139275" name="Group 17"/>
            <p:cNvGrpSpPr>
              <a:grpSpLocks/>
            </p:cNvGrpSpPr>
            <p:nvPr userDrawn="1"/>
          </p:nvGrpSpPr>
          <p:grpSpPr bwMode="auto">
            <a:xfrm>
              <a:off x="1776" y="3631"/>
              <a:ext cx="1626" cy="683"/>
              <a:chOff x="1776" y="3631"/>
              <a:chExt cx="1626" cy="683"/>
            </a:xfrm>
          </p:grpSpPr>
          <p:sp>
            <p:nvSpPr>
              <p:cNvPr id="297269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8"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99"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0"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1"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2"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3"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4"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5"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6"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7"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grpSp>
          <p:nvGrpSpPr>
            <p:cNvPr id="139276" name="Group 36"/>
            <p:cNvGrpSpPr>
              <a:grpSpLocks/>
            </p:cNvGrpSpPr>
            <p:nvPr userDrawn="1"/>
          </p:nvGrpSpPr>
          <p:grpSpPr bwMode="auto">
            <a:xfrm>
              <a:off x="4128" y="3360"/>
              <a:ext cx="1351" cy="821"/>
              <a:chOff x="4128" y="3360"/>
              <a:chExt cx="1351" cy="821"/>
            </a:xfrm>
          </p:grpSpPr>
          <p:sp>
            <p:nvSpPr>
              <p:cNvPr id="2972709"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0"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1"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2"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3"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4"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5"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6"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7"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8"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9"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2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nvGrpSpPr>
            <p:cNvPr id="139277" name="Group 54"/>
            <p:cNvGrpSpPr>
              <a:grpSpLocks/>
            </p:cNvGrpSpPr>
            <p:nvPr userDrawn="1"/>
          </p:nvGrpSpPr>
          <p:grpSpPr bwMode="auto">
            <a:xfrm>
              <a:off x="5280" y="3024"/>
              <a:ext cx="425" cy="258"/>
              <a:chOff x="5280" y="3024"/>
              <a:chExt cx="425" cy="258"/>
            </a:xfrm>
          </p:grpSpPr>
          <p:sp>
            <p:nvSpPr>
              <p:cNvPr id="2972727"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28"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29"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30"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31"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32"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33"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139285" name="Group 62"/>
              <p:cNvGrpSpPr>
                <a:grpSpLocks/>
              </p:cNvGrpSpPr>
              <p:nvPr/>
            </p:nvGrpSpPr>
            <p:grpSpPr bwMode="auto">
              <a:xfrm>
                <a:off x="5381" y="3085"/>
                <a:ext cx="227" cy="132"/>
                <a:chOff x="5381" y="3085"/>
                <a:chExt cx="227" cy="132"/>
              </a:xfrm>
            </p:grpSpPr>
            <p:sp>
              <p:nvSpPr>
                <p:cNvPr id="297273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3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3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3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grpSp>
      <p:sp>
        <p:nvSpPr>
          <p:cNvPr id="2972739"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2972740"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72741"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400" smtClean="0">
                <a:solidFill>
                  <a:srgbClr val="FFFFFF"/>
                </a:solidFill>
                <a:effectLst>
                  <a:outerShdw blurRad="38100" dist="38100" dir="2700000" algn="tl">
                    <a:srgbClr val="000000"/>
                  </a:outerShdw>
                </a:effectLst>
                <a:latin typeface="Arial" charset="0"/>
              </a:defRPr>
            </a:lvl1pPr>
          </a:lstStyle>
          <a:p>
            <a:pPr>
              <a:defRPr/>
            </a:pPr>
            <a:endParaRPr lang="en-US" altLang="en-US"/>
          </a:p>
        </p:txBody>
      </p:sp>
      <p:sp>
        <p:nvSpPr>
          <p:cNvPr id="2972742"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eaLnBrk="1" hangingPunct="1">
              <a:defRPr sz="1400" smtClean="0">
                <a:solidFill>
                  <a:srgbClr val="FFFFFF"/>
                </a:solidFill>
                <a:effectLst>
                  <a:outerShdw blurRad="38100" dist="38100" dir="2700000" algn="tl">
                    <a:srgbClr val="000000"/>
                  </a:outerShdw>
                </a:effectLst>
                <a:latin typeface="Arial" charset="0"/>
              </a:defRPr>
            </a:lvl1pPr>
          </a:lstStyle>
          <a:p>
            <a:pPr>
              <a:defRPr/>
            </a:pPr>
            <a:r>
              <a:rPr lang="en-US" altLang="en-US"/>
              <a:t>American Diabetes Association National Diabetic Fact Sheet 2005</a:t>
            </a:r>
          </a:p>
        </p:txBody>
      </p:sp>
      <p:sp>
        <p:nvSpPr>
          <p:cNvPr id="2972743"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400" smtClean="0">
                <a:solidFill>
                  <a:srgbClr val="FFFFFF"/>
                </a:solidFill>
                <a:effectLst>
                  <a:outerShdw blurRad="38100" dist="38100" dir="2700000" algn="tl">
                    <a:srgbClr val="000000"/>
                  </a:outerShdw>
                </a:effectLst>
                <a:latin typeface="Arial" charset="0"/>
              </a:defRPr>
            </a:lvl1pPr>
          </a:lstStyle>
          <a:p>
            <a:pPr>
              <a:defRPr/>
            </a:pPr>
            <a:fld id="{F246FD35-3C39-42D8-9D6A-83BB77580D43}"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544" r:id="rId1"/>
    <p:sldLayoutId id="2147484545" r:id="rId2"/>
    <p:sldLayoutId id="2147484546" r:id="rId3"/>
    <p:sldLayoutId id="2147484547" r:id="rId4"/>
    <p:sldLayoutId id="2147484548" r:id="rId5"/>
    <p:sldLayoutId id="2147484549" r:id="rId6"/>
    <p:sldLayoutId id="2147484550" r:id="rId7"/>
    <p:sldLayoutId id="2147484551" r:id="rId8"/>
    <p:sldLayoutId id="2147484552" r:id="rId9"/>
    <p:sldLayoutId id="2147484553" r:id="rId10"/>
    <p:sldLayoutId id="2147484554" r:id="rId11"/>
    <p:sldLayoutId id="2147484555" r:id="rId12"/>
    <p:sldLayoutId id="2147484556" r:id="rId13"/>
    <p:sldLayoutId id="2147484557" r:id="rId14"/>
    <p:sldLayoutId id="2147484559" r:id="rId15"/>
    <p:sldLayoutId id="2147484624" r:id="rId16"/>
    <p:sldLayoutId id="2147484625" r:id="rId17"/>
  </p:sldLayoutIdLst>
  <p:transition>
    <p:fade thruBlk="1"/>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2674"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156675" name="Group 3"/>
          <p:cNvGrpSpPr>
            <a:grpSpLocks/>
          </p:cNvGrpSpPr>
          <p:nvPr/>
        </p:nvGrpSpPr>
        <p:grpSpPr bwMode="auto">
          <a:xfrm>
            <a:off x="3175" y="4267200"/>
            <a:ext cx="9140825" cy="2590800"/>
            <a:chOff x="2" y="2688"/>
            <a:chExt cx="5758" cy="1632"/>
          </a:xfrm>
        </p:grpSpPr>
        <p:sp>
          <p:nvSpPr>
            <p:cNvPr id="2972676"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156682" name="Group 5"/>
            <p:cNvGrpSpPr>
              <a:grpSpLocks/>
            </p:cNvGrpSpPr>
            <p:nvPr userDrawn="1"/>
          </p:nvGrpSpPr>
          <p:grpSpPr bwMode="auto">
            <a:xfrm>
              <a:off x="3528" y="3715"/>
              <a:ext cx="792" cy="521"/>
              <a:chOff x="3527" y="3715"/>
              <a:chExt cx="792" cy="521"/>
            </a:xfrm>
          </p:grpSpPr>
          <p:sp>
            <p:nvSpPr>
              <p:cNvPr id="297267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7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8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8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8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83"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4"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5"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6"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7"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nvGrpSpPr>
            <p:cNvPr id="156683" name="Group 17"/>
            <p:cNvGrpSpPr>
              <a:grpSpLocks/>
            </p:cNvGrpSpPr>
            <p:nvPr userDrawn="1"/>
          </p:nvGrpSpPr>
          <p:grpSpPr bwMode="auto">
            <a:xfrm>
              <a:off x="1776" y="3631"/>
              <a:ext cx="1626" cy="683"/>
              <a:chOff x="1776" y="3631"/>
              <a:chExt cx="1626" cy="683"/>
            </a:xfrm>
          </p:grpSpPr>
          <p:sp>
            <p:nvSpPr>
              <p:cNvPr id="297269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8"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99"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0"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1"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2"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3"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4"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5"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6"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7"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grpSp>
          <p:nvGrpSpPr>
            <p:cNvPr id="156684" name="Group 36"/>
            <p:cNvGrpSpPr>
              <a:grpSpLocks/>
            </p:cNvGrpSpPr>
            <p:nvPr userDrawn="1"/>
          </p:nvGrpSpPr>
          <p:grpSpPr bwMode="auto">
            <a:xfrm>
              <a:off x="4128" y="3360"/>
              <a:ext cx="1351" cy="821"/>
              <a:chOff x="4128" y="3360"/>
              <a:chExt cx="1351" cy="821"/>
            </a:xfrm>
          </p:grpSpPr>
          <p:sp>
            <p:nvSpPr>
              <p:cNvPr id="2972709"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0"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1"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2"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3"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4"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5"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6"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7"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8"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9"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2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nvGrpSpPr>
            <p:cNvPr id="156685" name="Group 54"/>
            <p:cNvGrpSpPr>
              <a:grpSpLocks/>
            </p:cNvGrpSpPr>
            <p:nvPr userDrawn="1"/>
          </p:nvGrpSpPr>
          <p:grpSpPr bwMode="auto">
            <a:xfrm>
              <a:off x="5280" y="3024"/>
              <a:ext cx="425" cy="258"/>
              <a:chOff x="5280" y="3024"/>
              <a:chExt cx="425" cy="258"/>
            </a:xfrm>
          </p:grpSpPr>
          <p:sp>
            <p:nvSpPr>
              <p:cNvPr id="2972727"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28"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29"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30"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31"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32"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33"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156693" name="Group 62"/>
              <p:cNvGrpSpPr>
                <a:grpSpLocks/>
              </p:cNvGrpSpPr>
              <p:nvPr/>
            </p:nvGrpSpPr>
            <p:grpSpPr bwMode="auto">
              <a:xfrm>
                <a:off x="5381" y="3085"/>
                <a:ext cx="227" cy="132"/>
                <a:chOff x="5381" y="3085"/>
                <a:chExt cx="227" cy="132"/>
              </a:xfrm>
            </p:grpSpPr>
            <p:sp>
              <p:nvSpPr>
                <p:cNvPr id="297273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3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3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3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grpSp>
      <p:sp>
        <p:nvSpPr>
          <p:cNvPr id="2972739"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2972740"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72741"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400" smtClean="0">
                <a:solidFill>
                  <a:srgbClr val="FFFFFF"/>
                </a:solidFill>
                <a:effectLst>
                  <a:outerShdw blurRad="38100" dist="38100" dir="2700000" algn="tl">
                    <a:srgbClr val="000000"/>
                  </a:outerShdw>
                </a:effectLst>
                <a:latin typeface="Arial" charset="0"/>
              </a:defRPr>
            </a:lvl1pPr>
          </a:lstStyle>
          <a:p>
            <a:pPr>
              <a:defRPr/>
            </a:pPr>
            <a:endParaRPr lang="en-US" altLang="en-US"/>
          </a:p>
        </p:txBody>
      </p:sp>
      <p:sp>
        <p:nvSpPr>
          <p:cNvPr id="2972742"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eaLnBrk="1" hangingPunct="1">
              <a:defRPr sz="1400" smtClean="0">
                <a:solidFill>
                  <a:srgbClr val="FFFFFF"/>
                </a:solidFill>
                <a:effectLst>
                  <a:outerShdw blurRad="38100" dist="38100" dir="2700000" algn="tl">
                    <a:srgbClr val="000000"/>
                  </a:outerShdw>
                </a:effectLst>
                <a:latin typeface="Arial" charset="0"/>
              </a:defRPr>
            </a:lvl1pPr>
          </a:lstStyle>
          <a:p>
            <a:pPr>
              <a:defRPr/>
            </a:pPr>
            <a:r>
              <a:rPr lang="en-US" altLang="en-US"/>
              <a:t>American Diabetes Association National Diabetic Fact Sheet 2005</a:t>
            </a:r>
          </a:p>
        </p:txBody>
      </p:sp>
      <p:sp>
        <p:nvSpPr>
          <p:cNvPr id="2972743"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400" smtClean="0">
                <a:solidFill>
                  <a:srgbClr val="FFFFFF"/>
                </a:solidFill>
                <a:effectLst>
                  <a:outerShdw blurRad="38100" dist="38100" dir="2700000" algn="tl">
                    <a:srgbClr val="000000"/>
                  </a:outerShdw>
                </a:effectLst>
                <a:latin typeface="Arial" charset="0"/>
              </a:defRPr>
            </a:lvl1pPr>
          </a:lstStyle>
          <a:p>
            <a:pPr>
              <a:defRPr/>
            </a:pPr>
            <a:fld id="{226702C7-5388-4D92-A50F-2835E9B6F165}"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 id="2147484571" r:id="rId12"/>
    <p:sldLayoutId id="2147484572" r:id="rId13"/>
  </p:sldLayoutIdLst>
  <p:transition>
    <p:fade thruBlk="1"/>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2674"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171011" name="Group 3"/>
          <p:cNvGrpSpPr>
            <a:grpSpLocks/>
          </p:cNvGrpSpPr>
          <p:nvPr/>
        </p:nvGrpSpPr>
        <p:grpSpPr bwMode="auto">
          <a:xfrm>
            <a:off x="3175" y="4267200"/>
            <a:ext cx="9140825" cy="2590800"/>
            <a:chOff x="2" y="2688"/>
            <a:chExt cx="5758" cy="1632"/>
          </a:xfrm>
        </p:grpSpPr>
        <p:sp>
          <p:nvSpPr>
            <p:cNvPr id="2972676"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171018" name="Group 5"/>
            <p:cNvGrpSpPr>
              <a:grpSpLocks/>
            </p:cNvGrpSpPr>
            <p:nvPr userDrawn="1"/>
          </p:nvGrpSpPr>
          <p:grpSpPr bwMode="auto">
            <a:xfrm>
              <a:off x="3528" y="3715"/>
              <a:ext cx="792" cy="521"/>
              <a:chOff x="3527" y="3715"/>
              <a:chExt cx="792" cy="521"/>
            </a:xfrm>
          </p:grpSpPr>
          <p:sp>
            <p:nvSpPr>
              <p:cNvPr id="297267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7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8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8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8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83"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4"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5"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6"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7"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nvGrpSpPr>
            <p:cNvPr id="171019" name="Group 17"/>
            <p:cNvGrpSpPr>
              <a:grpSpLocks/>
            </p:cNvGrpSpPr>
            <p:nvPr userDrawn="1"/>
          </p:nvGrpSpPr>
          <p:grpSpPr bwMode="auto">
            <a:xfrm>
              <a:off x="1776" y="3631"/>
              <a:ext cx="1626" cy="683"/>
              <a:chOff x="1776" y="3631"/>
              <a:chExt cx="1626" cy="683"/>
            </a:xfrm>
          </p:grpSpPr>
          <p:sp>
            <p:nvSpPr>
              <p:cNvPr id="297269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8"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99"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0"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1"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2"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3"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4"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5"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6"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7"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grpSp>
          <p:nvGrpSpPr>
            <p:cNvPr id="171020" name="Group 36"/>
            <p:cNvGrpSpPr>
              <a:grpSpLocks/>
            </p:cNvGrpSpPr>
            <p:nvPr userDrawn="1"/>
          </p:nvGrpSpPr>
          <p:grpSpPr bwMode="auto">
            <a:xfrm>
              <a:off x="4128" y="3360"/>
              <a:ext cx="1351" cy="821"/>
              <a:chOff x="4128" y="3360"/>
              <a:chExt cx="1351" cy="821"/>
            </a:xfrm>
          </p:grpSpPr>
          <p:sp>
            <p:nvSpPr>
              <p:cNvPr id="2972709"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0"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1"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2"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3"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4"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5"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6"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7"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8"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9"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2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nvGrpSpPr>
            <p:cNvPr id="171021" name="Group 54"/>
            <p:cNvGrpSpPr>
              <a:grpSpLocks/>
            </p:cNvGrpSpPr>
            <p:nvPr userDrawn="1"/>
          </p:nvGrpSpPr>
          <p:grpSpPr bwMode="auto">
            <a:xfrm>
              <a:off x="5280" y="3024"/>
              <a:ext cx="425" cy="258"/>
              <a:chOff x="5280" y="3024"/>
              <a:chExt cx="425" cy="258"/>
            </a:xfrm>
          </p:grpSpPr>
          <p:sp>
            <p:nvSpPr>
              <p:cNvPr id="2972727"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28"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29"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30"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31"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32"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33"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171029" name="Group 62"/>
              <p:cNvGrpSpPr>
                <a:grpSpLocks/>
              </p:cNvGrpSpPr>
              <p:nvPr/>
            </p:nvGrpSpPr>
            <p:grpSpPr bwMode="auto">
              <a:xfrm>
                <a:off x="5381" y="3085"/>
                <a:ext cx="227" cy="132"/>
                <a:chOff x="5381" y="3085"/>
                <a:chExt cx="227" cy="132"/>
              </a:xfrm>
            </p:grpSpPr>
            <p:sp>
              <p:nvSpPr>
                <p:cNvPr id="297273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3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3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3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grpSp>
      <p:sp>
        <p:nvSpPr>
          <p:cNvPr id="2972739"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2972740"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72741"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400" smtClean="0">
                <a:solidFill>
                  <a:srgbClr val="FFFFFF"/>
                </a:solidFill>
                <a:effectLst>
                  <a:outerShdw blurRad="38100" dist="38100" dir="2700000" algn="tl">
                    <a:srgbClr val="000000"/>
                  </a:outerShdw>
                </a:effectLst>
                <a:latin typeface="Arial" charset="0"/>
              </a:defRPr>
            </a:lvl1pPr>
          </a:lstStyle>
          <a:p>
            <a:pPr>
              <a:defRPr/>
            </a:pPr>
            <a:endParaRPr lang="en-US" altLang="en-US"/>
          </a:p>
        </p:txBody>
      </p:sp>
      <p:sp>
        <p:nvSpPr>
          <p:cNvPr id="2972742"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eaLnBrk="1" hangingPunct="1">
              <a:defRPr sz="1400" smtClean="0">
                <a:solidFill>
                  <a:srgbClr val="FFFFFF"/>
                </a:solidFill>
                <a:effectLst>
                  <a:outerShdw blurRad="38100" dist="38100" dir="2700000" algn="tl">
                    <a:srgbClr val="000000"/>
                  </a:outerShdw>
                </a:effectLst>
                <a:latin typeface="Arial" charset="0"/>
              </a:defRPr>
            </a:lvl1pPr>
          </a:lstStyle>
          <a:p>
            <a:pPr>
              <a:defRPr/>
            </a:pPr>
            <a:r>
              <a:rPr lang="en-US" altLang="en-US"/>
              <a:t>American Diabetes Association National Diabetic Fact Sheet 2005</a:t>
            </a:r>
          </a:p>
        </p:txBody>
      </p:sp>
      <p:sp>
        <p:nvSpPr>
          <p:cNvPr id="2972743"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400" smtClean="0">
                <a:solidFill>
                  <a:srgbClr val="FFFFFF"/>
                </a:solidFill>
                <a:effectLst>
                  <a:outerShdw blurRad="38100" dist="38100" dir="2700000" algn="tl">
                    <a:srgbClr val="000000"/>
                  </a:outerShdw>
                </a:effectLst>
                <a:latin typeface="Arial" charset="0"/>
              </a:defRPr>
            </a:lvl1pPr>
          </a:lstStyle>
          <a:p>
            <a:pPr>
              <a:defRPr/>
            </a:pPr>
            <a:fld id="{91197041-E322-4577-8606-D1C19E89D6EB}"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 id="2147484584" r:id="rId12"/>
    <p:sldLayoutId id="2147484585" r:id="rId13"/>
  </p:sldLayoutIdLst>
  <p:transition>
    <p:fade thruBlk="1"/>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2674"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185347" name="Group 3"/>
          <p:cNvGrpSpPr>
            <a:grpSpLocks/>
          </p:cNvGrpSpPr>
          <p:nvPr/>
        </p:nvGrpSpPr>
        <p:grpSpPr bwMode="auto">
          <a:xfrm>
            <a:off x="3175" y="4267200"/>
            <a:ext cx="9140825" cy="2590800"/>
            <a:chOff x="2" y="2688"/>
            <a:chExt cx="5758" cy="1632"/>
          </a:xfrm>
        </p:grpSpPr>
        <p:sp>
          <p:nvSpPr>
            <p:cNvPr id="2972676"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185354" name="Group 5"/>
            <p:cNvGrpSpPr>
              <a:grpSpLocks/>
            </p:cNvGrpSpPr>
            <p:nvPr userDrawn="1"/>
          </p:nvGrpSpPr>
          <p:grpSpPr bwMode="auto">
            <a:xfrm>
              <a:off x="3528" y="3715"/>
              <a:ext cx="792" cy="521"/>
              <a:chOff x="3527" y="3715"/>
              <a:chExt cx="792" cy="521"/>
            </a:xfrm>
          </p:grpSpPr>
          <p:sp>
            <p:nvSpPr>
              <p:cNvPr id="297267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7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8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8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8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83"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4"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5"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6"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7"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8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nvGrpSpPr>
            <p:cNvPr id="185355" name="Group 17"/>
            <p:cNvGrpSpPr>
              <a:grpSpLocks/>
            </p:cNvGrpSpPr>
            <p:nvPr userDrawn="1"/>
          </p:nvGrpSpPr>
          <p:grpSpPr bwMode="auto">
            <a:xfrm>
              <a:off x="1776" y="3631"/>
              <a:ext cx="1626" cy="683"/>
              <a:chOff x="1776" y="3631"/>
              <a:chExt cx="1626" cy="683"/>
            </a:xfrm>
          </p:grpSpPr>
          <p:sp>
            <p:nvSpPr>
              <p:cNvPr id="297269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698"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699"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0"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1"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2"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3"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4"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5"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6"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07"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grpSp>
          <p:nvGrpSpPr>
            <p:cNvPr id="185356" name="Group 36"/>
            <p:cNvGrpSpPr>
              <a:grpSpLocks/>
            </p:cNvGrpSpPr>
            <p:nvPr userDrawn="1"/>
          </p:nvGrpSpPr>
          <p:grpSpPr bwMode="auto">
            <a:xfrm>
              <a:off x="4128" y="3360"/>
              <a:ext cx="1351" cy="821"/>
              <a:chOff x="4128" y="3360"/>
              <a:chExt cx="1351" cy="821"/>
            </a:xfrm>
          </p:grpSpPr>
          <p:sp>
            <p:nvSpPr>
              <p:cNvPr id="2972709"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0"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1"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2"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3"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4"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5"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6"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7"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8"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19"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2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2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nvGrpSpPr>
            <p:cNvPr id="185357" name="Group 54"/>
            <p:cNvGrpSpPr>
              <a:grpSpLocks/>
            </p:cNvGrpSpPr>
            <p:nvPr userDrawn="1"/>
          </p:nvGrpSpPr>
          <p:grpSpPr bwMode="auto">
            <a:xfrm>
              <a:off x="5280" y="3024"/>
              <a:ext cx="425" cy="258"/>
              <a:chOff x="5280" y="3024"/>
              <a:chExt cx="425" cy="258"/>
            </a:xfrm>
          </p:grpSpPr>
          <p:sp>
            <p:nvSpPr>
              <p:cNvPr id="2972727"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28"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29"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30"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31"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32"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sp>
            <p:nvSpPr>
              <p:cNvPr id="2972733"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en-US">
                  <a:solidFill>
                    <a:srgbClr val="FFFFFF"/>
                  </a:solidFill>
                  <a:latin typeface="Arial" charset="0"/>
                </a:endParaRPr>
              </a:p>
            </p:txBody>
          </p:sp>
          <p:grpSp>
            <p:nvGrpSpPr>
              <p:cNvPr id="185365" name="Group 62"/>
              <p:cNvGrpSpPr>
                <a:grpSpLocks/>
              </p:cNvGrpSpPr>
              <p:nvPr/>
            </p:nvGrpSpPr>
            <p:grpSpPr bwMode="auto">
              <a:xfrm>
                <a:off x="5381" y="3085"/>
                <a:ext cx="227" cy="132"/>
                <a:chOff x="5381" y="3085"/>
                <a:chExt cx="227" cy="132"/>
              </a:xfrm>
            </p:grpSpPr>
            <p:sp>
              <p:nvSpPr>
                <p:cNvPr id="297273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3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3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sp>
              <p:nvSpPr>
                <p:cNvPr id="297273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a:lstStyle/>
                <a:p>
                  <a:pPr eaLnBrk="0" hangingPunct="0">
                    <a:defRPr/>
                  </a:pPr>
                  <a:endParaRPr lang="en-US">
                    <a:solidFill>
                      <a:srgbClr val="FFFFFF"/>
                    </a:solidFill>
                    <a:latin typeface="Arial" charset="0"/>
                  </a:endParaRPr>
                </a:p>
              </p:txBody>
            </p:sp>
          </p:grpSp>
        </p:grpSp>
      </p:grpSp>
      <p:sp>
        <p:nvSpPr>
          <p:cNvPr id="2972739"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2972740"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72741"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400" smtClean="0">
                <a:solidFill>
                  <a:srgbClr val="FFFFFF"/>
                </a:solidFill>
                <a:effectLst>
                  <a:outerShdw blurRad="38100" dist="38100" dir="2700000" algn="tl">
                    <a:srgbClr val="000000"/>
                  </a:outerShdw>
                </a:effectLst>
                <a:latin typeface="Arial" charset="0"/>
              </a:defRPr>
            </a:lvl1pPr>
          </a:lstStyle>
          <a:p>
            <a:pPr>
              <a:defRPr/>
            </a:pPr>
            <a:endParaRPr lang="en-US" altLang="en-US"/>
          </a:p>
        </p:txBody>
      </p:sp>
      <p:sp>
        <p:nvSpPr>
          <p:cNvPr id="2972742"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eaLnBrk="1" hangingPunct="1">
              <a:defRPr sz="1400" smtClean="0">
                <a:solidFill>
                  <a:srgbClr val="FFFFFF"/>
                </a:solidFill>
                <a:effectLst>
                  <a:outerShdw blurRad="38100" dist="38100" dir="2700000" algn="tl">
                    <a:srgbClr val="000000"/>
                  </a:outerShdw>
                </a:effectLst>
                <a:latin typeface="Arial" charset="0"/>
              </a:defRPr>
            </a:lvl1pPr>
          </a:lstStyle>
          <a:p>
            <a:pPr>
              <a:defRPr/>
            </a:pPr>
            <a:r>
              <a:rPr lang="en-US" altLang="en-US"/>
              <a:t>American Diabetes Association National Diabetic Fact Sheet 2005</a:t>
            </a:r>
          </a:p>
        </p:txBody>
      </p:sp>
      <p:sp>
        <p:nvSpPr>
          <p:cNvPr id="2972743"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400" smtClean="0">
                <a:solidFill>
                  <a:srgbClr val="FFFFFF"/>
                </a:solidFill>
                <a:effectLst>
                  <a:outerShdw blurRad="38100" dist="38100" dir="2700000" algn="tl">
                    <a:srgbClr val="000000"/>
                  </a:outerShdw>
                </a:effectLst>
                <a:latin typeface="Arial" charset="0"/>
              </a:defRPr>
            </a:lvl1pPr>
          </a:lstStyle>
          <a:p>
            <a:pPr>
              <a:defRPr/>
            </a:pPr>
            <a:fld id="{D1523385-47CC-43F1-ACDB-68D375C2D697}"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595" r:id="rId10"/>
    <p:sldLayoutId id="2147484596" r:id="rId11"/>
    <p:sldLayoutId id="2147484597" r:id="rId12"/>
    <p:sldLayoutId id="2147484598" r:id="rId13"/>
  </p:sldLayoutIdLst>
  <p:transition>
    <p:fade thruBlk="1"/>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9682"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ext uri="{AF507438-7753-43E0-B8FC-AC1667EBCBE1}"/>
            </a:extLst>
          </p:spPr>
          <p:txBody>
            <a:bodyPr/>
            <a:lstStyle/>
            <a:p>
              <a:pPr eaLnBrk="0" hangingPunct="0">
                <a:defRPr/>
              </a:pPr>
              <a:endParaRPr lang="en-US" sz="2000">
                <a:solidFill>
                  <a:srgbClr val="006699"/>
                </a:solidFill>
                <a:latin typeface="Verdana" pitchFamily="34" charset="0"/>
              </a:endParaRPr>
            </a:p>
          </p:txBody>
        </p:sp>
        <p:grpSp>
          <p:nvGrpSpPr>
            <p:cNvPr id="199689"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72" name="Freeform 6"/>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73" name="Freeform 7"/>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ext uri="{AF507438-7753-43E0-B8FC-AC1667EBCBE1}"/>
            </a:extLst>
          </p:spPr>
          <p:txBody>
            <a:bodyPr/>
            <a:lstStyle/>
            <a:p>
              <a:pPr eaLnBrk="0" hangingPunct="0">
                <a:defRPr/>
              </a:pPr>
              <a:endParaRPr lang="en-US" sz="2000">
                <a:solidFill>
                  <a:srgbClr val="006699"/>
                </a:solidFill>
                <a:latin typeface="Verdana" pitchFamily="34" charset="0"/>
              </a:endParaRPr>
            </a:p>
          </p:txBody>
        </p:sp>
        <p:grpSp>
          <p:nvGrpSpPr>
            <p:cNvPr id="199691"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66 w 217"/>
                  <a:gd name="T1" fmla="*/ 303 h 210"/>
                  <a:gd name="T2" fmla="*/ 53 w 217"/>
                  <a:gd name="T3" fmla="*/ 286 h 210"/>
                  <a:gd name="T4" fmla="*/ 38 w 217"/>
                  <a:gd name="T5" fmla="*/ 261 h 210"/>
                  <a:gd name="T6" fmla="*/ 22 w 217"/>
                  <a:gd name="T7" fmla="*/ 229 h 210"/>
                  <a:gd name="T8" fmla="*/ 7 w 217"/>
                  <a:gd name="T9" fmla="*/ 195 h 210"/>
                  <a:gd name="T10" fmla="*/ 0 w 217"/>
                  <a:gd name="T11" fmla="*/ 157 h 210"/>
                  <a:gd name="T12" fmla="*/ 1 w 217"/>
                  <a:gd name="T13" fmla="*/ 118 h 210"/>
                  <a:gd name="T14" fmla="*/ 13 w 217"/>
                  <a:gd name="T15" fmla="*/ 82 h 210"/>
                  <a:gd name="T16" fmla="*/ 39 w 217"/>
                  <a:gd name="T17" fmla="*/ 51 h 210"/>
                  <a:gd name="T18" fmla="*/ 65 w 217"/>
                  <a:gd name="T19" fmla="*/ 32 h 210"/>
                  <a:gd name="T20" fmla="*/ 87 w 217"/>
                  <a:gd name="T21" fmla="*/ 17 h 210"/>
                  <a:gd name="T22" fmla="*/ 104 w 217"/>
                  <a:gd name="T23" fmla="*/ 10 h 210"/>
                  <a:gd name="T24" fmla="*/ 117 w 217"/>
                  <a:gd name="T25" fmla="*/ 7 h 210"/>
                  <a:gd name="T26" fmla="*/ 127 w 217"/>
                  <a:gd name="T27" fmla="*/ 7 h 210"/>
                  <a:gd name="T28" fmla="*/ 150 w 217"/>
                  <a:gd name="T29" fmla="*/ 0 h 210"/>
                  <a:gd name="T30" fmla="*/ 213 w 217"/>
                  <a:gd name="T31" fmla="*/ 12 h 210"/>
                  <a:gd name="T32" fmla="*/ 231 w 217"/>
                  <a:gd name="T33" fmla="*/ 17 h 210"/>
                  <a:gd name="T34" fmla="*/ 248 w 217"/>
                  <a:gd name="T35" fmla="*/ 22 h 210"/>
                  <a:gd name="T36" fmla="*/ 263 w 217"/>
                  <a:gd name="T37" fmla="*/ 27 h 210"/>
                  <a:gd name="T38" fmla="*/ 274 w 217"/>
                  <a:gd name="T39" fmla="*/ 33 h 210"/>
                  <a:gd name="T40" fmla="*/ 286 w 217"/>
                  <a:gd name="T41" fmla="*/ 39 h 210"/>
                  <a:gd name="T42" fmla="*/ 296 w 217"/>
                  <a:gd name="T43" fmla="*/ 46 h 210"/>
                  <a:gd name="T44" fmla="*/ 304 w 217"/>
                  <a:gd name="T45" fmla="*/ 55 h 210"/>
                  <a:gd name="T46" fmla="*/ 313 w 217"/>
                  <a:gd name="T47" fmla="*/ 65 h 210"/>
                  <a:gd name="T48" fmla="*/ 296 w 217"/>
                  <a:gd name="T49" fmla="*/ 58 h 210"/>
                  <a:gd name="T50" fmla="*/ 280 w 217"/>
                  <a:gd name="T51" fmla="*/ 52 h 210"/>
                  <a:gd name="T52" fmla="*/ 264 w 217"/>
                  <a:gd name="T53" fmla="*/ 48 h 210"/>
                  <a:gd name="T54" fmla="*/ 248 w 217"/>
                  <a:gd name="T55" fmla="*/ 43 h 210"/>
                  <a:gd name="T56" fmla="*/ 235 w 217"/>
                  <a:gd name="T57" fmla="*/ 39 h 210"/>
                  <a:gd name="T58" fmla="*/ 221 w 217"/>
                  <a:gd name="T59" fmla="*/ 38 h 210"/>
                  <a:gd name="T60" fmla="*/ 206 w 217"/>
                  <a:gd name="T61" fmla="*/ 35 h 210"/>
                  <a:gd name="T62" fmla="*/ 193 w 217"/>
                  <a:gd name="T63" fmla="*/ 35 h 210"/>
                  <a:gd name="T64" fmla="*/ 180 w 217"/>
                  <a:gd name="T65" fmla="*/ 35 h 210"/>
                  <a:gd name="T66" fmla="*/ 167 w 217"/>
                  <a:gd name="T67" fmla="*/ 36 h 210"/>
                  <a:gd name="T68" fmla="*/ 154 w 217"/>
                  <a:gd name="T69" fmla="*/ 39 h 210"/>
                  <a:gd name="T70" fmla="*/ 143 w 217"/>
                  <a:gd name="T71" fmla="*/ 42 h 210"/>
                  <a:gd name="T72" fmla="*/ 131 w 217"/>
                  <a:gd name="T73" fmla="*/ 48 h 210"/>
                  <a:gd name="T74" fmla="*/ 118 w 217"/>
                  <a:gd name="T75" fmla="*/ 52 h 210"/>
                  <a:gd name="T76" fmla="*/ 107 w 217"/>
                  <a:gd name="T77" fmla="*/ 59 h 210"/>
                  <a:gd name="T78" fmla="*/ 95 w 217"/>
                  <a:gd name="T79" fmla="*/ 66 h 210"/>
                  <a:gd name="T80" fmla="*/ 75 w 217"/>
                  <a:gd name="T81" fmla="*/ 88 h 210"/>
                  <a:gd name="T82" fmla="*/ 61 w 217"/>
                  <a:gd name="T83" fmla="*/ 115 h 210"/>
                  <a:gd name="T84" fmla="*/ 53 w 217"/>
                  <a:gd name="T85" fmla="*/ 149 h 210"/>
                  <a:gd name="T86" fmla="*/ 50 w 217"/>
                  <a:gd name="T87" fmla="*/ 182 h 210"/>
                  <a:gd name="T88" fmla="*/ 50 w 217"/>
                  <a:gd name="T89" fmla="*/ 218 h 210"/>
                  <a:gd name="T90" fmla="*/ 55 w 217"/>
                  <a:gd name="T91" fmla="*/ 251 h 210"/>
                  <a:gd name="T92" fmla="*/ 59 w 217"/>
                  <a:gd name="T93" fmla="*/ 280 h 210"/>
                  <a:gd name="T94" fmla="*/ 66 w 217"/>
                  <a:gd name="T95" fmla="*/ 303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3" name="Freeform 11"/>
              <p:cNvSpPr>
                <a:spLocks/>
              </p:cNvSpPr>
              <p:nvPr userDrawn="1"/>
            </p:nvSpPr>
            <p:spPr bwMode="ltGray">
              <a:xfrm rot="373331" flipH="1">
                <a:off x="41" y="2843"/>
                <a:ext cx="262" cy="308"/>
              </a:xfrm>
              <a:custGeom>
                <a:avLst/>
                <a:gdLst>
                  <a:gd name="T0" fmla="*/ 157 w 182"/>
                  <a:gd name="T1" fmla="*/ 0 h 213"/>
                  <a:gd name="T2" fmla="*/ 161 w 182"/>
                  <a:gd name="T3" fmla="*/ 3 h 213"/>
                  <a:gd name="T4" fmla="*/ 170 w 182"/>
                  <a:gd name="T5" fmla="*/ 12 h 213"/>
                  <a:gd name="T6" fmla="*/ 183 w 182"/>
                  <a:gd name="T7" fmla="*/ 26 h 213"/>
                  <a:gd name="T8" fmla="*/ 197 w 182"/>
                  <a:gd name="T9" fmla="*/ 48 h 213"/>
                  <a:gd name="T10" fmla="*/ 209 w 182"/>
                  <a:gd name="T11" fmla="*/ 75 h 213"/>
                  <a:gd name="T12" fmla="*/ 216 w 182"/>
                  <a:gd name="T13" fmla="*/ 110 h 213"/>
                  <a:gd name="T14" fmla="*/ 216 w 182"/>
                  <a:gd name="T15" fmla="*/ 152 h 213"/>
                  <a:gd name="T16" fmla="*/ 207 w 182"/>
                  <a:gd name="T17" fmla="*/ 201 h 213"/>
                  <a:gd name="T18" fmla="*/ 202 w 182"/>
                  <a:gd name="T19" fmla="*/ 215 h 213"/>
                  <a:gd name="T20" fmla="*/ 196 w 182"/>
                  <a:gd name="T21" fmla="*/ 227 h 213"/>
                  <a:gd name="T22" fmla="*/ 189 w 182"/>
                  <a:gd name="T23" fmla="*/ 239 h 213"/>
                  <a:gd name="T24" fmla="*/ 180 w 182"/>
                  <a:gd name="T25" fmla="*/ 250 h 213"/>
                  <a:gd name="T26" fmla="*/ 168 w 182"/>
                  <a:gd name="T27" fmla="*/ 260 h 213"/>
                  <a:gd name="T28" fmla="*/ 158 w 182"/>
                  <a:gd name="T29" fmla="*/ 268 h 213"/>
                  <a:gd name="T30" fmla="*/ 147 w 182"/>
                  <a:gd name="T31" fmla="*/ 276 h 213"/>
                  <a:gd name="T32" fmla="*/ 132 w 182"/>
                  <a:gd name="T33" fmla="*/ 282 h 213"/>
                  <a:gd name="T34" fmla="*/ 118 w 182"/>
                  <a:gd name="T35" fmla="*/ 285 h 213"/>
                  <a:gd name="T36" fmla="*/ 104 w 182"/>
                  <a:gd name="T37" fmla="*/ 289 h 213"/>
                  <a:gd name="T38" fmla="*/ 88 w 182"/>
                  <a:gd name="T39" fmla="*/ 291 h 213"/>
                  <a:gd name="T40" fmla="*/ 71 w 182"/>
                  <a:gd name="T41" fmla="*/ 291 h 213"/>
                  <a:gd name="T42" fmla="*/ 53 w 182"/>
                  <a:gd name="T43" fmla="*/ 289 h 213"/>
                  <a:gd name="T44" fmla="*/ 36 w 182"/>
                  <a:gd name="T45" fmla="*/ 285 h 213"/>
                  <a:gd name="T46" fmla="*/ 17 w 182"/>
                  <a:gd name="T47" fmla="*/ 279 h 213"/>
                  <a:gd name="T48" fmla="*/ 0 w 182"/>
                  <a:gd name="T49" fmla="*/ 272 h 213"/>
                  <a:gd name="T50" fmla="*/ 16 w 182"/>
                  <a:gd name="T51" fmla="*/ 282 h 213"/>
                  <a:gd name="T52" fmla="*/ 32 w 182"/>
                  <a:gd name="T53" fmla="*/ 289 h 213"/>
                  <a:gd name="T54" fmla="*/ 48 w 182"/>
                  <a:gd name="T55" fmla="*/ 296 h 213"/>
                  <a:gd name="T56" fmla="*/ 62 w 182"/>
                  <a:gd name="T57" fmla="*/ 301 h 213"/>
                  <a:gd name="T58" fmla="*/ 76 w 182"/>
                  <a:gd name="T59" fmla="*/ 305 h 213"/>
                  <a:gd name="T60" fmla="*/ 91 w 182"/>
                  <a:gd name="T61" fmla="*/ 307 h 213"/>
                  <a:gd name="T62" fmla="*/ 105 w 182"/>
                  <a:gd name="T63" fmla="*/ 308 h 213"/>
                  <a:gd name="T64" fmla="*/ 119 w 182"/>
                  <a:gd name="T65" fmla="*/ 308 h 213"/>
                  <a:gd name="T66" fmla="*/ 131 w 182"/>
                  <a:gd name="T67" fmla="*/ 307 h 213"/>
                  <a:gd name="T68" fmla="*/ 144 w 182"/>
                  <a:gd name="T69" fmla="*/ 304 h 213"/>
                  <a:gd name="T70" fmla="*/ 155 w 182"/>
                  <a:gd name="T71" fmla="*/ 301 h 213"/>
                  <a:gd name="T72" fmla="*/ 167 w 182"/>
                  <a:gd name="T73" fmla="*/ 298 h 213"/>
                  <a:gd name="T74" fmla="*/ 177 w 182"/>
                  <a:gd name="T75" fmla="*/ 294 h 213"/>
                  <a:gd name="T76" fmla="*/ 187 w 182"/>
                  <a:gd name="T77" fmla="*/ 288 h 213"/>
                  <a:gd name="T78" fmla="*/ 196 w 182"/>
                  <a:gd name="T79" fmla="*/ 282 h 213"/>
                  <a:gd name="T80" fmla="*/ 204 w 182"/>
                  <a:gd name="T81" fmla="*/ 276 h 213"/>
                  <a:gd name="T82" fmla="*/ 227 w 182"/>
                  <a:gd name="T83" fmla="*/ 254 h 213"/>
                  <a:gd name="T84" fmla="*/ 243 w 182"/>
                  <a:gd name="T85" fmla="*/ 233 h 213"/>
                  <a:gd name="T86" fmla="*/ 253 w 182"/>
                  <a:gd name="T87" fmla="*/ 208 h 213"/>
                  <a:gd name="T88" fmla="*/ 258 w 182"/>
                  <a:gd name="T89" fmla="*/ 185 h 213"/>
                  <a:gd name="T90" fmla="*/ 261 w 182"/>
                  <a:gd name="T91" fmla="*/ 161 h 213"/>
                  <a:gd name="T92" fmla="*/ 261 w 182"/>
                  <a:gd name="T93" fmla="*/ 137 h 213"/>
                  <a:gd name="T94" fmla="*/ 262 w 182"/>
                  <a:gd name="T95" fmla="*/ 114 h 213"/>
                  <a:gd name="T96" fmla="*/ 249 w 182"/>
                  <a:gd name="T97" fmla="*/ 67 h 213"/>
                  <a:gd name="T98" fmla="*/ 225 w 182"/>
                  <a:gd name="T99" fmla="*/ 30 h 213"/>
                  <a:gd name="T100" fmla="*/ 217 w 182"/>
                  <a:gd name="T101" fmla="*/ 26 h 213"/>
                  <a:gd name="T102" fmla="*/ 212 w 182"/>
                  <a:gd name="T103" fmla="*/ 22 h 213"/>
                  <a:gd name="T104" fmla="*/ 204 w 182"/>
                  <a:gd name="T105" fmla="*/ 19 h 213"/>
                  <a:gd name="T106" fmla="*/ 199 w 182"/>
                  <a:gd name="T107" fmla="*/ 16 h 213"/>
                  <a:gd name="T108" fmla="*/ 190 w 182"/>
                  <a:gd name="T109" fmla="*/ 13 h 213"/>
                  <a:gd name="T110" fmla="*/ 181 w 182"/>
                  <a:gd name="T111" fmla="*/ 9 h 213"/>
                  <a:gd name="T112" fmla="*/ 171 w 182"/>
                  <a:gd name="T113" fmla="*/ 4 h 213"/>
                  <a:gd name="T114" fmla="*/ 157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4" name="Freeform 12"/>
              <p:cNvSpPr>
                <a:spLocks/>
              </p:cNvSpPr>
              <p:nvPr userDrawn="1"/>
            </p:nvSpPr>
            <p:spPr bwMode="ltGray">
              <a:xfrm rot="373331" flipH="1">
                <a:off x="121" y="2907"/>
                <a:ext cx="93" cy="156"/>
              </a:xfrm>
              <a:custGeom>
                <a:avLst/>
                <a:gdLst>
                  <a:gd name="T0" fmla="*/ 68 w 128"/>
                  <a:gd name="T1" fmla="*/ 0 h 217"/>
                  <a:gd name="T2" fmla="*/ 76 w 128"/>
                  <a:gd name="T3" fmla="*/ 6 h 217"/>
                  <a:gd name="T4" fmla="*/ 84 w 128"/>
                  <a:gd name="T5" fmla="*/ 19 h 217"/>
                  <a:gd name="T6" fmla="*/ 89 w 128"/>
                  <a:gd name="T7" fmla="*/ 36 h 217"/>
                  <a:gd name="T8" fmla="*/ 93 w 128"/>
                  <a:gd name="T9" fmla="*/ 56 h 217"/>
                  <a:gd name="T10" fmla="*/ 92 w 128"/>
                  <a:gd name="T11" fmla="*/ 80 h 217"/>
                  <a:gd name="T12" fmla="*/ 84 w 128"/>
                  <a:gd name="T13" fmla="*/ 104 h 217"/>
                  <a:gd name="T14" fmla="*/ 68 w 128"/>
                  <a:gd name="T15" fmla="*/ 130 h 217"/>
                  <a:gd name="T16" fmla="*/ 44 w 128"/>
                  <a:gd name="T17" fmla="*/ 156 h 217"/>
                  <a:gd name="T18" fmla="*/ 36 w 128"/>
                  <a:gd name="T19" fmla="*/ 153 h 217"/>
                  <a:gd name="T20" fmla="*/ 28 w 128"/>
                  <a:gd name="T21" fmla="*/ 151 h 217"/>
                  <a:gd name="T22" fmla="*/ 19 w 128"/>
                  <a:gd name="T23" fmla="*/ 147 h 217"/>
                  <a:gd name="T24" fmla="*/ 12 w 128"/>
                  <a:gd name="T25" fmla="*/ 144 h 217"/>
                  <a:gd name="T26" fmla="*/ 6 w 128"/>
                  <a:gd name="T27" fmla="*/ 141 h 217"/>
                  <a:gd name="T28" fmla="*/ 1 w 128"/>
                  <a:gd name="T29" fmla="*/ 137 h 217"/>
                  <a:gd name="T30" fmla="*/ 0 w 128"/>
                  <a:gd name="T31" fmla="*/ 132 h 217"/>
                  <a:gd name="T32" fmla="*/ 1 w 128"/>
                  <a:gd name="T33" fmla="*/ 128 h 217"/>
                  <a:gd name="T34" fmla="*/ 9 w 128"/>
                  <a:gd name="T35" fmla="*/ 123 h 217"/>
                  <a:gd name="T36" fmla="*/ 21 w 128"/>
                  <a:gd name="T37" fmla="*/ 116 h 217"/>
                  <a:gd name="T38" fmla="*/ 33 w 128"/>
                  <a:gd name="T39" fmla="*/ 108 h 217"/>
                  <a:gd name="T40" fmla="*/ 46 w 128"/>
                  <a:gd name="T41" fmla="*/ 96 h 217"/>
                  <a:gd name="T42" fmla="*/ 57 w 128"/>
                  <a:gd name="T43" fmla="*/ 81 h 217"/>
                  <a:gd name="T44" fmla="*/ 66 w 128"/>
                  <a:gd name="T45" fmla="*/ 60 h 217"/>
                  <a:gd name="T46" fmla="*/ 70 w 128"/>
                  <a:gd name="T47" fmla="*/ 33 h 217"/>
                  <a:gd name="T48" fmla="*/ 6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5" name="Freeform 13"/>
              <p:cNvSpPr>
                <a:spLocks/>
              </p:cNvSpPr>
              <p:nvPr userDrawn="1"/>
            </p:nvSpPr>
            <p:spPr bwMode="ltGray">
              <a:xfrm rot="373331" flipH="1">
                <a:off x="313" y="3110"/>
                <a:ext cx="85" cy="93"/>
              </a:xfrm>
              <a:custGeom>
                <a:avLst/>
                <a:gdLst>
                  <a:gd name="T0" fmla="*/ 54 w 117"/>
                  <a:gd name="T1" fmla="*/ 0 h 132"/>
                  <a:gd name="T2" fmla="*/ 0 w 117"/>
                  <a:gd name="T3" fmla="*/ 18 h 132"/>
                  <a:gd name="T4" fmla="*/ 2 w 117"/>
                  <a:gd name="T5" fmla="*/ 18 h 132"/>
                  <a:gd name="T6" fmla="*/ 10 w 117"/>
                  <a:gd name="T7" fmla="*/ 20 h 132"/>
                  <a:gd name="T8" fmla="*/ 21 w 117"/>
                  <a:gd name="T9" fmla="*/ 25 h 132"/>
                  <a:gd name="T10" fmla="*/ 33 w 117"/>
                  <a:gd name="T11" fmla="*/ 33 h 132"/>
                  <a:gd name="T12" fmla="*/ 48 w 117"/>
                  <a:gd name="T13" fmla="*/ 44 h 132"/>
                  <a:gd name="T14" fmla="*/ 61 w 117"/>
                  <a:gd name="T15" fmla="*/ 56 h 132"/>
                  <a:gd name="T16" fmla="*/ 74 w 117"/>
                  <a:gd name="T17" fmla="*/ 73 h 132"/>
                  <a:gd name="T18" fmla="*/ 84 w 117"/>
                  <a:gd name="T19" fmla="*/ 93 h 132"/>
                  <a:gd name="T20" fmla="*/ 85 w 117"/>
                  <a:gd name="T21" fmla="*/ 85 h 132"/>
                  <a:gd name="T22" fmla="*/ 84 w 117"/>
                  <a:gd name="T23" fmla="*/ 75 h 132"/>
                  <a:gd name="T24" fmla="*/ 78 w 117"/>
                  <a:gd name="T25" fmla="*/ 63 h 132"/>
                  <a:gd name="T26" fmla="*/ 72 w 117"/>
                  <a:gd name="T27" fmla="*/ 52 h 132"/>
                  <a:gd name="T28" fmla="*/ 65 w 117"/>
                  <a:gd name="T29" fmla="*/ 41 h 132"/>
                  <a:gd name="T30" fmla="*/ 57 w 117"/>
                  <a:gd name="T31" fmla="*/ 32 h 132"/>
                  <a:gd name="T32" fmla="*/ 49 w 117"/>
                  <a:gd name="T33" fmla="*/ 25 h 132"/>
                  <a:gd name="T34" fmla="*/ 42 w 117"/>
                  <a:gd name="T35" fmla="*/ 23 h 132"/>
                  <a:gd name="T36" fmla="*/ 50 w 117"/>
                  <a:gd name="T37" fmla="*/ 20 h 132"/>
                  <a:gd name="T38" fmla="*/ 57 w 117"/>
                  <a:gd name="T39" fmla="*/ 20 h 132"/>
                  <a:gd name="T40" fmla="*/ 65 w 117"/>
                  <a:gd name="T41" fmla="*/ 18 h 132"/>
                  <a:gd name="T42" fmla="*/ 71 w 117"/>
                  <a:gd name="T43" fmla="*/ 18 h 132"/>
                  <a:gd name="T44" fmla="*/ 76 w 117"/>
                  <a:gd name="T45" fmla="*/ 17 h 132"/>
                  <a:gd name="T46" fmla="*/ 79 w 117"/>
                  <a:gd name="T47" fmla="*/ 16 h 132"/>
                  <a:gd name="T48" fmla="*/ 82 w 117"/>
                  <a:gd name="T49" fmla="*/ 15 h 132"/>
                  <a:gd name="T50" fmla="*/ 83 w 117"/>
                  <a:gd name="T51" fmla="*/ 15 h 132"/>
                  <a:gd name="T52" fmla="*/ 54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6" name="Freeform 14"/>
              <p:cNvSpPr>
                <a:spLocks/>
              </p:cNvSpPr>
              <p:nvPr userDrawn="1"/>
            </p:nvSpPr>
            <p:spPr bwMode="ltGray">
              <a:xfrm rot="373331" flipH="1">
                <a:off x="289" y="3134"/>
                <a:ext cx="21" cy="55"/>
              </a:xfrm>
              <a:custGeom>
                <a:avLst/>
                <a:gdLst>
                  <a:gd name="T0" fmla="*/ 21 w 29"/>
                  <a:gd name="T1" fmla="*/ 0 h 77"/>
                  <a:gd name="T2" fmla="*/ 17 w 29"/>
                  <a:gd name="T3" fmla="*/ 0 h 77"/>
                  <a:gd name="T4" fmla="*/ 12 w 29"/>
                  <a:gd name="T5" fmla="*/ 3 h 77"/>
                  <a:gd name="T6" fmla="*/ 7 w 29"/>
                  <a:gd name="T7" fmla="*/ 6 h 77"/>
                  <a:gd name="T8" fmla="*/ 3 w 29"/>
                  <a:gd name="T9" fmla="*/ 14 h 77"/>
                  <a:gd name="T10" fmla="*/ 1 w 29"/>
                  <a:gd name="T11" fmla="*/ 21 h 77"/>
                  <a:gd name="T12" fmla="*/ 0 w 29"/>
                  <a:gd name="T13" fmla="*/ 31 h 77"/>
                  <a:gd name="T14" fmla="*/ 2 w 29"/>
                  <a:gd name="T15" fmla="*/ 43 h 77"/>
                  <a:gd name="T16" fmla="*/ 8 w 29"/>
                  <a:gd name="T17" fmla="*/ 55 h 77"/>
                  <a:gd name="T18" fmla="*/ 11 w 29"/>
                  <a:gd name="T19" fmla="*/ 38 h 77"/>
                  <a:gd name="T20" fmla="*/ 14 w 29"/>
                  <a:gd name="T21" fmla="*/ 26 h 77"/>
                  <a:gd name="T22" fmla="*/ 17 w 29"/>
                  <a:gd name="T23" fmla="*/ 16 h 77"/>
                  <a:gd name="T24" fmla="*/ 2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nvGrpSpPr>
              <p:cNvPr id="199723"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8 w 207"/>
                    <a:gd name="T1" fmla="*/ 30 h 564"/>
                    <a:gd name="T2" fmla="*/ 4 w 207"/>
                    <a:gd name="T3" fmla="*/ 50 h 564"/>
                    <a:gd name="T4" fmla="*/ 2 w 207"/>
                    <a:gd name="T5" fmla="*/ 68 h 564"/>
                    <a:gd name="T6" fmla="*/ 0 w 207"/>
                    <a:gd name="T7" fmla="*/ 86 h 564"/>
                    <a:gd name="T8" fmla="*/ 0 w 207"/>
                    <a:gd name="T9" fmla="*/ 104 h 564"/>
                    <a:gd name="T10" fmla="*/ 2 w 207"/>
                    <a:gd name="T11" fmla="*/ 124 h 564"/>
                    <a:gd name="T12" fmla="*/ 5 w 207"/>
                    <a:gd name="T13" fmla="*/ 146 h 564"/>
                    <a:gd name="T14" fmla="*/ 11 w 207"/>
                    <a:gd name="T15" fmla="*/ 171 h 564"/>
                    <a:gd name="T16" fmla="*/ 20 w 207"/>
                    <a:gd name="T17" fmla="*/ 198 h 564"/>
                    <a:gd name="T18" fmla="*/ 30 w 207"/>
                    <a:gd name="T19" fmla="*/ 225 h 564"/>
                    <a:gd name="T20" fmla="*/ 42 w 207"/>
                    <a:gd name="T21" fmla="*/ 252 h 564"/>
                    <a:gd name="T22" fmla="*/ 57 w 207"/>
                    <a:gd name="T23" fmla="*/ 281 h 564"/>
                    <a:gd name="T24" fmla="*/ 73 w 207"/>
                    <a:gd name="T25" fmla="*/ 308 h 564"/>
                    <a:gd name="T26" fmla="*/ 91 w 207"/>
                    <a:gd name="T27" fmla="*/ 334 h 564"/>
                    <a:gd name="T28" fmla="*/ 108 w 207"/>
                    <a:gd name="T29" fmla="*/ 357 h 564"/>
                    <a:gd name="T30" fmla="*/ 126 w 207"/>
                    <a:gd name="T31" fmla="*/ 376 h 564"/>
                    <a:gd name="T32" fmla="*/ 143 w 207"/>
                    <a:gd name="T33" fmla="*/ 390 h 564"/>
                    <a:gd name="T34" fmla="*/ 111 w 207"/>
                    <a:gd name="T35" fmla="*/ 346 h 564"/>
                    <a:gd name="T36" fmla="*/ 88 w 207"/>
                    <a:gd name="T37" fmla="*/ 310 h 564"/>
                    <a:gd name="T38" fmla="*/ 71 w 207"/>
                    <a:gd name="T39" fmla="*/ 280 h 564"/>
                    <a:gd name="T40" fmla="*/ 60 w 207"/>
                    <a:gd name="T41" fmla="*/ 254 h 564"/>
                    <a:gd name="T42" fmla="*/ 52 w 207"/>
                    <a:gd name="T43" fmla="*/ 233 h 564"/>
                    <a:gd name="T44" fmla="*/ 47 w 207"/>
                    <a:gd name="T45" fmla="*/ 214 h 564"/>
                    <a:gd name="T46" fmla="*/ 44 w 207"/>
                    <a:gd name="T47" fmla="*/ 197 h 564"/>
                    <a:gd name="T48" fmla="*/ 39 w 207"/>
                    <a:gd name="T49" fmla="*/ 180 h 564"/>
                    <a:gd name="T50" fmla="*/ 30 w 207"/>
                    <a:gd name="T51" fmla="*/ 142 h 564"/>
                    <a:gd name="T52" fmla="*/ 28 w 207"/>
                    <a:gd name="T53" fmla="*/ 97 h 564"/>
                    <a:gd name="T54" fmla="*/ 30 w 207"/>
                    <a:gd name="T55" fmla="*/ 47 h 564"/>
                    <a:gd name="T56" fmla="*/ 35 w 207"/>
                    <a:gd name="T57" fmla="*/ 0 h 564"/>
                    <a:gd name="T58" fmla="*/ 8 w 207"/>
                    <a:gd name="T59" fmla="*/ 30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9" name="Freeform 17"/>
                <p:cNvSpPr>
                  <a:spLocks/>
                </p:cNvSpPr>
                <p:nvPr userDrawn="1"/>
              </p:nvSpPr>
              <p:spPr bwMode="ltGray">
                <a:xfrm rot="4200091">
                  <a:off x="124" y="1761"/>
                  <a:ext cx="33" cy="160"/>
                </a:xfrm>
                <a:custGeom>
                  <a:avLst/>
                  <a:gdLst>
                    <a:gd name="T0" fmla="*/ 0 w 47"/>
                    <a:gd name="T1" fmla="*/ 13 h 232"/>
                    <a:gd name="T2" fmla="*/ 10 w 47"/>
                    <a:gd name="T3" fmla="*/ 38 h 232"/>
                    <a:gd name="T4" fmla="*/ 15 w 47"/>
                    <a:gd name="T5" fmla="*/ 70 h 232"/>
                    <a:gd name="T6" fmla="*/ 17 w 47"/>
                    <a:gd name="T7" fmla="*/ 110 h 232"/>
                    <a:gd name="T8" fmla="*/ 13 w 47"/>
                    <a:gd name="T9" fmla="*/ 160 h 232"/>
                    <a:gd name="T10" fmla="*/ 32 w 47"/>
                    <a:gd name="T11" fmla="*/ 150 h 232"/>
                    <a:gd name="T12" fmla="*/ 33 w 47"/>
                    <a:gd name="T13" fmla="*/ 123 h 232"/>
                    <a:gd name="T14" fmla="*/ 33 w 47"/>
                    <a:gd name="T15" fmla="*/ 97 h 232"/>
                    <a:gd name="T16" fmla="*/ 32 w 47"/>
                    <a:gd name="T17" fmla="*/ 71 h 232"/>
                    <a:gd name="T18" fmla="*/ 29 w 47"/>
                    <a:gd name="T19" fmla="*/ 49 h 232"/>
                    <a:gd name="T20" fmla="*/ 25 w 47"/>
                    <a:gd name="T21" fmla="*/ 36 h 232"/>
                    <a:gd name="T22" fmla="*/ 20 w 47"/>
                    <a:gd name="T23" fmla="*/ 23 h 232"/>
                    <a:gd name="T24" fmla="*/ 15 w 47"/>
                    <a:gd name="T25" fmla="*/ 12 h 232"/>
                    <a:gd name="T26" fmla="*/ 9 w 47"/>
                    <a:gd name="T27" fmla="*/ 0 h 232"/>
                    <a:gd name="T28" fmla="*/ 0 w 47"/>
                    <a:gd name="T29" fmla="*/ 13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70" name="Freeform 18"/>
                <p:cNvSpPr>
                  <a:spLocks/>
                </p:cNvSpPr>
                <p:nvPr userDrawn="1"/>
              </p:nvSpPr>
              <p:spPr bwMode="ltGray">
                <a:xfrm rot="4200091">
                  <a:off x="197" y="1721"/>
                  <a:ext cx="60" cy="27"/>
                </a:xfrm>
                <a:custGeom>
                  <a:avLst/>
                  <a:gdLst>
                    <a:gd name="T0" fmla="*/ 60 w 87"/>
                    <a:gd name="T1" fmla="*/ 15 h 40"/>
                    <a:gd name="T2" fmla="*/ 53 w 87"/>
                    <a:gd name="T3" fmla="*/ 11 h 40"/>
                    <a:gd name="T4" fmla="*/ 47 w 87"/>
                    <a:gd name="T5" fmla="*/ 8 h 40"/>
                    <a:gd name="T6" fmla="*/ 40 w 87"/>
                    <a:gd name="T7" fmla="*/ 5 h 40"/>
                    <a:gd name="T8" fmla="*/ 32 w 87"/>
                    <a:gd name="T9" fmla="*/ 3 h 40"/>
                    <a:gd name="T10" fmla="*/ 26 w 87"/>
                    <a:gd name="T11" fmla="*/ 2 h 40"/>
                    <a:gd name="T12" fmla="*/ 18 w 87"/>
                    <a:gd name="T13" fmla="*/ 1 h 40"/>
                    <a:gd name="T14" fmla="*/ 9 w 87"/>
                    <a:gd name="T15" fmla="*/ 0 h 40"/>
                    <a:gd name="T16" fmla="*/ 0 w 87"/>
                    <a:gd name="T17" fmla="*/ 1 h 40"/>
                    <a:gd name="T18" fmla="*/ 4 w 87"/>
                    <a:gd name="T19" fmla="*/ 4 h 40"/>
                    <a:gd name="T20" fmla="*/ 10 w 87"/>
                    <a:gd name="T21" fmla="*/ 7 h 40"/>
                    <a:gd name="T22" fmla="*/ 15 w 87"/>
                    <a:gd name="T23" fmla="*/ 9 h 40"/>
                    <a:gd name="T24" fmla="*/ 23 w 87"/>
                    <a:gd name="T25" fmla="*/ 12 h 40"/>
                    <a:gd name="T26" fmla="*/ 29 w 87"/>
                    <a:gd name="T27" fmla="*/ 15 h 40"/>
                    <a:gd name="T28" fmla="*/ 36 w 87"/>
                    <a:gd name="T29" fmla="*/ 18 h 40"/>
                    <a:gd name="T30" fmla="*/ 44 w 87"/>
                    <a:gd name="T31" fmla="*/ 22 h 40"/>
                    <a:gd name="T32" fmla="*/ 51 w 87"/>
                    <a:gd name="T33" fmla="*/ 27 h 40"/>
                    <a:gd name="T34" fmla="*/ 60 w 87"/>
                    <a:gd name="T35" fmla="*/ 15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grpSp>
          <p:nvGrpSpPr>
            <p:cNvPr id="199692"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7"/>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0" name="Freeform 21"/>
              <p:cNvSpPr>
                <a:spLocks/>
              </p:cNvSpPr>
              <p:nvPr userDrawn="1"/>
            </p:nvSpPr>
            <p:spPr bwMode="ltGray">
              <a:xfrm>
                <a:off x="1786" y="895"/>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1" name="Freeform 22"/>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199693"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7" name="Freeform 25"/>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8" name="Freeform 26"/>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199694"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4" name="Freeform 29"/>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5" name="Freeform 30"/>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ext uri="{AF507438-7753-43E0-B8FC-AC1667EBCBE1}"/>
            </a:extLst>
          </p:spPr>
          <p:txBody>
            <a:bodyPr/>
            <a:lstStyle/>
            <a:p>
              <a:pPr eaLnBrk="0" hangingPunct="0">
                <a:defRPr/>
              </a:pPr>
              <a:endParaRPr lang="en-US" sz="2000">
                <a:solidFill>
                  <a:srgbClr val="006699"/>
                </a:solidFill>
                <a:latin typeface="Verdana" pitchFamily="34" charset="0"/>
              </a:endParaRPr>
            </a:p>
          </p:txBody>
        </p:sp>
        <p:sp>
          <p:nvSpPr>
            <p:cNvPr id="1040" name="Freeform 32"/>
            <p:cNvSpPr>
              <a:spLocks/>
            </p:cNvSpPr>
            <p:nvPr/>
          </p:nvSpPr>
          <p:spPr bwMode="ltGray">
            <a:xfrm rot="828663">
              <a:off x="242" y="3404"/>
              <a:ext cx="132" cy="167"/>
            </a:xfrm>
            <a:custGeom>
              <a:avLst/>
              <a:gdLst>
                <a:gd name="T0" fmla="*/ 0 w 109"/>
                <a:gd name="T1" fmla="*/ 0 h 156"/>
                <a:gd name="T2" fmla="*/ 6 w 109"/>
                <a:gd name="T3" fmla="*/ 1 h 156"/>
                <a:gd name="T4" fmla="*/ 22 w 109"/>
                <a:gd name="T5" fmla="*/ 5 h 156"/>
                <a:gd name="T6" fmla="*/ 45 w 109"/>
                <a:gd name="T7" fmla="*/ 13 h 156"/>
                <a:gd name="T8" fmla="*/ 70 w 109"/>
                <a:gd name="T9" fmla="*/ 26 h 156"/>
                <a:gd name="T10" fmla="*/ 94 w 109"/>
                <a:gd name="T11" fmla="*/ 47 h 156"/>
                <a:gd name="T12" fmla="*/ 116 w 109"/>
                <a:gd name="T13" fmla="*/ 76 h 156"/>
                <a:gd name="T14" fmla="*/ 130 w 109"/>
                <a:gd name="T15" fmla="*/ 116 h 156"/>
                <a:gd name="T16" fmla="*/ 132 w 109"/>
                <a:gd name="T17" fmla="*/ 167 h 156"/>
                <a:gd name="T18" fmla="*/ 127 w 109"/>
                <a:gd name="T19" fmla="*/ 167 h 156"/>
                <a:gd name="T20" fmla="*/ 120 w 109"/>
                <a:gd name="T21" fmla="*/ 167 h 156"/>
                <a:gd name="T22" fmla="*/ 113 w 109"/>
                <a:gd name="T23" fmla="*/ 167 h 156"/>
                <a:gd name="T24" fmla="*/ 105 w 109"/>
                <a:gd name="T25" fmla="*/ 165 h 156"/>
                <a:gd name="T26" fmla="*/ 98 w 109"/>
                <a:gd name="T27" fmla="*/ 164 h 156"/>
                <a:gd name="T28" fmla="*/ 90 w 109"/>
                <a:gd name="T29" fmla="*/ 161 h 156"/>
                <a:gd name="T30" fmla="*/ 80 w 109"/>
                <a:gd name="T31" fmla="*/ 155 h 156"/>
                <a:gd name="T32" fmla="*/ 70 w 109"/>
                <a:gd name="T33" fmla="*/ 149 h 156"/>
                <a:gd name="T34" fmla="*/ 64 w 109"/>
                <a:gd name="T35" fmla="*/ 135 h 156"/>
                <a:gd name="T36" fmla="*/ 64 w 109"/>
                <a:gd name="T37" fmla="*/ 119 h 156"/>
                <a:gd name="T38" fmla="*/ 68 w 109"/>
                <a:gd name="T39" fmla="*/ 103 h 156"/>
                <a:gd name="T40" fmla="*/ 71 w 109"/>
                <a:gd name="T41" fmla="*/ 86 h 156"/>
                <a:gd name="T42" fmla="*/ 68 w 109"/>
                <a:gd name="T43" fmla="*/ 66 h 156"/>
                <a:gd name="T44" fmla="*/ 58 w 109"/>
                <a:gd name="T45" fmla="*/ 46 h 156"/>
                <a:gd name="T46" fmla="*/ 38 w 109"/>
                <a:gd name="T47" fmla="*/ 2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7 w 54"/>
                <a:gd name="T5" fmla="*/ 3 h 40"/>
                <a:gd name="T6" fmla="*/ 16 w 54"/>
                <a:gd name="T7" fmla="*/ 9 h 40"/>
                <a:gd name="T8" fmla="*/ 26 w 54"/>
                <a:gd name="T9" fmla="*/ 13 h 40"/>
                <a:gd name="T10" fmla="*/ 35 w 54"/>
                <a:gd name="T11" fmla="*/ 16 h 40"/>
                <a:gd name="T12" fmla="*/ 46 w 54"/>
                <a:gd name="T13" fmla="*/ 18 h 40"/>
                <a:gd name="T14" fmla="*/ 56 w 54"/>
                <a:gd name="T15" fmla="*/ 19 h 40"/>
                <a:gd name="T16" fmla="*/ 66 w 54"/>
                <a:gd name="T17" fmla="*/ 17 h 40"/>
                <a:gd name="T18" fmla="*/ 65 w 54"/>
                <a:gd name="T19" fmla="*/ 27 h 40"/>
                <a:gd name="T20" fmla="*/ 61 w 54"/>
                <a:gd name="T21" fmla="*/ 35 h 40"/>
                <a:gd name="T22" fmla="*/ 54 w 54"/>
                <a:gd name="T23" fmla="*/ 41 h 40"/>
                <a:gd name="T24" fmla="*/ 45 w 54"/>
                <a:gd name="T25" fmla="*/ 43 h 40"/>
                <a:gd name="T26" fmla="*/ 34 w 54"/>
                <a:gd name="T27" fmla="*/ 42 h 40"/>
                <a:gd name="T28" fmla="*/ 23 w 54"/>
                <a:gd name="T29" fmla="*/ 34 h 40"/>
                <a:gd name="T30" fmla="*/ 12 w 54"/>
                <a:gd name="T31" fmla="*/ 2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6 h 237"/>
                <a:gd name="T4" fmla="*/ 4 w 257"/>
                <a:gd name="T5" fmla="*/ 52 h 237"/>
                <a:gd name="T6" fmla="*/ 8 w 257"/>
                <a:gd name="T7" fmla="*/ 78 h 237"/>
                <a:gd name="T8" fmla="*/ 15 w 257"/>
                <a:gd name="T9" fmla="*/ 101 h 237"/>
                <a:gd name="T10" fmla="*/ 24 w 257"/>
                <a:gd name="T11" fmla="*/ 123 h 237"/>
                <a:gd name="T12" fmla="*/ 36 w 257"/>
                <a:gd name="T13" fmla="*/ 146 h 237"/>
                <a:gd name="T14" fmla="*/ 51 w 257"/>
                <a:gd name="T15" fmla="*/ 166 h 237"/>
                <a:gd name="T16" fmla="*/ 68 w 257"/>
                <a:gd name="T17" fmla="*/ 184 h 237"/>
                <a:gd name="T18" fmla="*/ 90 w 257"/>
                <a:gd name="T19" fmla="*/ 201 h 237"/>
                <a:gd name="T20" fmla="*/ 115 w 257"/>
                <a:gd name="T21" fmla="*/ 215 h 237"/>
                <a:gd name="T22" fmla="*/ 142 w 257"/>
                <a:gd name="T23" fmla="*/ 226 h 237"/>
                <a:gd name="T24" fmla="*/ 175 w 257"/>
                <a:gd name="T25" fmla="*/ 236 h 237"/>
                <a:gd name="T26" fmla="*/ 211 w 257"/>
                <a:gd name="T27" fmla="*/ 242 h 237"/>
                <a:gd name="T28" fmla="*/ 252 w 257"/>
                <a:gd name="T29" fmla="*/ 245 h 237"/>
                <a:gd name="T30" fmla="*/ 294 w 257"/>
                <a:gd name="T31" fmla="*/ 244 h 237"/>
                <a:gd name="T32" fmla="*/ 344 w 257"/>
                <a:gd name="T33" fmla="*/ 240 h 237"/>
                <a:gd name="T34" fmla="*/ 300 w 257"/>
                <a:gd name="T35" fmla="*/ 235 h 237"/>
                <a:gd name="T36" fmla="*/ 261 w 257"/>
                <a:gd name="T37" fmla="*/ 227 h 237"/>
                <a:gd name="T38" fmla="*/ 228 w 257"/>
                <a:gd name="T39" fmla="*/ 219 h 237"/>
                <a:gd name="T40" fmla="*/ 198 w 257"/>
                <a:gd name="T41" fmla="*/ 211 h 237"/>
                <a:gd name="T42" fmla="*/ 171 w 257"/>
                <a:gd name="T43" fmla="*/ 200 h 237"/>
                <a:gd name="T44" fmla="*/ 150 w 257"/>
                <a:gd name="T45" fmla="*/ 188 h 237"/>
                <a:gd name="T46" fmla="*/ 130 w 257"/>
                <a:gd name="T47" fmla="*/ 175 h 237"/>
                <a:gd name="T48" fmla="*/ 112 w 257"/>
                <a:gd name="T49" fmla="*/ 160 h 237"/>
                <a:gd name="T50" fmla="*/ 96 w 257"/>
                <a:gd name="T51" fmla="*/ 146 h 237"/>
                <a:gd name="T52" fmla="*/ 82 w 257"/>
                <a:gd name="T53" fmla="*/ 129 h 237"/>
                <a:gd name="T54" fmla="*/ 70 w 257"/>
                <a:gd name="T55" fmla="*/ 111 h 237"/>
                <a:gd name="T56" fmla="*/ 58 w 257"/>
                <a:gd name="T57" fmla="*/ 91 h 237"/>
                <a:gd name="T58" fmla="*/ 44 w 257"/>
                <a:gd name="T59" fmla="*/ 71 h 237"/>
                <a:gd name="T60" fmla="*/ 31 w 257"/>
                <a:gd name="T61" fmla="*/ 49 h 237"/>
                <a:gd name="T62" fmla="*/ 16 w 257"/>
                <a:gd name="T63" fmla="*/ 25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7" name="Freeform 39"/>
            <p:cNvSpPr>
              <a:spLocks/>
            </p:cNvSpPr>
            <p:nvPr/>
          </p:nvSpPr>
          <p:spPr bwMode="ltGray">
            <a:xfrm rot="1584153">
              <a:off x="242" y="756"/>
              <a:ext cx="167" cy="115"/>
            </a:xfrm>
            <a:custGeom>
              <a:avLst/>
              <a:gdLst>
                <a:gd name="T0" fmla="*/ 104 w 124"/>
                <a:gd name="T1" fmla="*/ 0 h 110"/>
                <a:gd name="T2" fmla="*/ 167 w 124"/>
                <a:gd name="T3" fmla="*/ 113 h 110"/>
                <a:gd name="T4" fmla="*/ 162 w 124"/>
                <a:gd name="T5" fmla="*/ 112 h 110"/>
                <a:gd name="T6" fmla="*/ 144 w 124"/>
                <a:gd name="T7" fmla="*/ 110 h 110"/>
                <a:gd name="T8" fmla="*/ 120 w 124"/>
                <a:gd name="T9" fmla="*/ 106 h 110"/>
                <a:gd name="T10" fmla="*/ 92 w 124"/>
                <a:gd name="T11" fmla="*/ 104 h 110"/>
                <a:gd name="T12" fmla="*/ 61 w 124"/>
                <a:gd name="T13" fmla="*/ 101 h 110"/>
                <a:gd name="T14" fmla="*/ 34 w 124"/>
                <a:gd name="T15" fmla="*/ 102 h 110"/>
                <a:gd name="T16" fmla="*/ 12 w 124"/>
                <a:gd name="T17" fmla="*/ 107 h 110"/>
                <a:gd name="T18" fmla="*/ 0 w 124"/>
                <a:gd name="T19" fmla="*/ 115 h 110"/>
                <a:gd name="T20" fmla="*/ 5 w 124"/>
                <a:gd name="T21" fmla="*/ 102 h 110"/>
                <a:gd name="T22" fmla="*/ 11 w 124"/>
                <a:gd name="T23" fmla="*/ 93 h 110"/>
                <a:gd name="T24" fmla="*/ 22 w 124"/>
                <a:gd name="T25" fmla="*/ 86 h 110"/>
                <a:gd name="T26" fmla="*/ 34 w 124"/>
                <a:gd name="T27" fmla="*/ 79 h 110"/>
                <a:gd name="T28" fmla="*/ 48 w 124"/>
                <a:gd name="T29" fmla="*/ 75 h 110"/>
                <a:gd name="T30" fmla="*/ 63 w 124"/>
                <a:gd name="T31" fmla="*/ 74 h 110"/>
                <a:gd name="T32" fmla="*/ 79 w 124"/>
                <a:gd name="T33" fmla="*/ 74 h 110"/>
                <a:gd name="T34" fmla="*/ 97 w 124"/>
                <a:gd name="T35" fmla="*/ 77 h 110"/>
                <a:gd name="T36" fmla="*/ 98 w 124"/>
                <a:gd name="T37" fmla="*/ 74 h 110"/>
                <a:gd name="T38" fmla="*/ 94 w 124"/>
                <a:gd name="T39" fmla="*/ 59 h 110"/>
                <a:gd name="T40" fmla="*/ 90 w 124"/>
                <a:gd name="T41" fmla="*/ 40 h 110"/>
                <a:gd name="T42" fmla="*/ 88 w 124"/>
                <a:gd name="T43" fmla="*/ 31 h 110"/>
                <a:gd name="T44" fmla="*/ 85 w 124"/>
                <a:gd name="T45" fmla="*/ 31 h 110"/>
                <a:gd name="T46" fmla="*/ 82 w 124"/>
                <a:gd name="T47" fmla="*/ 30 h 110"/>
                <a:gd name="T48" fmla="*/ 79 w 124"/>
                <a:gd name="T49" fmla="*/ 27 h 110"/>
                <a:gd name="T50" fmla="*/ 77 w 124"/>
                <a:gd name="T51" fmla="*/ 24 h 110"/>
                <a:gd name="T52" fmla="*/ 77 w 124"/>
                <a:gd name="T53" fmla="*/ 20 h 110"/>
                <a:gd name="T54" fmla="*/ 79 w 124"/>
                <a:gd name="T55" fmla="*/ 15 h 110"/>
                <a:gd name="T56" fmla="*/ 89 w 124"/>
                <a:gd name="T57" fmla="*/ 8 h 110"/>
                <a:gd name="T58" fmla="*/ 104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8" name="Freeform 40"/>
            <p:cNvSpPr>
              <a:spLocks/>
            </p:cNvSpPr>
            <p:nvPr/>
          </p:nvSpPr>
          <p:spPr bwMode="ltGray">
            <a:xfrm rot="1584153">
              <a:off x="574" y="286"/>
              <a:ext cx="147" cy="160"/>
            </a:xfrm>
            <a:custGeom>
              <a:avLst/>
              <a:gdLst>
                <a:gd name="T0" fmla="*/ 0 w 109"/>
                <a:gd name="T1" fmla="*/ 0 h 156"/>
                <a:gd name="T2" fmla="*/ 7 w 109"/>
                <a:gd name="T3" fmla="*/ 1 h 156"/>
                <a:gd name="T4" fmla="*/ 24 w 109"/>
                <a:gd name="T5" fmla="*/ 5 h 156"/>
                <a:gd name="T6" fmla="*/ 50 w 109"/>
                <a:gd name="T7" fmla="*/ 12 h 156"/>
                <a:gd name="T8" fmla="*/ 78 w 109"/>
                <a:gd name="T9" fmla="*/ 25 h 156"/>
                <a:gd name="T10" fmla="*/ 105 w 109"/>
                <a:gd name="T11" fmla="*/ 45 h 156"/>
                <a:gd name="T12" fmla="*/ 129 w 109"/>
                <a:gd name="T13" fmla="*/ 73 h 156"/>
                <a:gd name="T14" fmla="*/ 144 w 109"/>
                <a:gd name="T15" fmla="*/ 111 h 156"/>
                <a:gd name="T16" fmla="*/ 147 w 109"/>
                <a:gd name="T17" fmla="*/ 160 h 156"/>
                <a:gd name="T18" fmla="*/ 142 w 109"/>
                <a:gd name="T19" fmla="*/ 160 h 156"/>
                <a:gd name="T20" fmla="*/ 134 w 109"/>
                <a:gd name="T21" fmla="*/ 160 h 156"/>
                <a:gd name="T22" fmla="*/ 125 w 109"/>
                <a:gd name="T23" fmla="*/ 160 h 156"/>
                <a:gd name="T24" fmla="*/ 117 w 109"/>
                <a:gd name="T25" fmla="*/ 158 h 156"/>
                <a:gd name="T26" fmla="*/ 109 w 109"/>
                <a:gd name="T27" fmla="*/ 157 h 156"/>
                <a:gd name="T28" fmla="*/ 100 w 109"/>
                <a:gd name="T29" fmla="*/ 154 h 156"/>
                <a:gd name="T30" fmla="*/ 89 w 109"/>
                <a:gd name="T31" fmla="*/ 149 h 156"/>
                <a:gd name="T32" fmla="*/ 78 w 109"/>
                <a:gd name="T33" fmla="*/ 143 h 156"/>
                <a:gd name="T34" fmla="*/ 71 w 109"/>
                <a:gd name="T35" fmla="*/ 129 h 156"/>
                <a:gd name="T36" fmla="*/ 71 w 109"/>
                <a:gd name="T37" fmla="*/ 114 h 156"/>
                <a:gd name="T38" fmla="*/ 76 w 109"/>
                <a:gd name="T39" fmla="*/ 98 h 156"/>
                <a:gd name="T40" fmla="*/ 80 w 109"/>
                <a:gd name="T41" fmla="*/ 82 h 156"/>
                <a:gd name="T42" fmla="*/ 76 w 109"/>
                <a:gd name="T43" fmla="*/ 64 h 156"/>
                <a:gd name="T44" fmla="*/ 65 w 109"/>
                <a:gd name="T45" fmla="*/ 44 h 156"/>
                <a:gd name="T46" fmla="*/ 42 w 109"/>
                <a:gd name="T47" fmla="*/ 24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9" name="Freeform 41"/>
            <p:cNvSpPr>
              <a:spLocks/>
            </p:cNvSpPr>
            <p:nvPr/>
          </p:nvSpPr>
          <p:spPr bwMode="ltGray">
            <a:xfrm rot="1584153">
              <a:off x="236" y="721"/>
              <a:ext cx="62" cy="97"/>
            </a:xfrm>
            <a:custGeom>
              <a:avLst/>
              <a:gdLst>
                <a:gd name="T0" fmla="*/ 42 w 46"/>
                <a:gd name="T1" fmla="*/ 0 h 94"/>
                <a:gd name="T2" fmla="*/ 27 w 46"/>
                <a:gd name="T3" fmla="*/ 39 h 94"/>
                <a:gd name="T4" fmla="*/ 20 w 46"/>
                <a:gd name="T5" fmla="*/ 64 h 94"/>
                <a:gd name="T6" fmla="*/ 15 w 46"/>
                <a:gd name="T7" fmla="*/ 82 h 94"/>
                <a:gd name="T8" fmla="*/ 0 w 46"/>
                <a:gd name="T9" fmla="*/ 97 h 94"/>
                <a:gd name="T10" fmla="*/ 16 w 46"/>
                <a:gd name="T11" fmla="*/ 91 h 94"/>
                <a:gd name="T12" fmla="*/ 31 w 46"/>
                <a:gd name="T13" fmla="*/ 83 h 94"/>
                <a:gd name="T14" fmla="*/ 43 w 46"/>
                <a:gd name="T15" fmla="*/ 71 h 94"/>
                <a:gd name="T16" fmla="*/ 54 w 46"/>
                <a:gd name="T17" fmla="*/ 59 h 94"/>
                <a:gd name="T18" fmla="*/ 61 w 46"/>
                <a:gd name="T19" fmla="*/ 45 h 94"/>
                <a:gd name="T20" fmla="*/ 62 w 46"/>
                <a:gd name="T21" fmla="*/ 31 h 94"/>
                <a:gd name="T22" fmla="*/ 57 w 46"/>
                <a:gd name="T23" fmla="*/ 15 h 94"/>
                <a:gd name="T24" fmla="*/ 42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8 w 54"/>
                <a:gd name="T5" fmla="*/ 3 h 40"/>
                <a:gd name="T6" fmla="*/ 17 w 54"/>
                <a:gd name="T7" fmla="*/ 8 h 40"/>
                <a:gd name="T8" fmla="*/ 28 w 54"/>
                <a:gd name="T9" fmla="*/ 12 h 40"/>
                <a:gd name="T10" fmla="*/ 39 w 54"/>
                <a:gd name="T11" fmla="*/ 15 h 40"/>
                <a:gd name="T12" fmla="*/ 51 w 54"/>
                <a:gd name="T13" fmla="*/ 17 h 40"/>
                <a:gd name="T14" fmla="*/ 61 w 54"/>
                <a:gd name="T15" fmla="*/ 18 h 40"/>
                <a:gd name="T16" fmla="*/ 72 w 54"/>
                <a:gd name="T17" fmla="*/ 16 h 40"/>
                <a:gd name="T18" fmla="*/ 71 w 54"/>
                <a:gd name="T19" fmla="*/ 26 h 40"/>
                <a:gd name="T20" fmla="*/ 67 w 54"/>
                <a:gd name="T21" fmla="*/ 34 h 40"/>
                <a:gd name="T22" fmla="*/ 59 w 54"/>
                <a:gd name="T23" fmla="*/ 39 h 40"/>
                <a:gd name="T24" fmla="*/ 49 w 54"/>
                <a:gd name="T25" fmla="*/ 41 h 40"/>
                <a:gd name="T26" fmla="*/ 37 w 54"/>
                <a:gd name="T27" fmla="*/ 40 h 40"/>
                <a:gd name="T28" fmla="*/ 25 w 54"/>
                <a:gd name="T29" fmla="*/ 33 h 40"/>
                <a:gd name="T30" fmla="*/ 13 w 54"/>
                <a:gd name="T31" fmla="*/ 2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2" name="Freeform 44"/>
            <p:cNvSpPr>
              <a:spLocks/>
            </p:cNvSpPr>
            <p:nvPr/>
          </p:nvSpPr>
          <p:spPr bwMode="ltGray">
            <a:xfrm rot="1584153">
              <a:off x="56" y="84"/>
              <a:ext cx="804" cy="686"/>
            </a:xfrm>
            <a:custGeom>
              <a:avLst/>
              <a:gdLst>
                <a:gd name="T0" fmla="*/ 22 w 596"/>
                <a:gd name="T1" fmla="*/ 381 h 666"/>
                <a:gd name="T2" fmla="*/ 8 w 596"/>
                <a:gd name="T3" fmla="*/ 351 h 666"/>
                <a:gd name="T4" fmla="*/ 0 w 596"/>
                <a:gd name="T5" fmla="*/ 298 h 666"/>
                <a:gd name="T6" fmla="*/ 5 w 596"/>
                <a:gd name="T7" fmla="*/ 229 h 666"/>
                <a:gd name="T8" fmla="*/ 34 w 596"/>
                <a:gd name="T9" fmla="*/ 156 h 666"/>
                <a:gd name="T10" fmla="*/ 93 w 596"/>
                <a:gd name="T11" fmla="*/ 87 h 666"/>
                <a:gd name="T12" fmla="*/ 192 w 596"/>
                <a:gd name="T13" fmla="*/ 32 h 666"/>
                <a:gd name="T14" fmla="*/ 333 w 596"/>
                <a:gd name="T15" fmla="*/ 2 h 666"/>
                <a:gd name="T16" fmla="*/ 513 w 596"/>
                <a:gd name="T17" fmla="*/ 9 h 666"/>
                <a:gd name="T18" fmla="*/ 653 w 596"/>
                <a:gd name="T19" fmla="*/ 70 h 666"/>
                <a:gd name="T20" fmla="*/ 747 w 596"/>
                <a:gd name="T21" fmla="*/ 170 h 666"/>
                <a:gd name="T22" fmla="*/ 797 w 596"/>
                <a:gd name="T23" fmla="*/ 293 h 666"/>
                <a:gd name="T24" fmla="*/ 803 w 596"/>
                <a:gd name="T25" fmla="*/ 421 h 666"/>
                <a:gd name="T26" fmla="*/ 764 w 596"/>
                <a:gd name="T27" fmla="*/ 541 h 666"/>
                <a:gd name="T28" fmla="*/ 684 w 596"/>
                <a:gd name="T29" fmla="*/ 633 h 666"/>
                <a:gd name="T30" fmla="*/ 563 w 596"/>
                <a:gd name="T31" fmla="*/ 683 h 666"/>
                <a:gd name="T32" fmla="*/ 525 w 596"/>
                <a:gd name="T33" fmla="*/ 679 h 666"/>
                <a:gd name="T34" fmla="*/ 595 w 596"/>
                <a:gd name="T35" fmla="*/ 636 h 666"/>
                <a:gd name="T36" fmla="*/ 650 w 596"/>
                <a:gd name="T37" fmla="*/ 560 h 666"/>
                <a:gd name="T38" fmla="*/ 687 w 596"/>
                <a:gd name="T39" fmla="*/ 468 h 666"/>
                <a:gd name="T40" fmla="*/ 701 w 596"/>
                <a:gd name="T41" fmla="*/ 366 h 666"/>
                <a:gd name="T42" fmla="*/ 693 w 596"/>
                <a:gd name="T43" fmla="*/ 266 h 666"/>
                <a:gd name="T44" fmla="*/ 654 w 596"/>
                <a:gd name="T45" fmla="*/ 179 h 666"/>
                <a:gd name="T46" fmla="*/ 584 w 596"/>
                <a:gd name="T47" fmla="*/ 115 h 666"/>
                <a:gd name="T48" fmla="*/ 460 w 596"/>
                <a:gd name="T49" fmla="*/ 77 h 666"/>
                <a:gd name="T50" fmla="*/ 332 w 596"/>
                <a:gd name="T51" fmla="*/ 63 h 666"/>
                <a:gd name="T52" fmla="*/ 235 w 596"/>
                <a:gd name="T53" fmla="*/ 73 h 666"/>
                <a:gd name="T54" fmla="*/ 163 w 596"/>
                <a:gd name="T55" fmla="*/ 104 h 666"/>
                <a:gd name="T56" fmla="*/ 113 w 596"/>
                <a:gd name="T57" fmla="*/ 153 h 666"/>
                <a:gd name="T58" fmla="*/ 77 w 596"/>
                <a:gd name="T59" fmla="*/ 212 h 666"/>
                <a:gd name="T60" fmla="*/ 54 w 596"/>
                <a:gd name="T61" fmla="*/ 280 h 666"/>
                <a:gd name="T62" fmla="*/ 38 w 596"/>
                <a:gd name="T63" fmla="*/ 34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sp>
        <p:nvSpPr>
          <p:cNvPr id="9261"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99684"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63"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1" hangingPunct="1">
              <a:defRPr sz="1400">
                <a:solidFill>
                  <a:srgbClr val="006699"/>
                </a:solidFill>
                <a:latin typeface="Verdana" pitchFamily="34" charset="0"/>
              </a:defRPr>
            </a:lvl1pPr>
          </a:lstStyle>
          <a:p>
            <a:pPr>
              <a:defRPr/>
            </a:pPr>
            <a:endParaRPr lang="en-US" altLang="en-US"/>
          </a:p>
        </p:txBody>
      </p:sp>
      <p:sp>
        <p:nvSpPr>
          <p:cNvPr id="9264" name="Rectangle 48"/>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eaLnBrk="1" hangingPunct="1">
              <a:defRPr sz="1400">
                <a:solidFill>
                  <a:srgbClr val="006699"/>
                </a:solidFill>
                <a:latin typeface="Verdana" pitchFamily="34" charset="0"/>
              </a:defRPr>
            </a:lvl1pPr>
          </a:lstStyle>
          <a:p>
            <a:pPr>
              <a:defRPr/>
            </a:pPr>
            <a:r>
              <a:rPr lang="en-US" altLang="en-US" smtClean="0"/>
              <a:t>American Diabetes Association National Diabetic Fact Sheet 2005</a:t>
            </a:r>
            <a:endParaRPr lang="en-US" altLang="en-US"/>
          </a:p>
        </p:txBody>
      </p:sp>
      <p:sp>
        <p:nvSpPr>
          <p:cNvPr id="9265" name="Rectangle 49"/>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1" hangingPunct="1">
              <a:defRPr sz="1400">
                <a:solidFill>
                  <a:srgbClr val="006699"/>
                </a:solidFill>
                <a:latin typeface="Verdana" pitchFamily="34" charset="0"/>
              </a:defRPr>
            </a:lvl1pPr>
          </a:lstStyle>
          <a:p>
            <a:pPr>
              <a:defRPr/>
            </a:pPr>
            <a:fld id="{A18CF251-9135-4C22-AC77-273790D7E69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09" r:id="rId11"/>
    <p:sldLayoutId id="2147484610" r:id="rId12"/>
  </p:sldLayoutIdLst>
  <p:transition>
    <p:pull dir="r"/>
  </p:transition>
  <p:hf sldNum="0" hdr="0" ftr="0" dt="0"/>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2994"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ext uri="{AF507438-7753-43E0-B8FC-AC1667EBCBE1}"/>
            </a:extLst>
          </p:spPr>
          <p:txBody>
            <a:bodyPr/>
            <a:lstStyle/>
            <a:p>
              <a:pPr eaLnBrk="0" hangingPunct="0">
                <a:defRPr/>
              </a:pPr>
              <a:endParaRPr lang="en-US" sz="2000">
                <a:solidFill>
                  <a:srgbClr val="006699"/>
                </a:solidFill>
                <a:latin typeface="Verdana" pitchFamily="34" charset="0"/>
              </a:endParaRPr>
            </a:p>
          </p:txBody>
        </p:sp>
        <p:grpSp>
          <p:nvGrpSpPr>
            <p:cNvPr id="213001"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72" name="Freeform 6"/>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73" name="Freeform 7"/>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ext uri="{AF507438-7753-43E0-B8FC-AC1667EBCBE1}"/>
            </a:extLst>
          </p:spPr>
          <p:txBody>
            <a:bodyPr/>
            <a:lstStyle/>
            <a:p>
              <a:pPr eaLnBrk="0" hangingPunct="0">
                <a:defRPr/>
              </a:pPr>
              <a:endParaRPr lang="en-US" sz="2000">
                <a:solidFill>
                  <a:srgbClr val="006699"/>
                </a:solidFill>
                <a:latin typeface="Verdana" pitchFamily="34" charset="0"/>
              </a:endParaRPr>
            </a:p>
          </p:txBody>
        </p:sp>
        <p:grpSp>
          <p:nvGrpSpPr>
            <p:cNvPr id="213003"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66 w 217"/>
                  <a:gd name="T1" fmla="*/ 303 h 210"/>
                  <a:gd name="T2" fmla="*/ 53 w 217"/>
                  <a:gd name="T3" fmla="*/ 286 h 210"/>
                  <a:gd name="T4" fmla="*/ 38 w 217"/>
                  <a:gd name="T5" fmla="*/ 261 h 210"/>
                  <a:gd name="T6" fmla="*/ 22 w 217"/>
                  <a:gd name="T7" fmla="*/ 229 h 210"/>
                  <a:gd name="T8" fmla="*/ 7 w 217"/>
                  <a:gd name="T9" fmla="*/ 195 h 210"/>
                  <a:gd name="T10" fmla="*/ 0 w 217"/>
                  <a:gd name="T11" fmla="*/ 157 h 210"/>
                  <a:gd name="T12" fmla="*/ 1 w 217"/>
                  <a:gd name="T13" fmla="*/ 118 h 210"/>
                  <a:gd name="T14" fmla="*/ 13 w 217"/>
                  <a:gd name="T15" fmla="*/ 82 h 210"/>
                  <a:gd name="T16" fmla="*/ 39 w 217"/>
                  <a:gd name="T17" fmla="*/ 51 h 210"/>
                  <a:gd name="T18" fmla="*/ 65 w 217"/>
                  <a:gd name="T19" fmla="*/ 32 h 210"/>
                  <a:gd name="T20" fmla="*/ 87 w 217"/>
                  <a:gd name="T21" fmla="*/ 17 h 210"/>
                  <a:gd name="T22" fmla="*/ 104 w 217"/>
                  <a:gd name="T23" fmla="*/ 10 h 210"/>
                  <a:gd name="T24" fmla="*/ 117 w 217"/>
                  <a:gd name="T25" fmla="*/ 7 h 210"/>
                  <a:gd name="T26" fmla="*/ 127 w 217"/>
                  <a:gd name="T27" fmla="*/ 7 h 210"/>
                  <a:gd name="T28" fmla="*/ 150 w 217"/>
                  <a:gd name="T29" fmla="*/ 0 h 210"/>
                  <a:gd name="T30" fmla="*/ 213 w 217"/>
                  <a:gd name="T31" fmla="*/ 12 h 210"/>
                  <a:gd name="T32" fmla="*/ 231 w 217"/>
                  <a:gd name="T33" fmla="*/ 17 h 210"/>
                  <a:gd name="T34" fmla="*/ 248 w 217"/>
                  <a:gd name="T35" fmla="*/ 22 h 210"/>
                  <a:gd name="T36" fmla="*/ 263 w 217"/>
                  <a:gd name="T37" fmla="*/ 27 h 210"/>
                  <a:gd name="T38" fmla="*/ 274 w 217"/>
                  <a:gd name="T39" fmla="*/ 33 h 210"/>
                  <a:gd name="T40" fmla="*/ 286 w 217"/>
                  <a:gd name="T41" fmla="*/ 39 h 210"/>
                  <a:gd name="T42" fmla="*/ 296 w 217"/>
                  <a:gd name="T43" fmla="*/ 46 h 210"/>
                  <a:gd name="T44" fmla="*/ 304 w 217"/>
                  <a:gd name="T45" fmla="*/ 55 h 210"/>
                  <a:gd name="T46" fmla="*/ 313 w 217"/>
                  <a:gd name="T47" fmla="*/ 65 h 210"/>
                  <a:gd name="T48" fmla="*/ 296 w 217"/>
                  <a:gd name="T49" fmla="*/ 58 h 210"/>
                  <a:gd name="T50" fmla="*/ 280 w 217"/>
                  <a:gd name="T51" fmla="*/ 52 h 210"/>
                  <a:gd name="T52" fmla="*/ 264 w 217"/>
                  <a:gd name="T53" fmla="*/ 48 h 210"/>
                  <a:gd name="T54" fmla="*/ 248 w 217"/>
                  <a:gd name="T55" fmla="*/ 43 h 210"/>
                  <a:gd name="T56" fmla="*/ 235 w 217"/>
                  <a:gd name="T57" fmla="*/ 39 h 210"/>
                  <a:gd name="T58" fmla="*/ 221 w 217"/>
                  <a:gd name="T59" fmla="*/ 38 h 210"/>
                  <a:gd name="T60" fmla="*/ 206 w 217"/>
                  <a:gd name="T61" fmla="*/ 35 h 210"/>
                  <a:gd name="T62" fmla="*/ 193 w 217"/>
                  <a:gd name="T63" fmla="*/ 35 h 210"/>
                  <a:gd name="T64" fmla="*/ 180 w 217"/>
                  <a:gd name="T65" fmla="*/ 35 h 210"/>
                  <a:gd name="T66" fmla="*/ 167 w 217"/>
                  <a:gd name="T67" fmla="*/ 36 h 210"/>
                  <a:gd name="T68" fmla="*/ 154 w 217"/>
                  <a:gd name="T69" fmla="*/ 39 h 210"/>
                  <a:gd name="T70" fmla="*/ 143 w 217"/>
                  <a:gd name="T71" fmla="*/ 42 h 210"/>
                  <a:gd name="T72" fmla="*/ 131 w 217"/>
                  <a:gd name="T73" fmla="*/ 48 h 210"/>
                  <a:gd name="T74" fmla="*/ 118 w 217"/>
                  <a:gd name="T75" fmla="*/ 52 h 210"/>
                  <a:gd name="T76" fmla="*/ 107 w 217"/>
                  <a:gd name="T77" fmla="*/ 59 h 210"/>
                  <a:gd name="T78" fmla="*/ 95 w 217"/>
                  <a:gd name="T79" fmla="*/ 66 h 210"/>
                  <a:gd name="T80" fmla="*/ 75 w 217"/>
                  <a:gd name="T81" fmla="*/ 88 h 210"/>
                  <a:gd name="T82" fmla="*/ 61 w 217"/>
                  <a:gd name="T83" fmla="*/ 115 h 210"/>
                  <a:gd name="T84" fmla="*/ 53 w 217"/>
                  <a:gd name="T85" fmla="*/ 149 h 210"/>
                  <a:gd name="T86" fmla="*/ 50 w 217"/>
                  <a:gd name="T87" fmla="*/ 182 h 210"/>
                  <a:gd name="T88" fmla="*/ 50 w 217"/>
                  <a:gd name="T89" fmla="*/ 218 h 210"/>
                  <a:gd name="T90" fmla="*/ 55 w 217"/>
                  <a:gd name="T91" fmla="*/ 251 h 210"/>
                  <a:gd name="T92" fmla="*/ 59 w 217"/>
                  <a:gd name="T93" fmla="*/ 280 h 210"/>
                  <a:gd name="T94" fmla="*/ 66 w 217"/>
                  <a:gd name="T95" fmla="*/ 303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3" name="Freeform 11"/>
              <p:cNvSpPr>
                <a:spLocks/>
              </p:cNvSpPr>
              <p:nvPr userDrawn="1"/>
            </p:nvSpPr>
            <p:spPr bwMode="ltGray">
              <a:xfrm rot="373331" flipH="1">
                <a:off x="41" y="2843"/>
                <a:ext cx="262" cy="308"/>
              </a:xfrm>
              <a:custGeom>
                <a:avLst/>
                <a:gdLst>
                  <a:gd name="T0" fmla="*/ 157 w 182"/>
                  <a:gd name="T1" fmla="*/ 0 h 213"/>
                  <a:gd name="T2" fmla="*/ 161 w 182"/>
                  <a:gd name="T3" fmla="*/ 3 h 213"/>
                  <a:gd name="T4" fmla="*/ 170 w 182"/>
                  <a:gd name="T5" fmla="*/ 12 h 213"/>
                  <a:gd name="T6" fmla="*/ 183 w 182"/>
                  <a:gd name="T7" fmla="*/ 26 h 213"/>
                  <a:gd name="T8" fmla="*/ 197 w 182"/>
                  <a:gd name="T9" fmla="*/ 48 h 213"/>
                  <a:gd name="T10" fmla="*/ 209 w 182"/>
                  <a:gd name="T11" fmla="*/ 75 h 213"/>
                  <a:gd name="T12" fmla="*/ 216 w 182"/>
                  <a:gd name="T13" fmla="*/ 110 h 213"/>
                  <a:gd name="T14" fmla="*/ 216 w 182"/>
                  <a:gd name="T15" fmla="*/ 152 h 213"/>
                  <a:gd name="T16" fmla="*/ 207 w 182"/>
                  <a:gd name="T17" fmla="*/ 201 h 213"/>
                  <a:gd name="T18" fmla="*/ 202 w 182"/>
                  <a:gd name="T19" fmla="*/ 215 h 213"/>
                  <a:gd name="T20" fmla="*/ 196 w 182"/>
                  <a:gd name="T21" fmla="*/ 227 h 213"/>
                  <a:gd name="T22" fmla="*/ 189 w 182"/>
                  <a:gd name="T23" fmla="*/ 239 h 213"/>
                  <a:gd name="T24" fmla="*/ 180 w 182"/>
                  <a:gd name="T25" fmla="*/ 250 h 213"/>
                  <a:gd name="T26" fmla="*/ 168 w 182"/>
                  <a:gd name="T27" fmla="*/ 260 h 213"/>
                  <a:gd name="T28" fmla="*/ 158 w 182"/>
                  <a:gd name="T29" fmla="*/ 268 h 213"/>
                  <a:gd name="T30" fmla="*/ 147 w 182"/>
                  <a:gd name="T31" fmla="*/ 276 h 213"/>
                  <a:gd name="T32" fmla="*/ 132 w 182"/>
                  <a:gd name="T33" fmla="*/ 282 h 213"/>
                  <a:gd name="T34" fmla="*/ 118 w 182"/>
                  <a:gd name="T35" fmla="*/ 285 h 213"/>
                  <a:gd name="T36" fmla="*/ 104 w 182"/>
                  <a:gd name="T37" fmla="*/ 289 h 213"/>
                  <a:gd name="T38" fmla="*/ 88 w 182"/>
                  <a:gd name="T39" fmla="*/ 291 h 213"/>
                  <a:gd name="T40" fmla="*/ 71 w 182"/>
                  <a:gd name="T41" fmla="*/ 291 h 213"/>
                  <a:gd name="T42" fmla="*/ 53 w 182"/>
                  <a:gd name="T43" fmla="*/ 289 h 213"/>
                  <a:gd name="T44" fmla="*/ 36 w 182"/>
                  <a:gd name="T45" fmla="*/ 285 h 213"/>
                  <a:gd name="T46" fmla="*/ 17 w 182"/>
                  <a:gd name="T47" fmla="*/ 279 h 213"/>
                  <a:gd name="T48" fmla="*/ 0 w 182"/>
                  <a:gd name="T49" fmla="*/ 272 h 213"/>
                  <a:gd name="T50" fmla="*/ 16 w 182"/>
                  <a:gd name="T51" fmla="*/ 282 h 213"/>
                  <a:gd name="T52" fmla="*/ 32 w 182"/>
                  <a:gd name="T53" fmla="*/ 289 h 213"/>
                  <a:gd name="T54" fmla="*/ 48 w 182"/>
                  <a:gd name="T55" fmla="*/ 296 h 213"/>
                  <a:gd name="T56" fmla="*/ 62 w 182"/>
                  <a:gd name="T57" fmla="*/ 301 h 213"/>
                  <a:gd name="T58" fmla="*/ 76 w 182"/>
                  <a:gd name="T59" fmla="*/ 305 h 213"/>
                  <a:gd name="T60" fmla="*/ 91 w 182"/>
                  <a:gd name="T61" fmla="*/ 307 h 213"/>
                  <a:gd name="T62" fmla="*/ 105 w 182"/>
                  <a:gd name="T63" fmla="*/ 308 h 213"/>
                  <a:gd name="T64" fmla="*/ 119 w 182"/>
                  <a:gd name="T65" fmla="*/ 308 h 213"/>
                  <a:gd name="T66" fmla="*/ 131 w 182"/>
                  <a:gd name="T67" fmla="*/ 307 h 213"/>
                  <a:gd name="T68" fmla="*/ 144 w 182"/>
                  <a:gd name="T69" fmla="*/ 304 h 213"/>
                  <a:gd name="T70" fmla="*/ 155 w 182"/>
                  <a:gd name="T71" fmla="*/ 301 h 213"/>
                  <a:gd name="T72" fmla="*/ 167 w 182"/>
                  <a:gd name="T73" fmla="*/ 298 h 213"/>
                  <a:gd name="T74" fmla="*/ 177 w 182"/>
                  <a:gd name="T75" fmla="*/ 294 h 213"/>
                  <a:gd name="T76" fmla="*/ 187 w 182"/>
                  <a:gd name="T77" fmla="*/ 288 h 213"/>
                  <a:gd name="T78" fmla="*/ 196 w 182"/>
                  <a:gd name="T79" fmla="*/ 282 h 213"/>
                  <a:gd name="T80" fmla="*/ 204 w 182"/>
                  <a:gd name="T81" fmla="*/ 276 h 213"/>
                  <a:gd name="T82" fmla="*/ 227 w 182"/>
                  <a:gd name="T83" fmla="*/ 254 h 213"/>
                  <a:gd name="T84" fmla="*/ 243 w 182"/>
                  <a:gd name="T85" fmla="*/ 233 h 213"/>
                  <a:gd name="T86" fmla="*/ 253 w 182"/>
                  <a:gd name="T87" fmla="*/ 208 h 213"/>
                  <a:gd name="T88" fmla="*/ 258 w 182"/>
                  <a:gd name="T89" fmla="*/ 185 h 213"/>
                  <a:gd name="T90" fmla="*/ 261 w 182"/>
                  <a:gd name="T91" fmla="*/ 161 h 213"/>
                  <a:gd name="T92" fmla="*/ 261 w 182"/>
                  <a:gd name="T93" fmla="*/ 137 h 213"/>
                  <a:gd name="T94" fmla="*/ 262 w 182"/>
                  <a:gd name="T95" fmla="*/ 114 h 213"/>
                  <a:gd name="T96" fmla="*/ 249 w 182"/>
                  <a:gd name="T97" fmla="*/ 67 h 213"/>
                  <a:gd name="T98" fmla="*/ 225 w 182"/>
                  <a:gd name="T99" fmla="*/ 30 h 213"/>
                  <a:gd name="T100" fmla="*/ 217 w 182"/>
                  <a:gd name="T101" fmla="*/ 26 h 213"/>
                  <a:gd name="T102" fmla="*/ 212 w 182"/>
                  <a:gd name="T103" fmla="*/ 22 h 213"/>
                  <a:gd name="T104" fmla="*/ 204 w 182"/>
                  <a:gd name="T105" fmla="*/ 19 h 213"/>
                  <a:gd name="T106" fmla="*/ 199 w 182"/>
                  <a:gd name="T107" fmla="*/ 16 h 213"/>
                  <a:gd name="T108" fmla="*/ 190 w 182"/>
                  <a:gd name="T109" fmla="*/ 13 h 213"/>
                  <a:gd name="T110" fmla="*/ 181 w 182"/>
                  <a:gd name="T111" fmla="*/ 9 h 213"/>
                  <a:gd name="T112" fmla="*/ 171 w 182"/>
                  <a:gd name="T113" fmla="*/ 4 h 213"/>
                  <a:gd name="T114" fmla="*/ 157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4" name="Freeform 12"/>
              <p:cNvSpPr>
                <a:spLocks/>
              </p:cNvSpPr>
              <p:nvPr userDrawn="1"/>
            </p:nvSpPr>
            <p:spPr bwMode="ltGray">
              <a:xfrm rot="373331" flipH="1">
                <a:off x="121" y="2907"/>
                <a:ext cx="93" cy="156"/>
              </a:xfrm>
              <a:custGeom>
                <a:avLst/>
                <a:gdLst>
                  <a:gd name="T0" fmla="*/ 68 w 128"/>
                  <a:gd name="T1" fmla="*/ 0 h 217"/>
                  <a:gd name="T2" fmla="*/ 76 w 128"/>
                  <a:gd name="T3" fmla="*/ 6 h 217"/>
                  <a:gd name="T4" fmla="*/ 84 w 128"/>
                  <a:gd name="T5" fmla="*/ 19 h 217"/>
                  <a:gd name="T6" fmla="*/ 89 w 128"/>
                  <a:gd name="T7" fmla="*/ 36 h 217"/>
                  <a:gd name="T8" fmla="*/ 93 w 128"/>
                  <a:gd name="T9" fmla="*/ 56 h 217"/>
                  <a:gd name="T10" fmla="*/ 92 w 128"/>
                  <a:gd name="T11" fmla="*/ 80 h 217"/>
                  <a:gd name="T12" fmla="*/ 84 w 128"/>
                  <a:gd name="T13" fmla="*/ 104 h 217"/>
                  <a:gd name="T14" fmla="*/ 68 w 128"/>
                  <a:gd name="T15" fmla="*/ 130 h 217"/>
                  <a:gd name="T16" fmla="*/ 44 w 128"/>
                  <a:gd name="T17" fmla="*/ 156 h 217"/>
                  <a:gd name="T18" fmla="*/ 36 w 128"/>
                  <a:gd name="T19" fmla="*/ 153 h 217"/>
                  <a:gd name="T20" fmla="*/ 28 w 128"/>
                  <a:gd name="T21" fmla="*/ 151 h 217"/>
                  <a:gd name="T22" fmla="*/ 19 w 128"/>
                  <a:gd name="T23" fmla="*/ 147 h 217"/>
                  <a:gd name="T24" fmla="*/ 12 w 128"/>
                  <a:gd name="T25" fmla="*/ 144 h 217"/>
                  <a:gd name="T26" fmla="*/ 6 w 128"/>
                  <a:gd name="T27" fmla="*/ 141 h 217"/>
                  <a:gd name="T28" fmla="*/ 1 w 128"/>
                  <a:gd name="T29" fmla="*/ 137 h 217"/>
                  <a:gd name="T30" fmla="*/ 0 w 128"/>
                  <a:gd name="T31" fmla="*/ 132 h 217"/>
                  <a:gd name="T32" fmla="*/ 1 w 128"/>
                  <a:gd name="T33" fmla="*/ 128 h 217"/>
                  <a:gd name="T34" fmla="*/ 9 w 128"/>
                  <a:gd name="T35" fmla="*/ 123 h 217"/>
                  <a:gd name="T36" fmla="*/ 21 w 128"/>
                  <a:gd name="T37" fmla="*/ 116 h 217"/>
                  <a:gd name="T38" fmla="*/ 33 w 128"/>
                  <a:gd name="T39" fmla="*/ 108 h 217"/>
                  <a:gd name="T40" fmla="*/ 46 w 128"/>
                  <a:gd name="T41" fmla="*/ 96 h 217"/>
                  <a:gd name="T42" fmla="*/ 57 w 128"/>
                  <a:gd name="T43" fmla="*/ 81 h 217"/>
                  <a:gd name="T44" fmla="*/ 66 w 128"/>
                  <a:gd name="T45" fmla="*/ 60 h 217"/>
                  <a:gd name="T46" fmla="*/ 70 w 128"/>
                  <a:gd name="T47" fmla="*/ 33 h 217"/>
                  <a:gd name="T48" fmla="*/ 6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5" name="Freeform 13"/>
              <p:cNvSpPr>
                <a:spLocks/>
              </p:cNvSpPr>
              <p:nvPr userDrawn="1"/>
            </p:nvSpPr>
            <p:spPr bwMode="ltGray">
              <a:xfrm rot="373331" flipH="1">
                <a:off x="313" y="3110"/>
                <a:ext cx="85" cy="93"/>
              </a:xfrm>
              <a:custGeom>
                <a:avLst/>
                <a:gdLst>
                  <a:gd name="T0" fmla="*/ 54 w 117"/>
                  <a:gd name="T1" fmla="*/ 0 h 132"/>
                  <a:gd name="T2" fmla="*/ 0 w 117"/>
                  <a:gd name="T3" fmla="*/ 18 h 132"/>
                  <a:gd name="T4" fmla="*/ 2 w 117"/>
                  <a:gd name="T5" fmla="*/ 18 h 132"/>
                  <a:gd name="T6" fmla="*/ 10 w 117"/>
                  <a:gd name="T7" fmla="*/ 20 h 132"/>
                  <a:gd name="T8" fmla="*/ 21 w 117"/>
                  <a:gd name="T9" fmla="*/ 25 h 132"/>
                  <a:gd name="T10" fmla="*/ 33 w 117"/>
                  <a:gd name="T11" fmla="*/ 33 h 132"/>
                  <a:gd name="T12" fmla="*/ 48 w 117"/>
                  <a:gd name="T13" fmla="*/ 44 h 132"/>
                  <a:gd name="T14" fmla="*/ 61 w 117"/>
                  <a:gd name="T15" fmla="*/ 56 h 132"/>
                  <a:gd name="T16" fmla="*/ 74 w 117"/>
                  <a:gd name="T17" fmla="*/ 73 h 132"/>
                  <a:gd name="T18" fmla="*/ 84 w 117"/>
                  <a:gd name="T19" fmla="*/ 93 h 132"/>
                  <a:gd name="T20" fmla="*/ 85 w 117"/>
                  <a:gd name="T21" fmla="*/ 85 h 132"/>
                  <a:gd name="T22" fmla="*/ 84 w 117"/>
                  <a:gd name="T23" fmla="*/ 75 h 132"/>
                  <a:gd name="T24" fmla="*/ 78 w 117"/>
                  <a:gd name="T25" fmla="*/ 63 h 132"/>
                  <a:gd name="T26" fmla="*/ 72 w 117"/>
                  <a:gd name="T27" fmla="*/ 52 h 132"/>
                  <a:gd name="T28" fmla="*/ 65 w 117"/>
                  <a:gd name="T29" fmla="*/ 41 h 132"/>
                  <a:gd name="T30" fmla="*/ 57 w 117"/>
                  <a:gd name="T31" fmla="*/ 32 h 132"/>
                  <a:gd name="T32" fmla="*/ 49 w 117"/>
                  <a:gd name="T33" fmla="*/ 25 h 132"/>
                  <a:gd name="T34" fmla="*/ 42 w 117"/>
                  <a:gd name="T35" fmla="*/ 23 h 132"/>
                  <a:gd name="T36" fmla="*/ 50 w 117"/>
                  <a:gd name="T37" fmla="*/ 20 h 132"/>
                  <a:gd name="T38" fmla="*/ 57 w 117"/>
                  <a:gd name="T39" fmla="*/ 20 h 132"/>
                  <a:gd name="T40" fmla="*/ 65 w 117"/>
                  <a:gd name="T41" fmla="*/ 18 h 132"/>
                  <a:gd name="T42" fmla="*/ 71 w 117"/>
                  <a:gd name="T43" fmla="*/ 18 h 132"/>
                  <a:gd name="T44" fmla="*/ 76 w 117"/>
                  <a:gd name="T45" fmla="*/ 17 h 132"/>
                  <a:gd name="T46" fmla="*/ 79 w 117"/>
                  <a:gd name="T47" fmla="*/ 16 h 132"/>
                  <a:gd name="T48" fmla="*/ 82 w 117"/>
                  <a:gd name="T49" fmla="*/ 15 h 132"/>
                  <a:gd name="T50" fmla="*/ 83 w 117"/>
                  <a:gd name="T51" fmla="*/ 15 h 132"/>
                  <a:gd name="T52" fmla="*/ 54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6" name="Freeform 14"/>
              <p:cNvSpPr>
                <a:spLocks/>
              </p:cNvSpPr>
              <p:nvPr userDrawn="1"/>
            </p:nvSpPr>
            <p:spPr bwMode="ltGray">
              <a:xfrm rot="373331" flipH="1">
                <a:off x="289" y="3134"/>
                <a:ext cx="21" cy="55"/>
              </a:xfrm>
              <a:custGeom>
                <a:avLst/>
                <a:gdLst>
                  <a:gd name="T0" fmla="*/ 21 w 29"/>
                  <a:gd name="T1" fmla="*/ 0 h 77"/>
                  <a:gd name="T2" fmla="*/ 17 w 29"/>
                  <a:gd name="T3" fmla="*/ 0 h 77"/>
                  <a:gd name="T4" fmla="*/ 12 w 29"/>
                  <a:gd name="T5" fmla="*/ 3 h 77"/>
                  <a:gd name="T6" fmla="*/ 7 w 29"/>
                  <a:gd name="T7" fmla="*/ 6 h 77"/>
                  <a:gd name="T8" fmla="*/ 3 w 29"/>
                  <a:gd name="T9" fmla="*/ 14 h 77"/>
                  <a:gd name="T10" fmla="*/ 1 w 29"/>
                  <a:gd name="T11" fmla="*/ 21 h 77"/>
                  <a:gd name="T12" fmla="*/ 0 w 29"/>
                  <a:gd name="T13" fmla="*/ 31 h 77"/>
                  <a:gd name="T14" fmla="*/ 2 w 29"/>
                  <a:gd name="T15" fmla="*/ 43 h 77"/>
                  <a:gd name="T16" fmla="*/ 8 w 29"/>
                  <a:gd name="T17" fmla="*/ 55 h 77"/>
                  <a:gd name="T18" fmla="*/ 11 w 29"/>
                  <a:gd name="T19" fmla="*/ 38 h 77"/>
                  <a:gd name="T20" fmla="*/ 14 w 29"/>
                  <a:gd name="T21" fmla="*/ 26 h 77"/>
                  <a:gd name="T22" fmla="*/ 17 w 29"/>
                  <a:gd name="T23" fmla="*/ 16 h 77"/>
                  <a:gd name="T24" fmla="*/ 2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nvGrpSpPr>
              <p:cNvPr id="213035"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8 w 207"/>
                    <a:gd name="T1" fmla="*/ 30 h 564"/>
                    <a:gd name="T2" fmla="*/ 4 w 207"/>
                    <a:gd name="T3" fmla="*/ 50 h 564"/>
                    <a:gd name="T4" fmla="*/ 2 w 207"/>
                    <a:gd name="T5" fmla="*/ 68 h 564"/>
                    <a:gd name="T6" fmla="*/ 0 w 207"/>
                    <a:gd name="T7" fmla="*/ 86 h 564"/>
                    <a:gd name="T8" fmla="*/ 0 w 207"/>
                    <a:gd name="T9" fmla="*/ 104 h 564"/>
                    <a:gd name="T10" fmla="*/ 2 w 207"/>
                    <a:gd name="T11" fmla="*/ 124 h 564"/>
                    <a:gd name="T12" fmla="*/ 5 w 207"/>
                    <a:gd name="T13" fmla="*/ 146 h 564"/>
                    <a:gd name="T14" fmla="*/ 11 w 207"/>
                    <a:gd name="T15" fmla="*/ 171 h 564"/>
                    <a:gd name="T16" fmla="*/ 20 w 207"/>
                    <a:gd name="T17" fmla="*/ 198 h 564"/>
                    <a:gd name="T18" fmla="*/ 30 w 207"/>
                    <a:gd name="T19" fmla="*/ 225 h 564"/>
                    <a:gd name="T20" fmla="*/ 42 w 207"/>
                    <a:gd name="T21" fmla="*/ 252 h 564"/>
                    <a:gd name="T22" fmla="*/ 57 w 207"/>
                    <a:gd name="T23" fmla="*/ 281 h 564"/>
                    <a:gd name="T24" fmla="*/ 73 w 207"/>
                    <a:gd name="T25" fmla="*/ 308 h 564"/>
                    <a:gd name="T26" fmla="*/ 91 w 207"/>
                    <a:gd name="T27" fmla="*/ 334 h 564"/>
                    <a:gd name="T28" fmla="*/ 108 w 207"/>
                    <a:gd name="T29" fmla="*/ 357 h 564"/>
                    <a:gd name="T30" fmla="*/ 126 w 207"/>
                    <a:gd name="T31" fmla="*/ 376 h 564"/>
                    <a:gd name="T32" fmla="*/ 143 w 207"/>
                    <a:gd name="T33" fmla="*/ 390 h 564"/>
                    <a:gd name="T34" fmla="*/ 111 w 207"/>
                    <a:gd name="T35" fmla="*/ 346 h 564"/>
                    <a:gd name="T36" fmla="*/ 88 w 207"/>
                    <a:gd name="T37" fmla="*/ 310 h 564"/>
                    <a:gd name="T38" fmla="*/ 71 w 207"/>
                    <a:gd name="T39" fmla="*/ 280 h 564"/>
                    <a:gd name="T40" fmla="*/ 60 w 207"/>
                    <a:gd name="T41" fmla="*/ 254 h 564"/>
                    <a:gd name="T42" fmla="*/ 52 w 207"/>
                    <a:gd name="T43" fmla="*/ 233 h 564"/>
                    <a:gd name="T44" fmla="*/ 47 w 207"/>
                    <a:gd name="T45" fmla="*/ 214 h 564"/>
                    <a:gd name="T46" fmla="*/ 44 w 207"/>
                    <a:gd name="T47" fmla="*/ 197 h 564"/>
                    <a:gd name="T48" fmla="*/ 39 w 207"/>
                    <a:gd name="T49" fmla="*/ 180 h 564"/>
                    <a:gd name="T50" fmla="*/ 30 w 207"/>
                    <a:gd name="T51" fmla="*/ 142 h 564"/>
                    <a:gd name="T52" fmla="*/ 28 w 207"/>
                    <a:gd name="T53" fmla="*/ 97 h 564"/>
                    <a:gd name="T54" fmla="*/ 30 w 207"/>
                    <a:gd name="T55" fmla="*/ 47 h 564"/>
                    <a:gd name="T56" fmla="*/ 35 w 207"/>
                    <a:gd name="T57" fmla="*/ 0 h 564"/>
                    <a:gd name="T58" fmla="*/ 8 w 207"/>
                    <a:gd name="T59" fmla="*/ 30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9" name="Freeform 17"/>
                <p:cNvSpPr>
                  <a:spLocks/>
                </p:cNvSpPr>
                <p:nvPr userDrawn="1"/>
              </p:nvSpPr>
              <p:spPr bwMode="ltGray">
                <a:xfrm rot="4200091">
                  <a:off x="124" y="1761"/>
                  <a:ext cx="33" cy="160"/>
                </a:xfrm>
                <a:custGeom>
                  <a:avLst/>
                  <a:gdLst>
                    <a:gd name="T0" fmla="*/ 0 w 47"/>
                    <a:gd name="T1" fmla="*/ 13 h 232"/>
                    <a:gd name="T2" fmla="*/ 10 w 47"/>
                    <a:gd name="T3" fmla="*/ 38 h 232"/>
                    <a:gd name="T4" fmla="*/ 15 w 47"/>
                    <a:gd name="T5" fmla="*/ 70 h 232"/>
                    <a:gd name="T6" fmla="*/ 17 w 47"/>
                    <a:gd name="T7" fmla="*/ 110 h 232"/>
                    <a:gd name="T8" fmla="*/ 13 w 47"/>
                    <a:gd name="T9" fmla="*/ 160 h 232"/>
                    <a:gd name="T10" fmla="*/ 32 w 47"/>
                    <a:gd name="T11" fmla="*/ 150 h 232"/>
                    <a:gd name="T12" fmla="*/ 33 w 47"/>
                    <a:gd name="T13" fmla="*/ 123 h 232"/>
                    <a:gd name="T14" fmla="*/ 33 w 47"/>
                    <a:gd name="T15" fmla="*/ 97 h 232"/>
                    <a:gd name="T16" fmla="*/ 32 w 47"/>
                    <a:gd name="T17" fmla="*/ 71 h 232"/>
                    <a:gd name="T18" fmla="*/ 29 w 47"/>
                    <a:gd name="T19" fmla="*/ 49 h 232"/>
                    <a:gd name="T20" fmla="*/ 25 w 47"/>
                    <a:gd name="T21" fmla="*/ 36 h 232"/>
                    <a:gd name="T22" fmla="*/ 20 w 47"/>
                    <a:gd name="T23" fmla="*/ 23 h 232"/>
                    <a:gd name="T24" fmla="*/ 15 w 47"/>
                    <a:gd name="T25" fmla="*/ 12 h 232"/>
                    <a:gd name="T26" fmla="*/ 9 w 47"/>
                    <a:gd name="T27" fmla="*/ 0 h 232"/>
                    <a:gd name="T28" fmla="*/ 0 w 47"/>
                    <a:gd name="T29" fmla="*/ 13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70" name="Freeform 18"/>
                <p:cNvSpPr>
                  <a:spLocks/>
                </p:cNvSpPr>
                <p:nvPr userDrawn="1"/>
              </p:nvSpPr>
              <p:spPr bwMode="ltGray">
                <a:xfrm rot="4200091">
                  <a:off x="197" y="1721"/>
                  <a:ext cx="60" cy="27"/>
                </a:xfrm>
                <a:custGeom>
                  <a:avLst/>
                  <a:gdLst>
                    <a:gd name="T0" fmla="*/ 60 w 87"/>
                    <a:gd name="T1" fmla="*/ 15 h 40"/>
                    <a:gd name="T2" fmla="*/ 53 w 87"/>
                    <a:gd name="T3" fmla="*/ 11 h 40"/>
                    <a:gd name="T4" fmla="*/ 47 w 87"/>
                    <a:gd name="T5" fmla="*/ 8 h 40"/>
                    <a:gd name="T6" fmla="*/ 40 w 87"/>
                    <a:gd name="T7" fmla="*/ 5 h 40"/>
                    <a:gd name="T8" fmla="*/ 32 w 87"/>
                    <a:gd name="T9" fmla="*/ 3 h 40"/>
                    <a:gd name="T10" fmla="*/ 26 w 87"/>
                    <a:gd name="T11" fmla="*/ 2 h 40"/>
                    <a:gd name="T12" fmla="*/ 18 w 87"/>
                    <a:gd name="T13" fmla="*/ 1 h 40"/>
                    <a:gd name="T14" fmla="*/ 9 w 87"/>
                    <a:gd name="T15" fmla="*/ 0 h 40"/>
                    <a:gd name="T16" fmla="*/ 0 w 87"/>
                    <a:gd name="T17" fmla="*/ 1 h 40"/>
                    <a:gd name="T18" fmla="*/ 4 w 87"/>
                    <a:gd name="T19" fmla="*/ 4 h 40"/>
                    <a:gd name="T20" fmla="*/ 10 w 87"/>
                    <a:gd name="T21" fmla="*/ 7 h 40"/>
                    <a:gd name="T22" fmla="*/ 15 w 87"/>
                    <a:gd name="T23" fmla="*/ 9 h 40"/>
                    <a:gd name="T24" fmla="*/ 23 w 87"/>
                    <a:gd name="T25" fmla="*/ 12 h 40"/>
                    <a:gd name="T26" fmla="*/ 29 w 87"/>
                    <a:gd name="T27" fmla="*/ 15 h 40"/>
                    <a:gd name="T28" fmla="*/ 36 w 87"/>
                    <a:gd name="T29" fmla="*/ 18 h 40"/>
                    <a:gd name="T30" fmla="*/ 44 w 87"/>
                    <a:gd name="T31" fmla="*/ 22 h 40"/>
                    <a:gd name="T32" fmla="*/ 51 w 87"/>
                    <a:gd name="T33" fmla="*/ 27 h 40"/>
                    <a:gd name="T34" fmla="*/ 60 w 87"/>
                    <a:gd name="T35" fmla="*/ 15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grpSp>
          <p:nvGrpSpPr>
            <p:cNvPr id="213004"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7"/>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0" name="Freeform 21"/>
              <p:cNvSpPr>
                <a:spLocks/>
              </p:cNvSpPr>
              <p:nvPr userDrawn="1"/>
            </p:nvSpPr>
            <p:spPr bwMode="ltGray">
              <a:xfrm>
                <a:off x="1786" y="895"/>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61" name="Freeform 22"/>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213005"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7" name="Freeform 25"/>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8" name="Freeform 26"/>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grpSp>
          <p:nvGrpSpPr>
            <p:cNvPr id="213006"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4" name="Freeform 29"/>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5" name="Freeform 30"/>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ext uri="{AF507438-7753-43E0-B8FC-AC1667EBCBE1}"/>
            </a:extLst>
          </p:spPr>
          <p:txBody>
            <a:bodyPr/>
            <a:lstStyle/>
            <a:p>
              <a:pPr eaLnBrk="0" hangingPunct="0">
                <a:defRPr/>
              </a:pPr>
              <a:endParaRPr lang="en-US" sz="2000">
                <a:solidFill>
                  <a:srgbClr val="006699"/>
                </a:solidFill>
                <a:latin typeface="Verdana" pitchFamily="34" charset="0"/>
              </a:endParaRPr>
            </a:p>
          </p:txBody>
        </p:sp>
        <p:sp>
          <p:nvSpPr>
            <p:cNvPr id="1040" name="Freeform 32"/>
            <p:cNvSpPr>
              <a:spLocks/>
            </p:cNvSpPr>
            <p:nvPr/>
          </p:nvSpPr>
          <p:spPr bwMode="ltGray">
            <a:xfrm rot="828663">
              <a:off x="242" y="3404"/>
              <a:ext cx="132" cy="167"/>
            </a:xfrm>
            <a:custGeom>
              <a:avLst/>
              <a:gdLst>
                <a:gd name="T0" fmla="*/ 0 w 109"/>
                <a:gd name="T1" fmla="*/ 0 h 156"/>
                <a:gd name="T2" fmla="*/ 6 w 109"/>
                <a:gd name="T3" fmla="*/ 1 h 156"/>
                <a:gd name="T4" fmla="*/ 22 w 109"/>
                <a:gd name="T5" fmla="*/ 5 h 156"/>
                <a:gd name="T6" fmla="*/ 45 w 109"/>
                <a:gd name="T7" fmla="*/ 13 h 156"/>
                <a:gd name="T8" fmla="*/ 70 w 109"/>
                <a:gd name="T9" fmla="*/ 26 h 156"/>
                <a:gd name="T10" fmla="*/ 94 w 109"/>
                <a:gd name="T11" fmla="*/ 47 h 156"/>
                <a:gd name="T12" fmla="*/ 116 w 109"/>
                <a:gd name="T13" fmla="*/ 76 h 156"/>
                <a:gd name="T14" fmla="*/ 130 w 109"/>
                <a:gd name="T15" fmla="*/ 116 h 156"/>
                <a:gd name="T16" fmla="*/ 132 w 109"/>
                <a:gd name="T17" fmla="*/ 167 h 156"/>
                <a:gd name="T18" fmla="*/ 127 w 109"/>
                <a:gd name="T19" fmla="*/ 167 h 156"/>
                <a:gd name="T20" fmla="*/ 120 w 109"/>
                <a:gd name="T21" fmla="*/ 167 h 156"/>
                <a:gd name="T22" fmla="*/ 113 w 109"/>
                <a:gd name="T23" fmla="*/ 167 h 156"/>
                <a:gd name="T24" fmla="*/ 105 w 109"/>
                <a:gd name="T25" fmla="*/ 165 h 156"/>
                <a:gd name="T26" fmla="*/ 98 w 109"/>
                <a:gd name="T27" fmla="*/ 164 h 156"/>
                <a:gd name="T28" fmla="*/ 90 w 109"/>
                <a:gd name="T29" fmla="*/ 161 h 156"/>
                <a:gd name="T30" fmla="*/ 80 w 109"/>
                <a:gd name="T31" fmla="*/ 155 h 156"/>
                <a:gd name="T32" fmla="*/ 70 w 109"/>
                <a:gd name="T33" fmla="*/ 149 h 156"/>
                <a:gd name="T34" fmla="*/ 64 w 109"/>
                <a:gd name="T35" fmla="*/ 135 h 156"/>
                <a:gd name="T36" fmla="*/ 64 w 109"/>
                <a:gd name="T37" fmla="*/ 119 h 156"/>
                <a:gd name="T38" fmla="*/ 68 w 109"/>
                <a:gd name="T39" fmla="*/ 103 h 156"/>
                <a:gd name="T40" fmla="*/ 71 w 109"/>
                <a:gd name="T41" fmla="*/ 86 h 156"/>
                <a:gd name="T42" fmla="*/ 68 w 109"/>
                <a:gd name="T43" fmla="*/ 66 h 156"/>
                <a:gd name="T44" fmla="*/ 58 w 109"/>
                <a:gd name="T45" fmla="*/ 46 h 156"/>
                <a:gd name="T46" fmla="*/ 38 w 109"/>
                <a:gd name="T47" fmla="*/ 2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7 w 54"/>
                <a:gd name="T5" fmla="*/ 3 h 40"/>
                <a:gd name="T6" fmla="*/ 16 w 54"/>
                <a:gd name="T7" fmla="*/ 9 h 40"/>
                <a:gd name="T8" fmla="*/ 26 w 54"/>
                <a:gd name="T9" fmla="*/ 13 h 40"/>
                <a:gd name="T10" fmla="*/ 35 w 54"/>
                <a:gd name="T11" fmla="*/ 16 h 40"/>
                <a:gd name="T12" fmla="*/ 46 w 54"/>
                <a:gd name="T13" fmla="*/ 18 h 40"/>
                <a:gd name="T14" fmla="*/ 56 w 54"/>
                <a:gd name="T15" fmla="*/ 19 h 40"/>
                <a:gd name="T16" fmla="*/ 66 w 54"/>
                <a:gd name="T17" fmla="*/ 17 h 40"/>
                <a:gd name="T18" fmla="*/ 65 w 54"/>
                <a:gd name="T19" fmla="*/ 27 h 40"/>
                <a:gd name="T20" fmla="*/ 61 w 54"/>
                <a:gd name="T21" fmla="*/ 35 h 40"/>
                <a:gd name="T22" fmla="*/ 54 w 54"/>
                <a:gd name="T23" fmla="*/ 41 h 40"/>
                <a:gd name="T24" fmla="*/ 45 w 54"/>
                <a:gd name="T25" fmla="*/ 43 h 40"/>
                <a:gd name="T26" fmla="*/ 34 w 54"/>
                <a:gd name="T27" fmla="*/ 42 h 40"/>
                <a:gd name="T28" fmla="*/ 23 w 54"/>
                <a:gd name="T29" fmla="*/ 34 h 40"/>
                <a:gd name="T30" fmla="*/ 12 w 54"/>
                <a:gd name="T31" fmla="*/ 2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6 h 237"/>
                <a:gd name="T4" fmla="*/ 4 w 257"/>
                <a:gd name="T5" fmla="*/ 52 h 237"/>
                <a:gd name="T6" fmla="*/ 8 w 257"/>
                <a:gd name="T7" fmla="*/ 78 h 237"/>
                <a:gd name="T8" fmla="*/ 15 w 257"/>
                <a:gd name="T9" fmla="*/ 101 h 237"/>
                <a:gd name="T10" fmla="*/ 24 w 257"/>
                <a:gd name="T11" fmla="*/ 123 h 237"/>
                <a:gd name="T12" fmla="*/ 36 w 257"/>
                <a:gd name="T13" fmla="*/ 146 h 237"/>
                <a:gd name="T14" fmla="*/ 51 w 257"/>
                <a:gd name="T15" fmla="*/ 166 h 237"/>
                <a:gd name="T16" fmla="*/ 68 w 257"/>
                <a:gd name="T17" fmla="*/ 184 h 237"/>
                <a:gd name="T18" fmla="*/ 90 w 257"/>
                <a:gd name="T19" fmla="*/ 201 h 237"/>
                <a:gd name="T20" fmla="*/ 115 w 257"/>
                <a:gd name="T21" fmla="*/ 215 h 237"/>
                <a:gd name="T22" fmla="*/ 142 w 257"/>
                <a:gd name="T23" fmla="*/ 226 h 237"/>
                <a:gd name="T24" fmla="*/ 175 w 257"/>
                <a:gd name="T25" fmla="*/ 236 h 237"/>
                <a:gd name="T26" fmla="*/ 211 w 257"/>
                <a:gd name="T27" fmla="*/ 242 h 237"/>
                <a:gd name="T28" fmla="*/ 252 w 257"/>
                <a:gd name="T29" fmla="*/ 245 h 237"/>
                <a:gd name="T30" fmla="*/ 294 w 257"/>
                <a:gd name="T31" fmla="*/ 244 h 237"/>
                <a:gd name="T32" fmla="*/ 344 w 257"/>
                <a:gd name="T33" fmla="*/ 240 h 237"/>
                <a:gd name="T34" fmla="*/ 300 w 257"/>
                <a:gd name="T35" fmla="*/ 235 h 237"/>
                <a:gd name="T36" fmla="*/ 261 w 257"/>
                <a:gd name="T37" fmla="*/ 227 h 237"/>
                <a:gd name="T38" fmla="*/ 228 w 257"/>
                <a:gd name="T39" fmla="*/ 219 h 237"/>
                <a:gd name="T40" fmla="*/ 198 w 257"/>
                <a:gd name="T41" fmla="*/ 211 h 237"/>
                <a:gd name="T42" fmla="*/ 171 w 257"/>
                <a:gd name="T43" fmla="*/ 200 h 237"/>
                <a:gd name="T44" fmla="*/ 150 w 257"/>
                <a:gd name="T45" fmla="*/ 188 h 237"/>
                <a:gd name="T46" fmla="*/ 130 w 257"/>
                <a:gd name="T47" fmla="*/ 175 h 237"/>
                <a:gd name="T48" fmla="*/ 112 w 257"/>
                <a:gd name="T49" fmla="*/ 160 h 237"/>
                <a:gd name="T50" fmla="*/ 96 w 257"/>
                <a:gd name="T51" fmla="*/ 146 h 237"/>
                <a:gd name="T52" fmla="*/ 82 w 257"/>
                <a:gd name="T53" fmla="*/ 129 h 237"/>
                <a:gd name="T54" fmla="*/ 70 w 257"/>
                <a:gd name="T55" fmla="*/ 111 h 237"/>
                <a:gd name="T56" fmla="*/ 58 w 257"/>
                <a:gd name="T57" fmla="*/ 91 h 237"/>
                <a:gd name="T58" fmla="*/ 44 w 257"/>
                <a:gd name="T59" fmla="*/ 71 h 237"/>
                <a:gd name="T60" fmla="*/ 31 w 257"/>
                <a:gd name="T61" fmla="*/ 49 h 237"/>
                <a:gd name="T62" fmla="*/ 16 w 257"/>
                <a:gd name="T63" fmla="*/ 25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7" name="Freeform 39"/>
            <p:cNvSpPr>
              <a:spLocks/>
            </p:cNvSpPr>
            <p:nvPr/>
          </p:nvSpPr>
          <p:spPr bwMode="ltGray">
            <a:xfrm rot="1584153">
              <a:off x="242" y="756"/>
              <a:ext cx="167" cy="115"/>
            </a:xfrm>
            <a:custGeom>
              <a:avLst/>
              <a:gdLst>
                <a:gd name="T0" fmla="*/ 104 w 124"/>
                <a:gd name="T1" fmla="*/ 0 h 110"/>
                <a:gd name="T2" fmla="*/ 167 w 124"/>
                <a:gd name="T3" fmla="*/ 113 h 110"/>
                <a:gd name="T4" fmla="*/ 162 w 124"/>
                <a:gd name="T5" fmla="*/ 112 h 110"/>
                <a:gd name="T6" fmla="*/ 144 w 124"/>
                <a:gd name="T7" fmla="*/ 110 h 110"/>
                <a:gd name="T8" fmla="*/ 120 w 124"/>
                <a:gd name="T9" fmla="*/ 106 h 110"/>
                <a:gd name="T10" fmla="*/ 92 w 124"/>
                <a:gd name="T11" fmla="*/ 104 h 110"/>
                <a:gd name="T12" fmla="*/ 61 w 124"/>
                <a:gd name="T13" fmla="*/ 101 h 110"/>
                <a:gd name="T14" fmla="*/ 34 w 124"/>
                <a:gd name="T15" fmla="*/ 102 h 110"/>
                <a:gd name="T16" fmla="*/ 12 w 124"/>
                <a:gd name="T17" fmla="*/ 107 h 110"/>
                <a:gd name="T18" fmla="*/ 0 w 124"/>
                <a:gd name="T19" fmla="*/ 115 h 110"/>
                <a:gd name="T20" fmla="*/ 5 w 124"/>
                <a:gd name="T21" fmla="*/ 102 h 110"/>
                <a:gd name="T22" fmla="*/ 11 w 124"/>
                <a:gd name="T23" fmla="*/ 93 h 110"/>
                <a:gd name="T24" fmla="*/ 22 w 124"/>
                <a:gd name="T25" fmla="*/ 86 h 110"/>
                <a:gd name="T26" fmla="*/ 34 w 124"/>
                <a:gd name="T27" fmla="*/ 79 h 110"/>
                <a:gd name="T28" fmla="*/ 48 w 124"/>
                <a:gd name="T29" fmla="*/ 75 h 110"/>
                <a:gd name="T30" fmla="*/ 63 w 124"/>
                <a:gd name="T31" fmla="*/ 74 h 110"/>
                <a:gd name="T32" fmla="*/ 79 w 124"/>
                <a:gd name="T33" fmla="*/ 74 h 110"/>
                <a:gd name="T34" fmla="*/ 97 w 124"/>
                <a:gd name="T35" fmla="*/ 77 h 110"/>
                <a:gd name="T36" fmla="*/ 98 w 124"/>
                <a:gd name="T37" fmla="*/ 74 h 110"/>
                <a:gd name="T38" fmla="*/ 94 w 124"/>
                <a:gd name="T39" fmla="*/ 59 h 110"/>
                <a:gd name="T40" fmla="*/ 90 w 124"/>
                <a:gd name="T41" fmla="*/ 40 h 110"/>
                <a:gd name="T42" fmla="*/ 88 w 124"/>
                <a:gd name="T43" fmla="*/ 31 h 110"/>
                <a:gd name="T44" fmla="*/ 85 w 124"/>
                <a:gd name="T45" fmla="*/ 31 h 110"/>
                <a:gd name="T46" fmla="*/ 82 w 124"/>
                <a:gd name="T47" fmla="*/ 30 h 110"/>
                <a:gd name="T48" fmla="*/ 79 w 124"/>
                <a:gd name="T49" fmla="*/ 27 h 110"/>
                <a:gd name="T50" fmla="*/ 77 w 124"/>
                <a:gd name="T51" fmla="*/ 24 h 110"/>
                <a:gd name="T52" fmla="*/ 77 w 124"/>
                <a:gd name="T53" fmla="*/ 20 h 110"/>
                <a:gd name="T54" fmla="*/ 79 w 124"/>
                <a:gd name="T55" fmla="*/ 15 h 110"/>
                <a:gd name="T56" fmla="*/ 89 w 124"/>
                <a:gd name="T57" fmla="*/ 8 h 110"/>
                <a:gd name="T58" fmla="*/ 104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8" name="Freeform 40"/>
            <p:cNvSpPr>
              <a:spLocks/>
            </p:cNvSpPr>
            <p:nvPr/>
          </p:nvSpPr>
          <p:spPr bwMode="ltGray">
            <a:xfrm rot="1584153">
              <a:off x="574" y="286"/>
              <a:ext cx="147" cy="160"/>
            </a:xfrm>
            <a:custGeom>
              <a:avLst/>
              <a:gdLst>
                <a:gd name="T0" fmla="*/ 0 w 109"/>
                <a:gd name="T1" fmla="*/ 0 h 156"/>
                <a:gd name="T2" fmla="*/ 7 w 109"/>
                <a:gd name="T3" fmla="*/ 1 h 156"/>
                <a:gd name="T4" fmla="*/ 24 w 109"/>
                <a:gd name="T5" fmla="*/ 5 h 156"/>
                <a:gd name="T6" fmla="*/ 50 w 109"/>
                <a:gd name="T7" fmla="*/ 12 h 156"/>
                <a:gd name="T8" fmla="*/ 78 w 109"/>
                <a:gd name="T9" fmla="*/ 25 h 156"/>
                <a:gd name="T10" fmla="*/ 105 w 109"/>
                <a:gd name="T11" fmla="*/ 45 h 156"/>
                <a:gd name="T12" fmla="*/ 129 w 109"/>
                <a:gd name="T13" fmla="*/ 73 h 156"/>
                <a:gd name="T14" fmla="*/ 144 w 109"/>
                <a:gd name="T15" fmla="*/ 111 h 156"/>
                <a:gd name="T16" fmla="*/ 147 w 109"/>
                <a:gd name="T17" fmla="*/ 160 h 156"/>
                <a:gd name="T18" fmla="*/ 142 w 109"/>
                <a:gd name="T19" fmla="*/ 160 h 156"/>
                <a:gd name="T20" fmla="*/ 134 w 109"/>
                <a:gd name="T21" fmla="*/ 160 h 156"/>
                <a:gd name="T22" fmla="*/ 125 w 109"/>
                <a:gd name="T23" fmla="*/ 160 h 156"/>
                <a:gd name="T24" fmla="*/ 117 w 109"/>
                <a:gd name="T25" fmla="*/ 158 h 156"/>
                <a:gd name="T26" fmla="*/ 109 w 109"/>
                <a:gd name="T27" fmla="*/ 157 h 156"/>
                <a:gd name="T28" fmla="*/ 100 w 109"/>
                <a:gd name="T29" fmla="*/ 154 h 156"/>
                <a:gd name="T30" fmla="*/ 89 w 109"/>
                <a:gd name="T31" fmla="*/ 149 h 156"/>
                <a:gd name="T32" fmla="*/ 78 w 109"/>
                <a:gd name="T33" fmla="*/ 143 h 156"/>
                <a:gd name="T34" fmla="*/ 71 w 109"/>
                <a:gd name="T35" fmla="*/ 129 h 156"/>
                <a:gd name="T36" fmla="*/ 71 w 109"/>
                <a:gd name="T37" fmla="*/ 114 h 156"/>
                <a:gd name="T38" fmla="*/ 76 w 109"/>
                <a:gd name="T39" fmla="*/ 98 h 156"/>
                <a:gd name="T40" fmla="*/ 80 w 109"/>
                <a:gd name="T41" fmla="*/ 82 h 156"/>
                <a:gd name="T42" fmla="*/ 76 w 109"/>
                <a:gd name="T43" fmla="*/ 64 h 156"/>
                <a:gd name="T44" fmla="*/ 65 w 109"/>
                <a:gd name="T45" fmla="*/ 44 h 156"/>
                <a:gd name="T46" fmla="*/ 42 w 109"/>
                <a:gd name="T47" fmla="*/ 24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49" name="Freeform 41"/>
            <p:cNvSpPr>
              <a:spLocks/>
            </p:cNvSpPr>
            <p:nvPr/>
          </p:nvSpPr>
          <p:spPr bwMode="ltGray">
            <a:xfrm rot="1584153">
              <a:off x="236" y="721"/>
              <a:ext cx="62" cy="97"/>
            </a:xfrm>
            <a:custGeom>
              <a:avLst/>
              <a:gdLst>
                <a:gd name="T0" fmla="*/ 42 w 46"/>
                <a:gd name="T1" fmla="*/ 0 h 94"/>
                <a:gd name="T2" fmla="*/ 27 w 46"/>
                <a:gd name="T3" fmla="*/ 39 h 94"/>
                <a:gd name="T4" fmla="*/ 20 w 46"/>
                <a:gd name="T5" fmla="*/ 64 h 94"/>
                <a:gd name="T6" fmla="*/ 15 w 46"/>
                <a:gd name="T7" fmla="*/ 82 h 94"/>
                <a:gd name="T8" fmla="*/ 0 w 46"/>
                <a:gd name="T9" fmla="*/ 97 h 94"/>
                <a:gd name="T10" fmla="*/ 16 w 46"/>
                <a:gd name="T11" fmla="*/ 91 h 94"/>
                <a:gd name="T12" fmla="*/ 31 w 46"/>
                <a:gd name="T13" fmla="*/ 83 h 94"/>
                <a:gd name="T14" fmla="*/ 43 w 46"/>
                <a:gd name="T15" fmla="*/ 71 h 94"/>
                <a:gd name="T16" fmla="*/ 54 w 46"/>
                <a:gd name="T17" fmla="*/ 59 h 94"/>
                <a:gd name="T18" fmla="*/ 61 w 46"/>
                <a:gd name="T19" fmla="*/ 45 h 94"/>
                <a:gd name="T20" fmla="*/ 62 w 46"/>
                <a:gd name="T21" fmla="*/ 31 h 94"/>
                <a:gd name="T22" fmla="*/ 57 w 46"/>
                <a:gd name="T23" fmla="*/ 15 h 94"/>
                <a:gd name="T24" fmla="*/ 42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8 w 54"/>
                <a:gd name="T5" fmla="*/ 3 h 40"/>
                <a:gd name="T6" fmla="*/ 17 w 54"/>
                <a:gd name="T7" fmla="*/ 8 h 40"/>
                <a:gd name="T8" fmla="*/ 28 w 54"/>
                <a:gd name="T9" fmla="*/ 12 h 40"/>
                <a:gd name="T10" fmla="*/ 39 w 54"/>
                <a:gd name="T11" fmla="*/ 15 h 40"/>
                <a:gd name="T12" fmla="*/ 51 w 54"/>
                <a:gd name="T13" fmla="*/ 17 h 40"/>
                <a:gd name="T14" fmla="*/ 61 w 54"/>
                <a:gd name="T15" fmla="*/ 18 h 40"/>
                <a:gd name="T16" fmla="*/ 72 w 54"/>
                <a:gd name="T17" fmla="*/ 16 h 40"/>
                <a:gd name="T18" fmla="*/ 71 w 54"/>
                <a:gd name="T19" fmla="*/ 26 h 40"/>
                <a:gd name="T20" fmla="*/ 67 w 54"/>
                <a:gd name="T21" fmla="*/ 34 h 40"/>
                <a:gd name="T22" fmla="*/ 59 w 54"/>
                <a:gd name="T23" fmla="*/ 39 h 40"/>
                <a:gd name="T24" fmla="*/ 49 w 54"/>
                <a:gd name="T25" fmla="*/ 41 h 40"/>
                <a:gd name="T26" fmla="*/ 37 w 54"/>
                <a:gd name="T27" fmla="*/ 40 h 40"/>
                <a:gd name="T28" fmla="*/ 25 w 54"/>
                <a:gd name="T29" fmla="*/ 33 h 40"/>
                <a:gd name="T30" fmla="*/ 13 w 54"/>
                <a:gd name="T31" fmla="*/ 2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sp>
          <p:nvSpPr>
            <p:cNvPr id="1052" name="Freeform 44"/>
            <p:cNvSpPr>
              <a:spLocks/>
            </p:cNvSpPr>
            <p:nvPr/>
          </p:nvSpPr>
          <p:spPr bwMode="ltGray">
            <a:xfrm rot="1584153">
              <a:off x="56" y="84"/>
              <a:ext cx="804" cy="686"/>
            </a:xfrm>
            <a:custGeom>
              <a:avLst/>
              <a:gdLst>
                <a:gd name="T0" fmla="*/ 22 w 596"/>
                <a:gd name="T1" fmla="*/ 381 h 666"/>
                <a:gd name="T2" fmla="*/ 8 w 596"/>
                <a:gd name="T3" fmla="*/ 351 h 666"/>
                <a:gd name="T4" fmla="*/ 0 w 596"/>
                <a:gd name="T5" fmla="*/ 298 h 666"/>
                <a:gd name="T6" fmla="*/ 5 w 596"/>
                <a:gd name="T7" fmla="*/ 229 h 666"/>
                <a:gd name="T8" fmla="*/ 34 w 596"/>
                <a:gd name="T9" fmla="*/ 156 h 666"/>
                <a:gd name="T10" fmla="*/ 93 w 596"/>
                <a:gd name="T11" fmla="*/ 87 h 666"/>
                <a:gd name="T12" fmla="*/ 192 w 596"/>
                <a:gd name="T13" fmla="*/ 32 h 666"/>
                <a:gd name="T14" fmla="*/ 333 w 596"/>
                <a:gd name="T15" fmla="*/ 2 h 666"/>
                <a:gd name="T16" fmla="*/ 513 w 596"/>
                <a:gd name="T17" fmla="*/ 9 h 666"/>
                <a:gd name="T18" fmla="*/ 653 w 596"/>
                <a:gd name="T19" fmla="*/ 70 h 666"/>
                <a:gd name="T20" fmla="*/ 747 w 596"/>
                <a:gd name="T21" fmla="*/ 170 h 666"/>
                <a:gd name="T22" fmla="*/ 797 w 596"/>
                <a:gd name="T23" fmla="*/ 293 h 666"/>
                <a:gd name="T24" fmla="*/ 803 w 596"/>
                <a:gd name="T25" fmla="*/ 421 h 666"/>
                <a:gd name="T26" fmla="*/ 764 w 596"/>
                <a:gd name="T27" fmla="*/ 541 h 666"/>
                <a:gd name="T28" fmla="*/ 684 w 596"/>
                <a:gd name="T29" fmla="*/ 633 h 666"/>
                <a:gd name="T30" fmla="*/ 563 w 596"/>
                <a:gd name="T31" fmla="*/ 683 h 666"/>
                <a:gd name="T32" fmla="*/ 525 w 596"/>
                <a:gd name="T33" fmla="*/ 679 h 666"/>
                <a:gd name="T34" fmla="*/ 595 w 596"/>
                <a:gd name="T35" fmla="*/ 636 h 666"/>
                <a:gd name="T36" fmla="*/ 650 w 596"/>
                <a:gd name="T37" fmla="*/ 560 h 666"/>
                <a:gd name="T38" fmla="*/ 687 w 596"/>
                <a:gd name="T39" fmla="*/ 468 h 666"/>
                <a:gd name="T40" fmla="*/ 701 w 596"/>
                <a:gd name="T41" fmla="*/ 366 h 666"/>
                <a:gd name="T42" fmla="*/ 693 w 596"/>
                <a:gd name="T43" fmla="*/ 266 h 666"/>
                <a:gd name="T44" fmla="*/ 654 w 596"/>
                <a:gd name="T45" fmla="*/ 179 h 666"/>
                <a:gd name="T46" fmla="*/ 584 w 596"/>
                <a:gd name="T47" fmla="*/ 115 h 666"/>
                <a:gd name="T48" fmla="*/ 460 w 596"/>
                <a:gd name="T49" fmla="*/ 77 h 666"/>
                <a:gd name="T50" fmla="*/ 332 w 596"/>
                <a:gd name="T51" fmla="*/ 63 h 666"/>
                <a:gd name="T52" fmla="*/ 235 w 596"/>
                <a:gd name="T53" fmla="*/ 73 h 666"/>
                <a:gd name="T54" fmla="*/ 163 w 596"/>
                <a:gd name="T55" fmla="*/ 104 h 666"/>
                <a:gd name="T56" fmla="*/ 113 w 596"/>
                <a:gd name="T57" fmla="*/ 153 h 666"/>
                <a:gd name="T58" fmla="*/ 77 w 596"/>
                <a:gd name="T59" fmla="*/ 212 h 666"/>
                <a:gd name="T60" fmla="*/ 54 w 596"/>
                <a:gd name="T61" fmla="*/ 280 h 666"/>
                <a:gd name="T62" fmla="*/ 38 w 596"/>
                <a:gd name="T63" fmla="*/ 34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extLst>
          </p:spPr>
          <p:txBody>
            <a:bodyPr/>
            <a:lstStyle/>
            <a:p>
              <a:pPr eaLnBrk="0" hangingPunct="0">
                <a:defRPr/>
              </a:pPr>
              <a:endParaRPr lang="en-US" sz="2000">
                <a:solidFill>
                  <a:srgbClr val="006699"/>
                </a:solidFill>
                <a:latin typeface="Verdana" pitchFamily="34" charset="0"/>
              </a:endParaRPr>
            </a:p>
          </p:txBody>
        </p:sp>
      </p:grpSp>
      <p:sp>
        <p:nvSpPr>
          <p:cNvPr id="9261"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12996"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63"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1" hangingPunct="1">
              <a:defRPr sz="1400">
                <a:solidFill>
                  <a:srgbClr val="006699"/>
                </a:solidFill>
                <a:latin typeface="Verdana" pitchFamily="34" charset="0"/>
              </a:defRPr>
            </a:lvl1pPr>
          </a:lstStyle>
          <a:p>
            <a:pPr>
              <a:defRPr/>
            </a:pPr>
            <a:endParaRPr lang="en-US" altLang="en-US"/>
          </a:p>
        </p:txBody>
      </p:sp>
      <p:sp>
        <p:nvSpPr>
          <p:cNvPr id="9264" name="Rectangle 48"/>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eaLnBrk="1" hangingPunct="1">
              <a:defRPr sz="1400">
                <a:solidFill>
                  <a:srgbClr val="006699"/>
                </a:solidFill>
                <a:latin typeface="Verdana" pitchFamily="34" charset="0"/>
              </a:defRPr>
            </a:lvl1pPr>
          </a:lstStyle>
          <a:p>
            <a:pPr>
              <a:defRPr/>
            </a:pPr>
            <a:r>
              <a:rPr lang="en-US" altLang="en-US" smtClean="0"/>
              <a:t>American Diabetes Association National Diabetic Fact Sheet 2005</a:t>
            </a:r>
            <a:endParaRPr lang="en-US" altLang="en-US"/>
          </a:p>
        </p:txBody>
      </p:sp>
      <p:sp>
        <p:nvSpPr>
          <p:cNvPr id="9265" name="Rectangle 49"/>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1" hangingPunct="1">
              <a:defRPr sz="1400">
                <a:solidFill>
                  <a:srgbClr val="006699"/>
                </a:solidFill>
                <a:latin typeface="Verdana" pitchFamily="34" charset="0"/>
              </a:defRPr>
            </a:lvl1pPr>
          </a:lstStyle>
          <a:p>
            <a:pPr>
              <a:defRPr/>
            </a:pPr>
            <a:fld id="{D9BF086D-B012-4B6C-BEDB-2E25E5984A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Lst>
  <p:transition>
    <p:pull dir="r"/>
  </p:transition>
  <p:hf sldNum="0" hdr="0" ftr="0" dt="0"/>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0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4.xml"/></Relationships>
</file>

<file path=ppt/slides/_rels/slide10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10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8.xml"/></Relationships>
</file>

<file path=ppt/slides/_rels/slide10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8.xml"/></Relationships>
</file>

<file path=ppt/slides/_rels/slide10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8.xml"/></Relationships>
</file>

<file path=ppt/slides/_rels/slide10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38.xml"/><Relationship Id="rId4" Type="http://schemas.openxmlformats.org/officeDocument/2006/relationships/image" Target="../media/image57.jpeg"/></Relationships>
</file>

<file path=ppt/slides/_rels/slide10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38.xml"/><Relationship Id="rId4" Type="http://schemas.openxmlformats.org/officeDocument/2006/relationships/image" Target="../media/image60.jpeg"/></Relationships>
</file>

<file path=ppt/slides/_rels/slide10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38.xml"/><Relationship Id="rId4" Type="http://schemas.openxmlformats.org/officeDocument/2006/relationships/image" Target="../media/image63.png"/></Relationships>
</file>

<file path=ppt/slides/_rels/slide109.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7.jpeg"/><Relationship Id="rId2" Type="http://schemas.openxmlformats.org/officeDocument/2006/relationships/image" Target="../media/image64.jpeg"/><Relationship Id="rId1" Type="http://schemas.openxmlformats.org/officeDocument/2006/relationships/slideLayout" Target="../slideLayouts/slideLayout38.xml"/><Relationship Id="rId6" Type="http://schemas.openxmlformats.org/officeDocument/2006/relationships/hyperlink" Target="http://www.uniaccs.com/thumbnail.asp?id=2&amp;cid=66" TargetMode="External"/><Relationship Id="rId5" Type="http://schemas.openxmlformats.org/officeDocument/2006/relationships/image" Target="../media/image66.jpeg"/><Relationship Id="rId4" Type="http://schemas.openxmlformats.org/officeDocument/2006/relationships/hyperlink" Target="http://www.uniaccs.com/thumbnail.asp?id=2&amp;cid=65"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9.xml"/></Relationships>
</file>

<file path=ppt/slides/_rels/slide11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59.jpeg"/><Relationship Id="rId1" Type="http://schemas.openxmlformats.org/officeDocument/2006/relationships/slideLayout" Target="../slideLayouts/slideLayout38.xml"/></Relationships>
</file>

<file path=ppt/slides/_rels/slide111.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4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3.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29.xml"/><Relationship Id="rId1" Type="http://schemas.openxmlformats.org/officeDocument/2006/relationships/slideLayout" Target="../slideLayouts/slideLayout52.xml"/><Relationship Id="rId5" Type="http://schemas.openxmlformats.org/officeDocument/2006/relationships/image" Target="../media/image72.wmf"/><Relationship Id="rId4" Type="http://schemas.openxmlformats.org/officeDocument/2006/relationships/image" Target="../media/image71.wmf"/></Relationships>
</file>

<file path=ppt/slides/_rels/slide114.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7.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118.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119.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34.xml"/><Relationship Id="rId1" Type="http://schemas.openxmlformats.org/officeDocument/2006/relationships/slideLayout" Target="../slideLayouts/slideLayout39.xml"/><Relationship Id="rId5" Type="http://schemas.openxmlformats.org/officeDocument/2006/relationships/image" Target="../media/image78.wmf"/><Relationship Id="rId4" Type="http://schemas.openxmlformats.org/officeDocument/2006/relationships/image" Target="../media/image7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0.xml.rels><?xml version="1.0" encoding="UTF-8" standalone="yes"?>
<Relationships xmlns="http://schemas.openxmlformats.org/package/2006/relationships"><Relationship Id="rId8" Type="http://schemas.openxmlformats.org/officeDocument/2006/relationships/image" Target="../media/image84.gif"/><Relationship Id="rId3" Type="http://schemas.openxmlformats.org/officeDocument/2006/relationships/image" Target="../media/image79.wmf"/><Relationship Id="rId7" Type="http://schemas.openxmlformats.org/officeDocument/2006/relationships/image" Target="../media/image83.gif"/><Relationship Id="rId2" Type="http://schemas.openxmlformats.org/officeDocument/2006/relationships/notesSlide" Target="../notesSlides/notesSlide35.xml"/><Relationship Id="rId1" Type="http://schemas.openxmlformats.org/officeDocument/2006/relationships/slideLayout" Target="../slideLayouts/slideLayout39.xml"/><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s>
</file>

<file path=ppt/slides/_rels/slide121.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gif"/><Relationship Id="rId2" Type="http://schemas.openxmlformats.org/officeDocument/2006/relationships/notesSlide" Target="../notesSlides/notesSlide36.xml"/><Relationship Id="rId1" Type="http://schemas.openxmlformats.org/officeDocument/2006/relationships/slideLayout" Target="../slideLayouts/slideLayout39.xml"/><Relationship Id="rId6" Type="http://schemas.openxmlformats.org/officeDocument/2006/relationships/image" Target="../media/image88.wmf"/><Relationship Id="rId5" Type="http://schemas.openxmlformats.org/officeDocument/2006/relationships/image" Target="../media/image87.jpeg"/><Relationship Id="rId4" Type="http://schemas.openxmlformats.org/officeDocument/2006/relationships/image" Target="../media/image86.jpeg"/></Relationships>
</file>

<file path=ppt/slides/_rels/slide12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3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4.xml"/><Relationship Id="rId1" Type="http://schemas.openxmlformats.org/officeDocument/2006/relationships/tags" Target="../tags/tag4.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125.x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slideLayout" Target="../slideLayouts/slideLayout74.xml"/></Relationships>
</file>

<file path=ppt/slides/_rels/slide126.xml.rels><?xml version="1.0" encoding="UTF-8" standalone="yes"?>
<Relationships xmlns="http://schemas.openxmlformats.org/package/2006/relationships"><Relationship Id="rId3" Type="http://schemas.openxmlformats.org/officeDocument/2006/relationships/hyperlink" Target="http://www.diabetes.org/type-1-diabetes/a1c-test.jsp" TargetMode="External"/><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127.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image" Target="../media/image95.png"/><Relationship Id="rId7" Type="http://schemas.openxmlformats.org/officeDocument/2006/relationships/image" Target="../media/image99.jpeg"/><Relationship Id="rId2" Type="http://schemas.openxmlformats.org/officeDocument/2006/relationships/notesSlide" Target="../notesSlides/notesSlide39.xml"/><Relationship Id="rId1" Type="http://schemas.openxmlformats.org/officeDocument/2006/relationships/slideLayout" Target="../slideLayouts/slideLayout69.xml"/><Relationship Id="rId6" Type="http://schemas.openxmlformats.org/officeDocument/2006/relationships/image" Target="../media/image98.png"/><Relationship Id="rId5" Type="http://schemas.openxmlformats.org/officeDocument/2006/relationships/image" Target="../media/image97.jpeg"/><Relationship Id="rId4" Type="http://schemas.openxmlformats.org/officeDocument/2006/relationships/image" Target="../media/image96.png"/></Relationships>
</file>

<file path=ppt/slides/_rels/slide12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43.xml"/></Relationships>
</file>

<file path=ppt/slides/_rels/slide12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61.xml"/><Relationship Id="rId5" Type="http://schemas.openxmlformats.org/officeDocument/2006/relationships/image" Target="../media/image105.png"/><Relationship Id="rId4" Type="http://schemas.openxmlformats.org/officeDocument/2006/relationships/image" Target="../media/image10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0.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84.xml"/></Relationships>
</file>

<file path=ppt/slides/_rels/slide131.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notesSlide" Target="../notesSlides/notesSlide40.xml"/><Relationship Id="rId1" Type="http://schemas.openxmlformats.org/officeDocument/2006/relationships/slideLayout" Target="../slideLayouts/slideLayout119.xml"/></Relationships>
</file>

<file path=ppt/slides/_rels/slide132.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notesSlide" Target="../notesSlides/notesSlide41.xml"/><Relationship Id="rId1" Type="http://schemas.openxmlformats.org/officeDocument/2006/relationships/slideLayout" Target="../slideLayouts/slideLayout39.xml"/></Relationships>
</file>

<file path=ppt/slides/_rels/slide133.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9.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9.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38.xml"/><Relationship Id="rId4" Type="http://schemas.openxmlformats.org/officeDocument/2006/relationships/image" Target="../media/image1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44.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39.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9.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childrenwithdiabetes.com/gifs/products/OP_FINAL_sm.jpg" TargetMode="External"/><Relationship Id="rId1" Type="http://schemas.openxmlformats.org/officeDocument/2006/relationships/slideLayout" Target="../slideLayouts/slideLayout38.xml"/><Relationship Id="rId4" Type="http://schemas.openxmlformats.org/officeDocument/2006/relationships/image" Target="../media/image27.jpeg"/></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4.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7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39.xml"/><Relationship Id="rId5" Type="http://schemas.openxmlformats.org/officeDocument/2006/relationships/image" Target="../media/image46.png"/><Relationship Id="rId4" Type="http://schemas.openxmlformats.org/officeDocument/2006/relationships/image" Target="../media/image45.png"/></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39.xml"/><Relationship Id="rId5" Type="http://schemas.openxmlformats.org/officeDocument/2006/relationships/image" Target="../media/image46.png"/><Relationship Id="rId4" Type="http://schemas.openxmlformats.org/officeDocument/2006/relationships/image" Target="../media/image45.png"/></Relationships>
</file>

<file path=ppt/slides/_rels/slide8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39.xml"/><Relationship Id="rId5" Type="http://schemas.openxmlformats.org/officeDocument/2006/relationships/image" Target="../media/image46.png"/><Relationship Id="rId4" Type="http://schemas.openxmlformats.org/officeDocument/2006/relationships/image" Target="../media/image45.png"/></Relationships>
</file>

<file path=ppt/slides/_rels/slide8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39.xml"/><Relationship Id="rId5" Type="http://schemas.openxmlformats.org/officeDocument/2006/relationships/image" Target="../media/image46.png"/><Relationship Id="rId4" Type="http://schemas.openxmlformats.org/officeDocument/2006/relationships/image" Target="../media/image45.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9.xml"/><Relationship Id="rId1" Type="http://schemas.openxmlformats.org/officeDocument/2006/relationships/tags" Target="../tags/tag1.xml"/><Relationship Id="rId6" Type="http://schemas.openxmlformats.org/officeDocument/2006/relationships/image" Target="../media/image44.png"/><Relationship Id="rId5" Type="http://schemas.openxmlformats.org/officeDocument/2006/relationships/image" Target="../media/image46.png"/><Relationship Id="rId4" Type="http://schemas.openxmlformats.org/officeDocument/2006/relationships/image" Target="../media/image45.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9.xml"/><Relationship Id="rId1" Type="http://schemas.openxmlformats.org/officeDocument/2006/relationships/tags" Target="../tags/tag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3.xml"/><Relationship Id="rId1" Type="http://schemas.openxmlformats.org/officeDocument/2006/relationships/tags" Target="../tags/tag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8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39.xml"/><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53.xml"/><Relationship Id="rId5" Type="http://schemas.openxmlformats.org/officeDocument/2006/relationships/image" Target="../media/image46.png"/><Relationship Id="rId4" Type="http://schemas.openxmlformats.org/officeDocument/2006/relationships/image" Target="../media/image45.png"/></Relationships>
</file>

<file path=ppt/slides/_rels/slide9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53.xml"/><Relationship Id="rId5" Type="http://schemas.openxmlformats.org/officeDocument/2006/relationships/image" Target="../media/image46.png"/><Relationship Id="rId4" Type="http://schemas.openxmlformats.org/officeDocument/2006/relationships/image" Target="../media/image45.png"/></Relationships>
</file>

<file path=ppt/slides/_rels/slide9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43.xml"/><Relationship Id="rId5" Type="http://schemas.openxmlformats.org/officeDocument/2006/relationships/image" Target="../media/image46.png"/><Relationship Id="rId4" Type="http://schemas.openxmlformats.org/officeDocument/2006/relationships/image" Target="../media/image45.png"/></Relationships>
</file>

<file path=ppt/slides/_rels/slide9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43.xml"/><Relationship Id="rId5" Type="http://schemas.openxmlformats.org/officeDocument/2006/relationships/image" Target="../media/image46.png"/><Relationship Id="rId4" Type="http://schemas.openxmlformats.org/officeDocument/2006/relationships/image" Target="../media/image45.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9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4.xml"/></Relationships>
</file>

<file path=ppt/slides/_rels/slide9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p:txBody>
          <a:bodyPr>
            <a:normAutofit fontScale="90000"/>
          </a:bodyPr>
          <a:lstStyle/>
          <a:p>
            <a:pPr eaLnBrk="1" hangingPunct="1">
              <a:defRPr/>
            </a:pPr>
            <a:r>
              <a:rPr lang="en-US" dirty="0" smtClean="0"/>
              <a:t>Care of the Child with Diabetes in School</a:t>
            </a:r>
            <a:endParaRPr lang="en-US" dirty="0"/>
          </a:p>
        </p:txBody>
      </p:sp>
      <p:sp>
        <p:nvSpPr>
          <p:cNvPr id="4" name="Subtitle 3"/>
          <p:cNvSpPr>
            <a:spLocks noGrp="1"/>
          </p:cNvSpPr>
          <p:nvPr>
            <p:ph type="subTitle" sz="quarter" idx="1"/>
          </p:nvPr>
        </p:nvSpPr>
        <p:spPr/>
        <p:txBody>
          <a:bodyPr>
            <a:normAutofit fontScale="85000" lnSpcReduction="20000"/>
          </a:bodyPr>
          <a:lstStyle/>
          <a:p>
            <a:pPr eaLnBrk="1" hangingPunct="1">
              <a:defRPr/>
            </a:pPr>
            <a:endParaRPr lang="en-US" dirty="0" smtClean="0"/>
          </a:p>
          <a:p>
            <a:pPr eaLnBrk="1" hangingPunct="1">
              <a:defRPr/>
            </a:pPr>
            <a:endParaRPr lang="en-US" dirty="0"/>
          </a:p>
          <a:p>
            <a:pPr eaLnBrk="1" hangingPunct="1">
              <a:defRPr/>
            </a:pPr>
            <a:r>
              <a:rPr lang="en-US" dirty="0" smtClean="0"/>
              <a:t>Kathy Bratt, NP, CDE</a:t>
            </a:r>
          </a:p>
          <a:p>
            <a:pPr eaLnBrk="1" hangingPunct="1">
              <a:defRPr/>
            </a:pPr>
            <a:r>
              <a:rPr lang="en-US" dirty="0" smtClean="0"/>
              <a:t>          </a:t>
            </a:r>
          </a:p>
          <a:p>
            <a:pPr eaLnBrk="1" hangingPunct="1">
              <a:defRPr/>
            </a:pPr>
            <a:endParaRPr lang="en-US" dirty="0"/>
          </a:p>
        </p:txBody>
      </p:sp>
      <p:pic>
        <p:nvPicPr>
          <p:cNvPr id="243716" name="Picture 2"/>
          <p:cNvPicPr>
            <a:picLocks noChangeAspect="1" noChangeArrowheads="1"/>
          </p:cNvPicPr>
          <p:nvPr/>
        </p:nvPicPr>
        <p:blipFill>
          <a:blip r:embed="rId2" cstate="print"/>
          <a:srcRect/>
          <a:stretch>
            <a:fillRect/>
          </a:stretch>
        </p:blipFill>
        <p:spPr bwMode="auto">
          <a:xfrm>
            <a:off x="0" y="3744913"/>
            <a:ext cx="2743200" cy="265588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04800"/>
            <a:ext cx="8534400" cy="523220"/>
          </a:xfrm>
          <a:prstGeom prst="rect">
            <a:avLst/>
          </a:prstGeom>
          <a:noFill/>
        </p:spPr>
        <p:txBody>
          <a:bodyPr wrap="square" rtlCol="0">
            <a:spAutoFit/>
          </a:bodyPr>
          <a:lstStyle/>
          <a:p>
            <a:r>
              <a:rPr lang="en-US" sz="2800" dirty="0" smtClean="0"/>
              <a:t>Are you confused yet?  </a:t>
            </a:r>
            <a:endParaRPr lang="en-US" sz="2800" dirty="0"/>
          </a:p>
        </p:txBody>
      </p:sp>
      <p:sp>
        <p:nvSpPr>
          <p:cNvPr id="7" name="TextBox 6"/>
          <p:cNvSpPr txBox="1"/>
          <p:nvPr/>
        </p:nvSpPr>
        <p:spPr>
          <a:xfrm>
            <a:off x="228600" y="1143000"/>
            <a:ext cx="7848600" cy="4832092"/>
          </a:xfrm>
          <a:prstGeom prst="rect">
            <a:avLst/>
          </a:prstGeom>
          <a:noFill/>
        </p:spPr>
        <p:txBody>
          <a:bodyPr wrap="square" rtlCol="0">
            <a:spAutoFit/>
          </a:bodyPr>
          <a:lstStyle/>
          <a:p>
            <a:r>
              <a:rPr lang="en-US" sz="2800" dirty="0" smtClean="0"/>
              <a:t>Every child’s diabetes is unique to them, and not the same as the next child’s or Aunt Sally’s or the student that was in the school 2 years ago.</a:t>
            </a:r>
          </a:p>
          <a:p>
            <a:endParaRPr lang="en-US" sz="2800" dirty="0" smtClean="0"/>
          </a:p>
          <a:p>
            <a:r>
              <a:rPr lang="en-US" sz="2800" dirty="0" smtClean="0"/>
              <a:t>We get to know their patterns after time, maybe, but usually we have to depend on parents or the student to help us help them!!!!  </a:t>
            </a:r>
          </a:p>
          <a:p>
            <a:endParaRPr lang="en-US" sz="2800" dirty="0" smtClean="0"/>
          </a:p>
          <a:p>
            <a:r>
              <a:rPr lang="en-US" sz="2800" dirty="0" smtClean="0"/>
              <a:t>They know best if activity drops them or makes them go high, or how much insulin they may need for a certain circumstance. </a:t>
            </a:r>
            <a:endParaRPr lang="en-US" sz="2800" dirty="0"/>
          </a:p>
        </p:txBody>
      </p:sp>
    </p:spTree>
  </p:cSld>
  <p:clrMapOvr>
    <a:masterClrMapping/>
  </p:clrMapOvr>
  <p:transition>
    <p:fade thruBlk="1"/>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46" name="Picture 2" descr="Silo-24"/>
          <p:cNvPicPr>
            <a:picLocks noChangeAspect="1" noChangeArrowheads="1"/>
          </p:cNvPicPr>
          <p:nvPr/>
        </p:nvPicPr>
        <p:blipFill>
          <a:blip r:embed="rId2" cstate="print">
            <a:lum bright="-6000"/>
          </a:blip>
          <a:srcRect/>
          <a:stretch>
            <a:fillRect/>
          </a:stretch>
        </p:blipFill>
        <p:spPr bwMode="auto">
          <a:xfrm>
            <a:off x="1828800" y="762000"/>
            <a:ext cx="5486400" cy="4430713"/>
          </a:xfrm>
          <a:prstGeom prst="rect">
            <a:avLst/>
          </a:prstGeom>
          <a:noFill/>
          <a:ln w="9525">
            <a:noFill/>
            <a:miter lim="800000"/>
            <a:headEnd/>
            <a:tailEnd/>
          </a:ln>
        </p:spPr>
      </p:pic>
      <p:sp>
        <p:nvSpPr>
          <p:cNvPr id="338947" name="Text Box 3"/>
          <p:cNvSpPr txBox="1">
            <a:spLocks noChangeArrowheads="1"/>
          </p:cNvSpPr>
          <p:nvPr/>
        </p:nvSpPr>
        <p:spPr bwMode="auto">
          <a:xfrm>
            <a:off x="3429000" y="5334000"/>
            <a:ext cx="1841500" cy="457200"/>
          </a:xfrm>
          <a:prstGeom prst="rect">
            <a:avLst/>
          </a:prstGeom>
          <a:noFill/>
          <a:ln w="9525">
            <a:noFill/>
            <a:miter lim="800000"/>
            <a:headEnd/>
            <a:tailEnd/>
          </a:ln>
        </p:spPr>
        <p:txBody>
          <a:bodyPr wrap="none">
            <a:spAutoFit/>
          </a:bodyPr>
          <a:lstStyle/>
          <a:p>
            <a:pPr eaLnBrk="0" hangingPunct="0"/>
            <a:r>
              <a:rPr lang="en-US" altLang="en-US" sz="2400">
                <a:solidFill>
                  <a:srgbClr val="000000"/>
                </a:solidFill>
                <a:latin typeface="Times New Roman" pitchFamily="18" charset="0"/>
              </a:rPr>
              <a:t>Disconnected</a:t>
            </a:r>
            <a:endParaRPr lang="en-US" altLang="en-US" sz="2400">
              <a:solidFill>
                <a:srgbClr val="003399"/>
              </a:solidFill>
              <a:latin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457200" y="152400"/>
            <a:ext cx="8534400" cy="1143000"/>
          </a:xfrm>
        </p:spPr>
        <p:txBody>
          <a:bodyPr/>
          <a:lstStyle/>
          <a:p>
            <a:pPr eaLnBrk="1" fontAlgn="auto" hangingPunct="1">
              <a:spcAft>
                <a:spcPts val="0"/>
              </a:spcAft>
              <a:defRPr/>
            </a:pPr>
            <a:r>
              <a:rPr lang="en-US" altLang="en-US" smtClean="0"/>
              <a:t>         Infusion Set Challenges</a:t>
            </a:r>
          </a:p>
        </p:txBody>
      </p:sp>
      <p:pic>
        <p:nvPicPr>
          <p:cNvPr id="340995" name="Picture 5" descr="Quick_Set%20_in_use%203-1200"/>
          <p:cNvPicPr>
            <a:picLocks noChangeAspect="1" noChangeArrowheads="1"/>
          </p:cNvPicPr>
          <p:nvPr/>
        </p:nvPicPr>
        <p:blipFill>
          <a:blip r:embed="rId2" cstate="print"/>
          <a:srcRect/>
          <a:stretch>
            <a:fillRect/>
          </a:stretch>
        </p:blipFill>
        <p:spPr bwMode="auto">
          <a:xfrm>
            <a:off x="4191000" y="1676400"/>
            <a:ext cx="4470400" cy="3576638"/>
          </a:xfrm>
          <a:prstGeom prst="rect">
            <a:avLst/>
          </a:prstGeom>
          <a:noFill/>
          <a:ln w="9525">
            <a:noFill/>
            <a:miter lim="800000"/>
            <a:headEnd/>
            <a:tailEnd/>
          </a:ln>
        </p:spPr>
      </p:pic>
      <p:sp>
        <p:nvSpPr>
          <p:cNvPr id="340996" name="Text Box 6"/>
          <p:cNvSpPr txBox="1">
            <a:spLocks noChangeArrowheads="1"/>
          </p:cNvSpPr>
          <p:nvPr/>
        </p:nvSpPr>
        <p:spPr bwMode="auto">
          <a:xfrm>
            <a:off x="609600" y="1485900"/>
            <a:ext cx="3276600" cy="4914900"/>
          </a:xfrm>
          <a:prstGeom prst="rect">
            <a:avLst/>
          </a:prstGeom>
          <a:noFill/>
          <a:ln w="9525">
            <a:noFill/>
            <a:miter lim="800000"/>
            <a:headEnd/>
            <a:tailEnd/>
          </a:ln>
        </p:spPr>
        <p:txBody>
          <a:bodyPr>
            <a:spAutoFit/>
          </a:bodyPr>
          <a:lstStyle/>
          <a:p>
            <a:pPr>
              <a:spcBef>
                <a:spcPct val="50000"/>
              </a:spcBef>
            </a:pPr>
            <a:r>
              <a:rPr lang="en-US" altLang="en-US" sz="2800">
                <a:solidFill>
                  <a:srgbClr val="000000"/>
                </a:solidFill>
                <a:latin typeface="Times New Roman" pitchFamily="18" charset="0"/>
              </a:rPr>
              <a:t>Kinks</a:t>
            </a:r>
          </a:p>
          <a:p>
            <a:pPr>
              <a:spcBef>
                <a:spcPct val="50000"/>
              </a:spcBef>
            </a:pPr>
            <a:r>
              <a:rPr lang="en-US" altLang="en-US" sz="2800">
                <a:solidFill>
                  <a:srgbClr val="000000"/>
                </a:solidFill>
                <a:latin typeface="Times New Roman" pitchFamily="18" charset="0"/>
              </a:rPr>
              <a:t>Blockage</a:t>
            </a:r>
          </a:p>
          <a:p>
            <a:pPr>
              <a:spcBef>
                <a:spcPct val="50000"/>
              </a:spcBef>
            </a:pPr>
            <a:r>
              <a:rPr lang="en-US" altLang="en-US" sz="2800">
                <a:solidFill>
                  <a:srgbClr val="000000"/>
                </a:solidFill>
                <a:latin typeface="Times New Roman" pitchFamily="18" charset="0"/>
              </a:rPr>
              <a:t>Tape Adherence</a:t>
            </a:r>
          </a:p>
          <a:p>
            <a:pPr>
              <a:spcBef>
                <a:spcPct val="50000"/>
              </a:spcBef>
            </a:pPr>
            <a:r>
              <a:rPr lang="en-US" altLang="en-US" sz="2800">
                <a:solidFill>
                  <a:srgbClr val="000000"/>
                </a:solidFill>
                <a:latin typeface="Times New Roman" pitchFamily="18" charset="0"/>
              </a:rPr>
              <a:t>Scar Tissue</a:t>
            </a:r>
          </a:p>
          <a:p>
            <a:pPr>
              <a:spcBef>
                <a:spcPct val="50000"/>
              </a:spcBef>
            </a:pPr>
            <a:r>
              <a:rPr lang="en-US" altLang="en-US" sz="2800">
                <a:solidFill>
                  <a:srgbClr val="000000"/>
                </a:solidFill>
                <a:latin typeface="Times New Roman" pitchFamily="18" charset="0"/>
              </a:rPr>
              <a:t>Breakage</a:t>
            </a:r>
          </a:p>
          <a:p>
            <a:pPr>
              <a:spcBef>
                <a:spcPct val="50000"/>
              </a:spcBef>
            </a:pPr>
            <a:r>
              <a:rPr lang="en-US" altLang="en-US" sz="2800">
                <a:solidFill>
                  <a:srgbClr val="000000"/>
                </a:solidFill>
                <a:latin typeface="Times New Roman" pitchFamily="18" charset="0"/>
              </a:rPr>
              <a:t>Infection</a:t>
            </a:r>
          </a:p>
          <a:p>
            <a:pPr>
              <a:spcBef>
                <a:spcPct val="50000"/>
              </a:spcBef>
            </a:pPr>
            <a:r>
              <a:rPr lang="en-US" altLang="en-US" sz="2800">
                <a:solidFill>
                  <a:srgbClr val="000000"/>
                </a:solidFill>
                <a:latin typeface="Times New Roman" pitchFamily="18" charset="0"/>
              </a:rPr>
              <a:t>    </a:t>
            </a:r>
            <a:r>
              <a:rPr lang="en-US" altLang="en-US" sz="2800" b="1">
                <a:solidFill>
                  <a:srgbClr val="000000"/>
                </a:solidFill>
                <a:latin typeface="Times New Roman" pitchFamily="18" charset="0"/>
              </a:rPr>
              <a:t>Poor Absorption</a:t>
            </a:r>
          </a:p>
          <a:p>
            <a:pPr>
              <a:spcBef>
                <a:spcPct val="50000"/>
              </a:spcBef>
            </a:pPr>
            <a:endParaRPr lang="en-US" altLang="en-US" sz="2400">
              <a:solidFill>
                <a:srgbClr val="000000"/>
              </a:solidFill>
              <a:latin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Rectangle 1030"/>
          <p:cNvSpPr>
            <a:spLocks noGrp="1" noChangeArrowheads="1"/>
          </p:cNvSpPr>
          <p:nvPr>
            <p:ph type="title"/>
          </p:nvPr>
        </p:nvSpPr>
        <p:spPr/>
        <p:txBody>
          <a:bodyPr>
            <a:normAutofit/>
          </a:bodyPr>
          <a:lstStyle/>
          <a:p>
            <a:pPr eaLnBrk="1" fontAlgn="auto" hangingPunct="1">
              <a:spcAft>
                <a:spcPts val="0"/>
              </a:spcAft>
              <a:defRPr/>
            </a:pPr>
            <a:r>
              <a:rPr lang="en-US" altLang="en-US" sz="5400">
                <a:solidFill>
                  <a:srgbClr val="0066CC"/>
                </a:solidFill>
                <a:latin typeface="Century Gothic" pitchFamily="34" charset="0"/>
              </a:rPr>
              <a:t>Psychosocial Issues</a:t>
            </a:r>
          </a:p>
        </p:txBody>
      </p:sp>
      <p:sp>
        <p:nvSpPr>
          <p:cNvPr id="57347" name="Rectangle 1027"/>
          <p:cNvSpPr>
            <a:spLocks noGrp="1" noChangeArrowheads="1"/>
          </p:cNvSpPr>
          <p:nvPr>
            <p:ph idx="1"/>
          </p:nvPr>
        </p:nvSpPr>
        <p:spPr>
          <a:xfrm>
            <a:off x="990600" y="1752600"/>
            <a:ext cx="7543800" cy="4114800"/>
          </a:xfrm>
        </p:spPr>
        <p:txBody>
          <a:bodyPr>
            <a:normAutofit/>
          </a:bodyPr>
          <a:lstStyle/>
          <a:p>
            <a:pPr marL="365760" indent="-256032" eaLnBrk="1" fontAlgn="auto" hangingPunct="1">
              <a:spcAft>
                <a:spcPts val="0"/>
              </a:spcAft>
              <a:buFont typeface="Wingdings 3"/>
              <a:buChar char=""/>
              <a:defRPr/>
            </a:pPr>
            <a:r>
              <a:rPr lang="en-US" altLang="en-US" sz="2800"/>
              <a:t>More difficult to hide diabetes from others</a:t>
            </a:r>
          </a:p>
          <a:p>
            <a:pPr marL="365760" indent="-256032" eaLnBrk="1" fontAlgn="auto" hangingPunct="1">
              <a:spcAft>
                <a:spcPts val="0"/>
              </a:spcAft>
              <a:buFont typeface="Wingdings" pitchFamily="2" charset="2"/>
              <a:buNone/>
              <a:defRPr/>
            </a:pPr>
            <a:endParaRPr lang="en-US" altLang="en-US" sz="2800"/>
          </a:p>
          <a:p>
            <a:pPr marL="365760" indent="-256032" eaLnBrk="1" fontAlgn="auto" hangingPunct="1">
              <a:spcAft>
                <a:spcPts val="0"/>
              </a:spcAft>
              <a:buFont typeface="Wingdings 3"/>
              <a:buChar char=""/>
              <a:defRPr/>
            </a:pPr>
            <a:r>
              <a:rPr lang="en-US" altLang="en-US" sz="2800"/>
              <a:t>Being connected to a “machine”</a:t>
            </a:r>
          </a:p>
          <a:p>
            <a:pPr marL="365760" indent="-256032" eaLnBrk="1" fontAlgn="auto" hangingPunct="1">
              <a:spcAft>
                <a:spcPts val="0"/>
              </a:spcAft>
              <a:buFont typeface="Wingdings 3"/>
              <a:buChar char=""/>
              <a:defRPr/>
            </a:pPr>
            <a:endParaRPr lang="en-US" altLang="en-US" sz="2800"/>
          </a:p>
          <a:p>
            <a:pPr marL="365760" indent="-256032" eaLnBrk="1" fontAlgn="auto" hangingPunct="1">
              <a:spcAft>
                <a:spcPts val="0"/>
              </a:spcAft>
              <a:buFont typeface="Wingdings 3"/>
              <a:buChar char=""/>
              <a:defRPr/>
            </a:pPr>
            <a:r>
              <a:rPr lang="en-US" altLang="en-US" sz="2800"/>
              <a:t>Where to /wear the pump for prom night</a:t>
            </a:r>
          </a:p>
          <a:p>
            <a:pPr marL="365760" indent="-256032" eaLnBrk="1" fontAlgn="auto" hangingPunct="1">
              <a:spcAft>
                <a:spcPts val="0"/>
              </a:spcAft>
              <a:buFont typeface="Wingdings" pitchFamily="2" charset="2"/>
              <a:buNone/>
              <a:defRPr/>
            </a:pPr>
            <a:endParaRPr lang="en-US" altLang="en-US" sz="2800"/>
          </a:p>
          <a:p>
            <a:pPr marL="365760" indent="-256032" eaLnBrk="1" fontAlgn="auto" hangingPunct="1">
              <a:spcAft>
                <a:spcPts val="0"/>
              </a:spcAft>
              <a:buFont typeface="Wingdings 3"/>
              <a:buChar char=""/>
              <a:defRPr/>
            </a:pPr>
            <a:r>
              <a:rPr lang="en-US" altLang="en-US" sz="2800"/>
              <a:t> Sleep-overs</a:t>
            </a:r>
          </a:p>
          <a:p>
            <a:pPr marL="365760" indent="-256032" eaLnBrk="1" fontAlgn="auto" hangingPunct="1">
              <a:spcAft>
                <a:spcPts val="0"/>
              </a:spcAft>
              <a:buFont typeface="Wingdings 3"/>
              <a:buChar char=""/>
              <a:defRPr/>
            </a:pPr>
            <a:endParaRPr lang="en-US" altLang="en-US" sz="2800"/>
          </a:p>
        </p:txBody>
      </p:sp>
    </p:spTree>
  </p:cSld>
  <p:clrMapOvr>
    <a:masterClrMapping/>
  </p:clrMapOvr>
  <p:transition>
    <p:fade thruBlk="1"/>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2"/>
          <p:cNvSpPr>
            <a:spLocks noGrp="1"/>
          </p:cNvSpPr>
          <p:nvPr>
            <p:ph type="ctrTitle" sz="quarter"/>
          </p:nvPr>
        </p:nvSpPr>
        <p:spPr>
          <a:xfrm>
            <a:off x="457200" y="-152400"/>
            <a:ext cx="7772400" cy="1371600"/>
          </a:xfrm>
        </p:spPr>
        <p:txBody>
          <a:bodyPr anchorCtr="0"/>
          <a:lstStyle/>
          <a:p>
            <a:pPr eaLnBrk="1" hangingPunct="1"/>
            <a:r>
              <a:rPr lang="en-US" smtClean="0">
                <a:effectLst/>
              </a:rPr>
              <a:t>Infusion set and pump</a:t>
            </a:r>
          </a:p>
        </p:txBody>
      </p:sp>
      <p:sp>
        <p:nvSpPr>
          <p:cNvPr id="60418" name="Rectangle 3"/>
          <p:cNvSpPr>
            <a:spLocks noGrp="1"/>
          </p:cNvSpPr>
          <p:nvPr>
            <p:ph type="subTitle" sz="quarter" idx="1"/>
          </p:nvPr>
        </p:nvSpPr>
        <p:spPr>
          <a:xfrm>
            <a:off x="1524000" y="7162800"/>
            <a:ext cx="6400800" cy="1752600"/>
          </a:xfrm>
        </p:spPr>
        <p:txBody>
          <a:bodyPr/>
          <a:lstStyle/>
          <a:p>
            <a:pPr eaLnBrk="1" hangingPunct="1">
              <a:defRPr/>
            </a:pPr>
            <a:endParaRPr lang="en-US" dirty="0" smtClean="0"/>
          </a:p>
        </p:txBody>
      </p:sp>
      <p:pic>
        <p:nvPicPr>
          <p:cNvPr id="344067" name="Picture 2"/>
          <p:cNvPicPr>
            <a:picLocks noChangeAspect="1" noChangeArrowheads="1"/>
          </p:cNvPicPr>
          <p:nvPr/>
        </p:nvPicPr>
        <p:blipFill>
          <a:blip r:embed="rId2" cstate="print"/>
          <a:srcRect/>
          <a:stretch>
            <a:fillRect/>
          </a:stretch>
        </p:blipFill>
        <p:spPr bwMode="auto">
          <a:xfrm>
            <a:off x="1752600" y="1824038"/>
            <a:ext cx="5943600" cy="42132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89" name="Picture 2"/>
          <p:cNvPicPr>
            <a:picLocks noChangeAspect="1" noChangeArrowheads="1"/>
          </p:cNvPicPr>
          <p:nvPr/>
        </p:nvPicPr>
        <p:blipFill>
          <a:blip r:embed="rId2" cstate="print">
            <a:lum bright="-6000" contrast="12000"/>
          </a:blip>
          <a:srcRect/>
          <a:stretch>
            <a:fillRect/>
          </a:stretch>
        </p:blipFill>
        <p:spPr bwMode="auto">
          <a:xfrm>
            <a:off x="-381000" y="0"/>
            <a:ext cx="9906000" cy="685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p:cNvSpPr>
          <p:nvPr>
            <p:ph type="ctrTitle" sz="quarter"/>
          </p:nvPr>
        </p:nvSpPr>
        <p:spPr/>
        <p:txBody>
          <a:bodyPr anchorCtr="0"/>
          <a:lstStyle/>
          <a:p>
            <a:pPr eaLnBrk="1" hangingPunct="1"/>
            <a:endParaRPr lang="en-US" smtClean="0">
              <a:effectLst/>
            </a:endParaRPr>
          </a:p>
        </p:txBody>
      </p:sp>
      <p:sp>
        <p:nvSpPr>
          <p:cNvPr id="227331" name="Rectangle 3"/>
          <p:cNvSpPr>
            <a:spLocks noGrp="1"/>
          </p:cNvSpPr>
          <p:nvPr>
            <p:ph type="subTitle" sz="quarter" idx="1"/>
          </p:nvPr>
        </p:nvSpPr>
        <p:spPr/>
        <p:txBody>
          <a:bodyPr/>
          <a:lstStyle/>
          <a:p>
            <a:pPr eaLnBrk="1" hangingPunct="1">
              <a:defRPr/>
            </a:pPr>
            <a:endParaRPr lang="en-US" smtClean="0"/>
          </a:p>
        </p:txBody>
      </p:sp>
      <p:pic>
        <p:nvPicPr>
          <p:cNvPr id="346115" name="Picture 4" descr="pump decoration"/>
          <p:cNvPicPr>
            <a:picLocks noChangeAspect="1" noChangeArrowheads="1"/>
          </p:cNvPicPr>
          <p:nvPr/>
        </p:nvPicPr>
        <p:blipFill>
          <a:blip r:embed="rId2" cstate="print"/>
          <a:srcRect/>
          <a:stretch>
            <a:fillRect/>
          </a:stretch>
        </p:blipFill>
        <p:spPr bwMode="auto">
          <a:xfrm>
            <a:off x="1295400" y="1905000"/>
            <a:ext cx="7286625" cy="33829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2"/>
          <p:cNvSpPr>
            <a:spLocks noGrp="1"/>
          </p:cNvSpPr>
          <p:nvPr>
            <p:ph type="ctrTitle" sz="quarter"/>
          </p:nvPr>
        </p:nvSpPr>
        <p:spPr>
          <a:xfrm>
            <a:off x="609600" y="-1905000"/>
            <a:ext cx="7772400" cy="1736725"/>
          </a:xfrm>
        </p:spPr>
        <p:txBody>
          <a:bodyPr anchorCtr="0"/>
          <a:lstStyle/>
          <a:p>
            <a:pPr eaLnBrk="1" hangingPunct="1"/>
            <a:endParaRPr lang="en-US" dirty="0" smtClean="0">
              <a:effectLst/>
            </a:endParaRPr>
          </a:p>
        </p:txBody>
      </p:sp>
      <p:sp>
        <p:nvSpPr>
          <p:cNvPr id="218115" name="Rectangle 3"/>
          <p:cNvSpPr>
            <a:spLocks noGrp="1"/>
          </p:cNvSpPr>
          <p:nvPr>
            <p:ph type="subTitle" sz="quarter" idx="1"/>
          </p:nvPr>
        </p:nvSpPr>
        <p:spPr>
          <a:xfrm flipV="1">
            <a:off x="457200" y="7242175"/>
            <a:ext cx="5943600" cy="911225"/>
          </a:xfrm>
        </p:spPr>
        <p:txBody>
          <a:bodyPr/>
          <a:lstStyle/>
          <a:p>
            <a:pPr eaLnBrk="1" hangingPunct="1">
              <a:defRPr/>
            </a:pPr>
            <a:endParaRPr lang="en-US" dirty="0" smtClean="0"/>
          </a:p>
        </p:txBody>
      </p:sp>
      <p:pic>
        <p:nvPicPr>
          <p:cNvPr id="347139" name="Picture 4" descr="images 11"/>
          <p:cNvPicPr>
            <a:picLocks noChangeAspect="1" noChangeArrowheads="1"/>
          </p:cNvPicPr>
          <p:nvPr/>
        </p:nvPicPr>
        <p:blipFill>
          <a:blip r:embed="rId2" cstate="print"/>
          <a:srcRect/>
          <a:stretch>
            <a:fillRect/>
          </a:stretch>
        </p:blipFill>
        <p:spPr bwMode="auto">
          <a:xfrm>
            <a:off x="685800" y="609600"/>
            <a:ext cx="5237163" cy="2193925"/>
          </a:xfrm>
          <a:prstGeom prst="rect">
            <a:avLst/>
          </a:prstGeom>
          <a:noFill/>
          <a:ln w="9525">
            <a:noFill/>
            <a:miter lim="800000"/>
            <a:headEnd/>
            <a:tailEnd/>
          </a:ln>
        </p:spPr>
      </p:pic>
      <p:pic>
        <p:nvPicPr>
          <p:cNvPr id="347140" name="Picture 5" descr="images 12"/>
          <p:cNvPicPr>
            <a:picLocks noChangeAspect="1" noChangeArrowheads="1"/>
          </p:cNvPicPr>
          <p:nvPr/>
        </p:nvPicPr>
        <p:blipFill>
          <a:blip r:embed="rId3" cstate="print"/>
          <a:srcRect/>
          <a:stretch>
            <a:fillRect/>
          </a:stretch>
        </p:blipFill>
        <p:spPr bwMode="auto">
          <a:xfrm>
            <a:off x="6715125" y="1816100"/>
            <a:ext cx="1900238" cy="4846638"/>
          </a:xfrm>
          <a:prstGeom prst="rect">
            <a:avLst/>
          </a:prstGeom>
          <a:noFill/>
          <a:ln w="9525">
            <a:noFill/>
            <a:miter lim="800000"/>
            <a:headEnd/>
            <a:tailEnd/>
          </a:ln>
        </p:spPr>
      </p:pic>
      <p:pic>
        <p:nvPicPr>
          <p:cNvPr id="347141" name="Picture 6" descr="images 17"/>
          <p:cNvPicPr>
            <a:picLocks noChangeAspect="1" noChangeArrowheads="1"/>
          </p:cNvPicPr>
          <p:nvPr/>
        </p:nvPicPr>
        <p:blipFill>
          <a:blip r:embed="rId4" cstate="print"/>
          <a:srcRect/>
          <a:stretch>
            <a:fillRect/>
          </a:stretch>
        </p:blipFill>
        <p:spPr bwMode="auto">
          <a:xfrm>
            <a:off x="2133600" y="3048000"/>
            <a:ext cx="3475038" cy="347503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2"/>
          <p:cNvSpPr>
            <a:spLocks noGrp="1"/>
          </p:cNvSpPr>
          <p:nvPr>
            <p:ph type="ctrTitle" sz="quarter"/>
          </p:nvPr>
        </p:nvSpPr>
        <p:spPr>
          <a:xfrm>
            <a:off x="533400" y="-1981200"/>
            <a:ext cx="7772400" cy="1736725"/>
          </a:xfrm>
        </p:spPr>
        <p:txBody>
          <a:bodyPr anchorCtr="0"/>
          <a:lstStyle/>
          <a:p>
            <a:pPr eaLnBrk="1" hangingPunct="1"/>
            <a:endParaRPr lang="en-US" dirty="0" smtClean="0">
              <a:effectLst/>
            </a:endParaRPr>
          </a:p>
        </p:txBody>
      </p:sp>
      <p:sp>
        <p:nvSpPr>
          <p:cNvPr id="217091" name="Rectangle 3"/>
          <p:cNvSpPr>
            <a:spLocks noGrp="1"/>
          </p:cNvSpPr>
          <p:nvPr>
            <p:ph type="subTitle" sz="quarter" idx="1"/>
          </p:nvPr>
        </p:nvSpPr>
        <p:spPr>
          <a:xfrm>
            <a:off x="0" y="7162800"/>
            <a:ext cx="6400800" cy="1752600"/>
          </a:xfrm>
        </p:spPr>
        <p:txBody>
          <a:bodyPr/>
          <a:lstStyle/>
          <a:p>
            <a:pPr eaLnBrk="1" hangingPunct="1">
              <a:defRPr/>
            </a:pPr>
            <a:endParaRPr lang="en-US" smtClean="0"/>
          </a:p>
        </p:txBody>
      </p:sp>
      <p:pic>
        <p:nvPicPr>
          <p:cNvPr id="348163" name="Picture 4" descr="images 7"/>
          <p:cNvPicPr>
            <a:picLocks noChangeAspect="1" noChangeArrowheads="1"/>
          </p:cNvPicPr>
          <p:nvPr/>
        </p:nvPicPr>
        <p:blipFill>
          <a:blip r:embed="rId2" cstate="print"/>
          <a:srcRect/>
          <a:stretch>
            <a:fillRect/>
          </a:stretch>
        </p:blipFill>
        <p:spPr bwMode="auto">
          <a:xfrm>
            <a:off x="304800" y="533400"/>
            <a:ext cx="3906838" cy="2925763"/>
          </a:xfrm>
          <a:prstGeom prst="rect">
            <a:avLst/>
          </a:prstGeom>
          <a:noFill/>
          <a:ln w="9525">
            <a:noFill/>
            <a:miter lim="800000"/>
            <a:headEnd/>
            <a:tailEnd/>
          </a:ln>
        </p:spPr>
      </p:pic>
      <p:pic>
        <p:nvPicPr>
          <p:cNvPr id="348164" name="Picture 5" descr="images 8"/>
          <p:cNvPicPr>
            <a:picLocks noChangeAspect="1" noChangeArrowheads="1"/>
          </p:cNvPicPr>
          <p:nvPr/>
        </p:nvPicPr>
        <p:blipFill>
          <a:blip r:embed="rId3" cstate="print"/>
          <a:srcRect/>
          <a:stretch>
            <a:fillRect/>
          </a:stretch>
        </p:blipFill>
        <p:spPr bwMode="auto">
          <a:xfrm>
            <a:off x="4876800" y="990600"/>
            <a:ext cx="4013200" cy="2468563"/>
          </a:xfrm>
          <a:prstGeom prst="rect">
            <a:avLst/>
          </a:prstGeom>
          <a:noFill/>
          <a:ln w="9525">
            <a:noFill/>
            <a:miter lim="800000"/>
            <a:headEnd/>
            <a:tailEnd/>
          </a:ln>
        </p:spPr>
      </p:pic>
      <p:pic>
        <p:nvPicPr>
          <p:cNvPr id="348166" name="Picture 6" descr="images 9"/>
          <p:cNvPicPr>
            <a:picLocks noChangeAspect="1" noChangeArrowheads="1"/>
          </p:cNvPicPr>
          <p:nvPr/>
        </p:nvPicPr>
        <p:blipFill>
          <a:blip r:embed="rId4" cstate="print"/>
          <a:srcRect/>
          <a:stretch>
            <a:fillRect/>
          </a:stretch>
        </p:blipFill>
        <p:spPr bwMode="auto">
          <a:xfrm>
            <a:off x="1447800" y="4114800"/>
            <a:ext cx="6035675" cy="237648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2"/>
          <p:cNvSpPr>
            <a:spLocks noGrp="1"/>
          </p:cNvSpPr>
          <p:nvPr>
            <p:ph type="ctrTitle" sz="quarter"/>
          </p:nvPr>
        </p:nvSpPr>
        <p:spPr>
          <a:xfrm>
            <a:off x="304800" y="8229600"/>
            <a:ext cx="7772400" cy="1736725"/>
          </a:xfrm>
        </p:spPr>
        <p:txBody>
          <a:bodyPr anchorCtr="0"/>
          <a:lstStyle/>
          <a:p>
            <a:pPr eaLnBrk="1" hangingPunct="1"/>
            <a:endParaRPr lang="en-US" smtClean="0">
              <a:effectLst/>
            </a:endParaRPr>
          </a:p>
        </p:txBody>
      </p:sp>
      <p:sp>
        <p:nvSpPr>
          <p:cNvPr id="216067" name="Rectangle 3"/>
          <p:cNvSpPr>
            <a:spLocks noGrp="1"/>
          </p:cNvSpPr>
          <p:nvPr>
            <p:ph type="subTitle" sz="quarter" idx="1"/>
          </p:nvPr>
        </p:nvSpPr>
        <p:spPr>
          <a:xfrm>
            <a:off x="0" y="8763000"/>
            <a:ext cx="4800600" cy="2849563"/>
          </a:xfrm>
        </p:spPr>
        <p:txBody>
          <a:bodyPr/>
          <a:lstStyle/>
          <a:p>
            <a:pPr eaLnBrk="1" hangingPunct="1">
              <a:defRPr/>
            </a:pPr>
            <a:endParaRPr lang="en-US" dirty="0" smtClean="0"/>
          </a:p>
        </p:txBody>
      </p:sp>
      <p:pic>
        <p:nvPicPr>
          <p:cNvPr id="349187" name="Picture 4" descr="images 4"/>
          <p:cNvPicPr>
            <a:picLocks noChangeAspect="1" noChangeArrowheads="1"/>
          </p:cNvPicPr>
          <p:nvPr/>
        </p:nvPicPr>
        <p:blipFill>
          <a:blip r:embed="rId2" cstate="print"/>
          <a:srcRect/>
          <a:stretch>
            <a:fillRect/>
          </a:stretch>
        </p:blipFill>
        <p:spPr bwMode="auto">
          <a:xfrm>
            <a:off x="685800" y="1600200"/>
            <a:ext cx="3475038" cy="3475038"/>
          </a:xfrm>
          <a:prstGeom prst="rect">
            <a:avLst/>
          </a:prstGeom>
          <a:noFill/>
          <a:ln w="9525">
            <a:noFill/>
            <a:miter lim="800000"/>
            <a:headEnd/>
            <a:tailEnd/>
          </a:ln>
        </p:spPr>
      </p:pic>
      <p:pic>
        <p:nvPicPr>
          <p:cNvPr id="349188" name="Picture 5" descr="images 5"/>
          <p:cNvPicPr>
            <a:picLocks noChangeAspect="1" noChangeArrowheads="1"/>
          </p:cNvPicPr>
          <p:nvPr/>
        </p:nvPicPr>
        <p:blipFill>
          <a:blip r:embed="rId3" cstate="print"/>
          <a:srcRect/>
          <a:stretch>
            <a:fillRect/>
          </a:stretch>
        </p:blipFill>
        <p:spPr bwMode="auto">
          <a:xfrm>
            <a:off x="3619500" y="2476500"/>
            <a:ext cx="2925763" cy="2925763"/>
          </a:xfrm>
          <a:prstGeom prst="rect">
            <a:avLst/>
          </a:prstGeom>
          <a:noFill/>
          <a:ln w="9525">
            <a:noFill/>
            <a:miter lim="800000"/>
            <a:headEnd/>
            <a:tailEnd/>
          </a:ln>
        </p:spPr>
      </p:pic>
      <p:pic>
        <p:nvPicPr>
          <p:cNvPr id="349189" name="Picture 6" descr="images 6"/>
          <p:cNvPicPr>
            <a:picLocks noChangeAspect="1" noChangeArrowheads="1"/>
          </p:cNvPicPr>
          <p:nvPr/>
        </p:nvPicPr>
        <p:blipFill>
          <a:blip r:embed="rId4" cstate="print"/>
          <a:srcRect/>
          <a:stretch>
            <a:fillRect/>
          </a:stretch>
        </p:blipFill>
        <p:spPr bwMode="auto">
          <a:xfrm>
            <a:off x="6359525" y="1905000"/>
            <a:ext cx="2560638" cy="256063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09" name="Picture 1029" descr="1ea Clip-n-go"/>
          <p:cNvPicPr>
            <a:picLocks noChangeAspect="1" noChangeArrowheads="1"/>
          </p:cNvPicPr>
          <p:nvPr/>
        </p:nvPicPr>
        <p:blipFill>
          <a:blip r:embed="rId2" cstate="print"/>
          <a:srcRect/>
          <a:stretch>
            <a:fillRect/>
          </a:stretch>
        </p:blipFill>
        <p:spPr bwMode="auto">
          <a:xfrm>
            <a:off x="1143000" y="3429000"/>
            <a:ext cx="2743200" cy="2535238"/>
          </a:xfrm>
          <a:prstGeom prst="rect">
            <a:avLst/>
          </a:prstGeom>
          <a:noFill/>
          <a:ln w="9525">
            <a:noFill/>
            <a:miter lim="800000"/>
            <a:headEnd/>
            <a:tailEnd/>
          </a:ln>
        </p:spPr>
      </p:pic>
      <p:pic>
        <p:nvPicPr>
          <p:cNvPr id="350210" name="Picture 1031" descr="Cozmo with Cozmonitor"/>
          <p:cNvPicPr>
            <a:picLocks noChangeAspect="1" noChangeArrowheads="1"/>
          </p:cNvPicPr>
          <p:nvPr/>
        </p:nvPicPr>
        <p:blipFill>
          <a:blip r:embed="rId3" cstate="print"/>
          <a:srcRect t="15167" b="16280"/>
          <a:stretch>
            <a:fillRect/>
          </a:stretch>
        </p:blipFill>
        <p:spPr bwMode="auto">
          <a:xfrm>
            <a:off x="1143000" y="685800"/>
            <a:ext cx="2743200" cy="2508250"/>
          </a:xfrm>
          <a:prstGeom prst="rect">
            <a:avLst/>
          </a:prstGeom>
          <a:noFill/>
          <a:ln w="9525">
            <a:noFill/>
            <a:miter lim="800000"/>
            <a:headEnd/>
            <a:tailEnd/>
          </a:ln>
        </p:spPr>
      </p:pic>
      <p:sp>
        <p:nvSpPr>
          <p:cNvPr id="350211" name="Text Box 1032"/>
          <p:cNvSpPr txBox="1">
            <a:spLocks noChangeArrowheads="1"/>
          </p:cNvSpPr>
          <p:nvPr/>
        </p:nvSpPr>
        <p:spPr bwMode="auto">
          <a:xfrm>
            <a:off x="2895600" y="6096000"/>
            <a:ext cx="2987675" cy="519113"/>
          </a:xfrm>
          <a:prstGeom prst="rect">
            <a:avLst/>
          </a:prstGeom>
          <a:noFill/>
          <a:ln w="9525">
            <a:noFill/>
            <a:miter lim="800000"/>
            <a:headEnd/>
            <a:tailEnd/>
          </a:ln>
        </p:spPr>
        <p:txBody>
          <a:bodyPr>
            <a:spAutoFit/>
          </a:bodyPr>
          <a:lstStyle/>
          <a:p>
            <a:pPr eaLnBrk="0" hangingPunct="0"/>
            <a:r>
              <a:rPr lang="en-US" sz="2800">
                <a:latin typeface="Times New Roman" pitchFamily="18" charset="0"/>
              </a:rPr>
              <a:t>http://uniaccs.com</a:t>
            </a:r>
          </a:p>
        </p:txBody>
      </p:sp>
      <p:pic>
        <p:nvPicPr>
          <p:cNvPr id="350212" name="Picture 1036" descr="TShirts">
            <a:hlinkClick r:id="rId4"/>
          </p:cNvPr>
          <p:cNvPicPr>
            <a:picLocks noChangeAspect="1" noChangeArrowheads="1"/>
          </p:cNvPicPr>
          <p:nvPr/>
        </p:nvPicPr>
        <p:blipFill>
          <a:blip r:embed="rId5" cstate="print">
            <a:lum contrast="6000"/>
          </a:blip>
          <a:srcRect/>
          <a:stretch>
            <a:fillRect/>
          </a:stretch>
        </p:blipFill>
        <p:spPr bwMode="auto">
          <a:xfrm>
            <a:off x="4724400" y="609600"/>
            <a:ext cx="2924175" cy="2714625"/>
          </a:xfrm>
          <a:prstGeom prst="rect">
            <a:avLst/>
          </a:prstGeom>
          <a:noFill/>
          <a:ln w="9525">
            <a:noFill/>
            <a:miter lim="800000"/>
            <a:headEnd/>
            <a:tailEnd/>
          </a:ln>
        </p:spPr>
      </p:pic>
      <p:pic>
        <p:nvPicPr>
          <p:cNvPr id="350213" name="Picture 1038" descr="WaistIt">
            <a:hlinkClick r:id="rId6"/>
          </p:cNvPr>
          <p:cNvPicPr>
            <a:picLocks noChangeAspect="1" noChangeArrowheads="1"/>
          </p:cNvPicPr>
          <p:nvPr/>
        </p:nvPicPr>
        <p:blipFill>
          <a:blip r:embed="rId7" cstate="print"/>
          <a:srcRect/>
          <a:stretch>
            <a:fillRect/>
          </a:stretch>
        </p:blipFill>
        <p:spPr bwMode="auto">
          <a:xfrm>
            <a:off x="4953000" y="3657600"/>
            <a:ext cx="2543175" cy="236061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Insulin injection</a:t>
            </a:r>
            <a:endParaRPr lang="en-US" dirty="0"/>
          </a:p>
        </p:txBody>
      </p:sp>
      <p:sp>
        <p:nvSpPr>
          <p:cNvPr id="4" name="Content Placeholder 3"/>
          <p:cNvSpPr>
            <a:spLocks noGrp="1"/>
          </p:cNvSpPr>
          <p:nvPr>
            <p:ph idx="1"/>
          </p:nvPr>
        </p:nvSpPr>
        <p:spPr/>
        <p:txBody>
          <a:bodyPr/>
          <a:lstStyle/>
          <a:p>
            <a:pPr eaLnBrk="1" hangingPunct="1">
              <a:defRPr/>
            </a:pPr>
            <a:r>
              <a:rPr lang="en-US" dirty="0" smtClean="0"/>
              <a:t>4 or more times every day…</a:t>
            </a:r>
            <a:endParaRPr lang="en-US" dirty="0"/>
          </a:p>
        </p:txBody>
      </p:sp>
      <p:pic>
        <p:nvPicPr>
          <p:cNvPr id="250884" name="Picture 2" descr="C:\Users\lafrad1\Desktop\diabetes.jpg"/>
          <p:cNvPicPr>
            <a:picLocks noChangeAspect="1" noChangeArrowheads="1"/>
          </p:cNvPicPr>
          <p:nvPr/>
        </p:nvPicPr>
        <p:blipFill>
          <a:blip r:embed="rId2" cstate="print"/>
          <a:srcRect/>
          <a:stretch>
            <a:fillRect/>
          </a:stretch>
        </p:blipFill>
        <p:spPr bwMode="auto">
          <a:xfrm>
            <a:off x="3886200" y="3200400"/>
            <a:ext cx="2671763" cy="2971800"/>
          </a:xfrm>
          <a:prstGeom prst="rect">
            <a:avLst/>
          </a:prstGeom>
          <a:noFill/>
          <a:ln w="9525">
            <a:noFill/>
            <a:miter lim="800000"/>
            <a:headEnd/>
            <a:tailEnd/>
          </a:ln>
        </p:spPr>
      </p:pic>
    </p:spTree>
  </p:cSld>
  <p:clrMapOvr>
    <a:masterClrMapping/>
  </p:clrMapOvr>
  <p:transition>
    <p:fade thruBlk="1"/>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Grp="1"/>
          </p:cNvSpPr>
          <p:nvPr>
            <p:ph type="ctrTitle" sz="quarter"/>
          </p:nvPr>
        </p:nvSpPr>
        <p:spPr>
          <a:xfrm>
            <a:off x="685800" y="-1981200"/>
            <a:ext cx="7772400" cy="1736725"/>
          </a:xfrm>
        </p:spPr>
        <p:txBody>
          <a:bodyPr anchorCtr="0"/>
          <a:lstStyle/>
          <a:p>
            <a:pPr eaLnBrk="1" hangingPunct="1"/>
            <a:endParaRPr lang="en-US" dirty="0" smtClean="0">
              <a:effectLst/>
            </a:endParaRPr>
          </a:p>
        </p:txBody>
      </p:sp>
      <p:sp>
        <p:nvSpPr>
          <p:cNvPr id="58370" name="Rectangle 3"/>
          <p:cNvSpPr>
            <a:spLocks noGrp="1"/>
          </p:cNvSpPr>
          <p:nvPr>
            <p:ph type="subTitle" sz="quarter" idx="1"/>
          </p:nvPr>
        </p:nvSpPr>
        <p:spPr>
          <a:xfrm flipV="1">
            <a:off x="7315200" y="3505200"/>
            <a:ext cx="457200" cy="381000"/>
          </a:xfrm>
        </p:spPr>
        <p:txBody>
          <a:bodyPr/>
          <a:lstStyle/>
          <a:p>
            <a:pPr eaLnBrk="1" hangingPunct="1">
              <a:defRPr/>
            </a:pPr>
            <a:endParaRPr lang="en-US" dirty="0" smtClean="0"/>
          </a:p>
        </p:txBody>
      </p:sp>
      <p:pic>
        <p:nvPicPr>
          <p:cNvPr id="351235" name="Picture 4" descr="images 8"/>
          <p:cNvPicPr>
            <a:picLocks noChangeAspect="1" noChangeArrowheads="1"/>
          </p:cNvPicPr>
          <p:nvPr/>
        </p:nvPicPr>
        <p:blipFill>
          <a:blip r:embed="rId2" cstate="print"/>
          <a:srcRect/>
          <a:stretch>
            <a:fillRect/>
          </a:stretch>
        </p:blipFill>
        <p:spPr bwMode="auto">
          <a:xfrm>
            <a:off x="533400" y="838200"/>
            <a:ext cx="5016500" cy="3657600"/>
          </a:xfrm>
          <a:prstGeom prst="rect">
            <a:avLst/>
          </a:prstGeom>
          <a:noFill/>
          <a:ln w="9525">
            <a:noFill/>
            <a:miter lim="800000"/>
            <a:headEnd/>
            <a:tailEnd/>
          </a:ln>
        </p:spPr>
      </p:pic>
      <p:pic>
        <p:nvPicPr>
          <p:cNvPr id="351236" name="Picture 5" descr="images  10"/>
          <p:cNvPicPr>
            <a:picLocks noChangeAspect="1" noChangeArrowheads="1"/>
          </p:cNvPicPr>
          <p:nvPr/>
        </p:nvPicPr>
        <p:blipFill>
          <a:blip r:embed="rId3" cstate="print"/>
          <a:srcRect/>
          <a:stretch>
            <a:fillRect/>
          </a:stretch>
        </p:blipFill>
        <p:spPr bwMode="auto">
          <a:xfrm>
            <a:off x="4876800" y="3733800"/>
            <a:ext cx="3859213" cy="28352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7"/>
          <p:cNvSpPr>
            <a:spLocks noGrp="1" noChangeArrowheads="1"/>
          </p:cNvSpPr>
          <p:nvPr>
            <p:ph type="body" idx="4294967295"/>
          </p:nvPr>
        </p:nvSpPr>
        <p:spPr>
          <a:xfrm>
            <a:off x="1371600" y="762000"/>
            <a:ext cx="7772400" cy="4114800"/>
          </a:xfrm>
        </p:spPr>
        <p:txBody>
          <a:bodyPr/>
          <a:lstStyle/>
          <a:p>
            <a:pPr eaLnBrk="1" hangingPunct="1">
              <a:buFontTx/>
              <a:buNone/>
              <a:defRPr/>
            </a:pPr>
            <a:r>
              <a:rPr lang="en-US" altLang="en-US" smtClean="0"/>
              <a:t>                           </a:t>
            </a:r>
          </a:p>
          <a:p>
            <a:pPr eaLnBrk="1" hangingPunct="1">
              <a:buFontTx/>
              <a:buNone/>
              <a:defRPr/>
            </a:pPr>
            <a:endParaRPr lang="en-US" altLang="en-US" smtClean="0"/>
          </a:p>
          <a:p>
            <a:pPr eaLnBrk="1" hangingPunct="1">
              <a:buFontTx/>
              <a:buNone/>
              <a:defRPr/>
            </a:pPr>
            <a:endParaRPr lang="en-US" altLang="en-US" smtClean="0"/>
          </a:p>
          <a:p>
            <a:pPr eaLnBrk="1" hangingPunct="1">
              <a:buFontTx/>
              <a:buNone/>
              <a:defRPr/>
            </a:pPr>
            <a:r>
              <a:rPr lang="en-US" altLang="en-US" smtClean="0"/>
              <a:t>       Challenges to Pump Therapy</a:t>
            </a:r>
          </a:p>
        </p:txBody>
      </p:sp>
      <p:pic>
        <p:nvPicPr>
          <p:cNvPr id="352259" name="Picture 1028" descr="j0136675"/>
          <p:cNvPicPr>
            <a:picLocks noChangeAspect="1" noChangeArrowheads="1"/>
          </p:cNvPicPr>
          <p:nvPr/>
        </p:nvPicPr>
        <p:blipFill>
          <a:blip r:embed="rId2" cstate="print"/>
          <a:srcRect/>
          <a:stretch>
            <a:fillRect/>
          </a:stretch>
        </p:blipFill>
        <p:spPr bwMode="auto">
          <a:xfrm>
            <a:off x="3505200" y="3429000"/>
            <a:ext cx="2312988" cy="26066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685800" y="533400"/>
            <a:ext cx="7772400" cy="838200"/>
          </a:xfrm>
        </p:spPr>
        <p:txBody>
          <a:bodyPr/>
          <a:lstStyle/>
          <a:p>
            <a:pPr eaLnBrk="1" fontAlgn="auto" hangingPunct="1">
              <a:spcAft>
                <a:spcPts val="0"/>
              </a:spcAft>
              <a:defRPr/>
            </a:pPr>
            <a:r>
              <a:rPr lang="en-US" altLang="en-US" dirty="0" smtClean="0"/>
              <a:t>Challenges to Pump Therapy</a:t>
            </a:r>
          </a:p>
        </p:txBody>
      </p:sp>
      <p:sp>
        <p:nvSpPr>
          <p:cNvPr id="71681" name="Rectangle 26"/>
          <p:cNvSpPr>
            <a:spLocks noGrp="1" noChangeArrowheads="1"/>
          </p:cNvSpPr>
          <p:nvPr>
            <p:ph idx="1"/>
          </p:nvPr>
        </p:nvSpPr>
        <p:spPr>
          <a:xfrm>
            <a:off x="533400" y="609600"/>
            <a:ext cx="8610600" cy="5715000"/>
          </a:xfrm>
        </p:spPr>
        <p:txBody>
          <a:bodyPr>
            <a:normAutofit lnSpcReduction="10000"/>
          </a:bodyPr>
          <a:lstStyle/>
          <a:p>
            <a:pPr eaLnBrk="1" hangingPunct="1">
              <a:defRPr/>
            </a:pPr>
            <a:endParaRPr lang="en-US" altLang="en-US" dirty="0" smtClean="0"/>
          </a:p>
          <a:p>
            <a:pPr eaLnBrk="1" hangingPunct="1">
              <a:buFontTx/>
              <a:buNone/>
              <a:defRPr/>
            </a:pPr>
            <a:endParaRPr lang="en-US" altLang="en-US" dirty="0"/>
          </a:p>
          <a:p>
            <a:pPr eaLnBrk="1" hangingPunct="1">
              <a:buFontTx/>
              <a:buNone/>
              <a:defRPr/>
            </a:pPr>
            <a:r>
              <a:rPr lang="en-US" altLang="en-US" dirty="0" smtClean="0"/>
              <a:t>           - Battery goes dead</a:t>
            </a:r>
          </a:p>
          <a:p>
            <a:pPr eaLnBrk="1" hangingPunct="1">
              <a:buFontTx/>
              <a:buNone/>
              <a:defRPr/>
            </a:pPr>
            <a:r>
              <a:rPr lang="en-US" altLang="en-US" dirty="0" smtClean="0"/>
              <a:t>           - Pump malfunction</a:t>
            </a:r>
          </a:p>
          <a:p>
            <a:pPr eaLnBrk="1" hangingPunct="1">
              <a:buFontTx/>
              <a:buNone/>
              <a:defRPr/>
            </a:pPr>
            <a:r>
              <a:rPr lang="en-US" altLang="en-US" dirty="0" smtClean="0"/>
              <a:t>           - Air bubbles in the tubing</a:t>
            </a:r>
          </a:p>
          <a:p>
            <a:pPr eaLnBrk="1" hangingPunct="1">
              <a:buFontTx/>
              <a:buNone/>
              <a:defRPr/>
            </a:pPr>
            <a:r>
              <a:rPr lang="en-US" altLang="en-US" dirty="0" smtClean="0"/>
              <a:t>      *</a:t>
            </a:r>
            <a:r>
              <a:rPr lang="en-US" altLang="en-US" sz="3600" b="1" dirty="0" smtClean="0"/>
              <a:t>Disconnection Challenges*</a:t>
            </a:r>
          </a:p>
          <a:p>
            <a:pPr eaLnBrk="1" hangingPunct="1">
              <a:buFontTx/>
              <a:buNone/>
              <a:defRPr/>
            </a:pPr>
            <a:r>
              <a:rPr lang="en-US" altLang="en-US" dirty="0" smtClean="0"/>
              <a:t>           - Disconnected too long</a:t>
            </a:r>
            <a:endParaRPr lang="en-US" altLang="en-US" sz="3600" b="1" dirty="0" smtClean="0"/>
          </a:p>
          <a:p>
            <a:pPr eaLnBrk="1" hangingPunct="1">
              <a:buFontTx/>
              <a:buNone/>
              <a:defRPr/>
            </a:pPr>
            <a:r>
              <a:rPr lang="en-US" altLang="en-US" dirty="0" smtClean="0"/>
              <a:t>           - Lost or forgotten pump</a:t>
            </a:r>
          </a:p>
          <a:p>
            <a:pPr eaLnBrk="1" hangingPunct="1">
              <a:buFontTx/>
              <a:buNone/>
              <a:defRPr/>
            </a:pPr>
            <a:r>
              <a:rPr lang="en-US" altLang="en-US" dirty="0" smtClean="0"/>
              <a:t>           - Pump gets flushed or crushed!</a:t>
            </a:r>
          </a:p>
          <a:p>
            <a:pPr eaLnBrk="1" hangingPunct="1">
              <a:buFontTx/>
              <a:buNone/>
              <a:defRPr/>
            </a:pPr>
            <a:r>
              <a:rPr lang="en-US" altLang="en-US" dirty="0" smtClean="0"/>
              <a:t>           - Safe storage</a:t>
            </a:r>
          </a:p>
        </p:txBody>
      </p:sp>
    </p:spTree>
  </p:cSld>
  <p:clrMapOvr>
    <a:masterClrMapping/>
  </p:clrMapOvr>
  <p:transition>
    <p:fade thruBlk="1"/>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9" name="Rectangle 15"/>
          <p:cNvSpPr>
            <a:spLocks noGrp="1" noChangeArrowheads="1"/>
          </p:cNvSpPr>
          <p:nvPr>
            <p:ph type="title"/>
          </p:nvPr>
        </p:nvSpPr>
        <p:spPr>
          <a:xfrm>
            <a:off x="1143000" y="0"/>
            <a:ext cx="7543800" cy="1431925"/>
          </a:xfrm>
        </p:spPr>
        <p:txBody>
          <a:bodyPr/>
          <a:lstStyle/>
          <a:p>
            <a:pPr eaLnBrk="1" fontAlgn="auto" hangingPunct="1">
              <a:spcAft>
                <a:spcPts val="0"/>
              </a:spcAft>
              <a:defRPr/>
            </a:pPr>
            <a:r>
              <a:rPr lang="en-US" altLang="en-US" sz="5400" dirty="0">
                <a:solidFill>
                  <a:srgbClr val="0066CC"/>
                </a:solidFill>
                <a:latin typeface="Century Gothic" pitchFamily="34" charset="0"/>
              </a:rPr>
              <a:t>Challenges</a:t>
            </a:r>
          </a:p>
        </p:txBody>
      </p:sp>
      <p:sp>
        <p:nvSpPr>
          <p:cNvPr id="16397" name="Rectangle 13"/>
          <p:cNvSpPr>
            <a:spLocks noGrp="1" noChangeArrowheads="1"/>
          </p:cNvSpPr>
          <p:nvPr>
            <p:ph type="body" sz="half" idx="1"/>
          </p:nvPr>
        </p:nvSpPr>
        <p:spPr>
          <a:xfrm>
            <a:off x="1066800" y="1600200"/>
            <a:ext cx="5791200" cy="4572000"/>
          </a:xfrm>
        </p:spPr>
        <p:txBody>
          <a:bodyPr>
            <a:normAutofit/>
          </a:bodyPr>
          <a:lstStyle/>
          <a:p>
            <a:pPr marL="365760" indent="-256032" eaLnBrk="1" fontAlgn="auto" hangingPunct="1">
              <a:lnSpc>
                <a:spcPct val="90000"/>
              </a:lnSpc>
              <a:spcAft>
                <a:spcPts val="0"/>
              </a:spcAft>
              <a:buFont typeface="Wingdings 3"/>
              <a:buChar char=""/>
              <a:defRPr/>
            </a:pPr>
            <a:r>
              <a:rPr lang="en-US" altLang="en-US" sz="2800"/>
              <a:t>Learning curve: weeks to months</a:t>
            </a:r>
          </a:p>
          <a:p>
            <a:pPr marL="365760" indent="-256032" eaLnBrk="1" fontAlgn="auto" hangingPunct="1">
              <a:lnSpc>
                <a:spcPct val="90000"/>
              </a:lnSpc>
              <a:spcAft>
                <a:spcPts val="0"/>
              </a:spcAft>
              <a:buFont typeface="Wingdings" pitchFamily="2" charset="2"/>
              <a:buNone/>
              <a:defRPr/>
            </a:pPr>
            <a:endParaRPr lang="en-US" altLang="en-US" sz="2800"/>
          </a:p>
          <a:p>
            <a:pPr marL="365760" indent="-256032" eaLnBrk="1" fontAlgn="auto" hangingPunct="1">
              <a:lnSpc>
                <a:spcPct val="90000"/>
              </a:lnSpc>
              <a:spcAft>
                <a:spcPts val="0"/>
              </a:spcAft>
              <a:buFont typeface="Wingdings 3"/>
              <a:buChar char=""/>
              <a:defRPr/>
            </a:pPr>
            <a:r>
              <a:rPr lang="en-US" altLang="en-US" sz="2800"/>
              <a:t>May increase risk of DKA </a:t>
            </a:r>
          </a:p>
          <a:p>
            <a:pPr marL="365760" indent="-256032" eaLnBrk="1" fontAlgn="auto" hangingPunct="1">
              <a:lnSpc>
                <a:spcPct val="90000"/>
              </a:lnSpc>
              <a:spcAft>
                <a:spcPts val="0"/>
              </a:spcAft>
              <a:buFont typeface="Wingdings" pitchFamily="2" charset="2"/>
              <a:buNone/>
              <a:defRPr/>
            </a:pPr>
            <a:r>
              <a:rPr lang="en-US" altLang="en-US" sz="2800"/>
              <a:t>   (diabetic ketoacidosis, a </a:t>
            </a:r>
          </a:p>
          <a:p>
            <a:pPr marL="365760" indent="-256032" eaLnBrk="1" fontAlgn="auto" hangingPunct="1">
              <a:lnSpc>
                <a:spcPct val="90000"/>
              </a:lnSpc>
              <a:spcAft>
                <a:spcPts val="0"/>
              </a:spcAft>
              <a:buFont typeface="Wingdings" pitchFamily="2" charset="2"/>
              <a:buNone/>
              <a:defRPr/>
            </a:pPr>
            <a:r>
              <a:rPr lang="en-US" altLang="en-US" sz="2800"/>
              <a:t>    life-threatening emergency)                    </a:t>
            </a:r>
          </a:p>
          <a:p>
            <a:pPr marL="365760" indent="-256032" eaLnBrk="1" fontAlgn="auto" hangingPunct="1">
              <a:lnSpc>
                <a:spcPct val="90000"/>
              </a:lnSpc>
              <a:spcAft>
                <a:spcPts val="0"/>
              </a:spcAft>
              <a:buFont typeface="Wingdings 3"/>
              <a:buChar char=""/>
              <a:defRPr/>
            </a:pPr>
            <a:endParaRPr lang="en-US" altLang="en-US" sz="2800"/>
          </a:p>
          <a:p>
            <a:pPr marL="365760" indent="-256032" eaLnBrk="1" fontAlgn="auto" hangingPunct="1">
              <a:lnSpc>
                <a:spcPct val="90000"/>
              </a:lnSpc>
              <a:spcAft>
                <a:spcPts val="0"/>
              </a:spcAft>
              <a:buFont typeface="Wingdings 3"/>
              <a:buChar char=""/>
              <a:defRPr/>
            </a:pPr>
            <a:r>
              <a:rPr lang="en-US" altLang="en-US" sz="2800"/>
              <a:t>Possible weight gain </a:t>
            </a:r>
          </a:p>
          <a:p>
            <a:pPr marL="365760" indent="-256032" eaLnBrk="1" fontAlgn="auto" hangingPunct="1">
              <a:lnSpc>
                <a:spcPct val="90000"/>
              </a:lnSpc>
              <a:spcAft>
                <a:spcPts val="0"/>
              </a:spcAft>
              <a:buFont typeface="Wingdings 3"/>
              <a:buChar char=""/>
              <a:defRPr/>
            </a:pPr>
            <a:endParaRPr lang="en-US" altLang="en-US" sz="2800"/>
          </a:p>
          <a:p>
            <a:pPr marL="365760" indent="-256032" eaLnBrk="1" fontAlgn="auto" hangingPunct="1">
              <a:lnSpc>
                <a:spcPct val="90000"/>
              </a:lnSpc>
              <a:spcAft>
                <a:spcPts val="0"/>
              </a:spcAft>
              <a:buFont typeface="Wingdings 3"/>
              <a:buChar char=""/>
              <a:defRPr/>
            </a:pPr>
            <a:r>
              <a:rPr lang="en-US" altLang="en-US" sz="2800"/>
              <a:t>Requires frequent BG monitoring</a:t>
            </a:r>
          </a:p>
        </p:txBody>
      </p:sp>
      <p:pic>
        <p:nvPicPr>
          <p:cNvPr id="16400" name="Picture 16" descr="paramedic_vehicle_flashing_md_clr"/>
          <p:cNvPicPr>
            <a:picLocks noGrp="1" noChangeAspect="1" noChangeArrowheads="1" noCrop="1"/>
          </p:cNvPicPr>
          <p:nvPr>
            <p:ph sz="half" idx="2"/>
          </p:nvPr>
        </p:nvPicPr>
        <p:blipFill>
          <a:blip r:embed="rId3" cstate="print"/>
          <a:srcRect/>
          <a:stretch>
            <a:fillRect/>
          </a:stretch>
        </p:blipFill>
        <p:spPr>
          <a:xfrm>
            <a:off x="6950075" y="2895600"/>
            <a:ext cx="1320800" cy="1047750"/>
          </a:xfrm>
        </p:spPr>
      </p:pic>
      <p:pic>
        <p:nvPicPr>
          <p:cNvPr id="16390" name="Picture 6" descr="j0134605"/>
          <p:cNvPicPr>
            <a:picLocks noChangeAspect="1" noChangeArrowheads="1"/>
          </p:cNvPicPr>
          <p:nvPr/>
        </p:nvPicPr>
        <p:blipFill>
          <a:blip r:embed="rId4" cstate="print"/>
          <a:srcRect/>
          <a:stretch>
            <a:fillRect/>
          </a:stretch>
        </p:blipFill>
        <p:spPr bwMode="auto">
          <a:xfrm>
            <a:off x="7162800" y="838200"/>
            <a:ext cx="838200" cy="1219200"/>
          </a:xfrm>
          <a:prstGeom prst="rect">
            <a:avLst/>
          </a:prstGeom>
          <a:noFill/>
          <a:ln w="9525">
            <a:noFill/>
            <a:miter lim="800000"/>
            <a:headEnd/>
            <a:tailEnd/>
          </a:ln>
        </p:spPr>
      </p:pic>
      <p:pic>
        <p:nvPicPr>
          <p:cNvPr id="16392" name="Picture 8" descr="hm00017_"/>
          <p:cNvPicPr>
            <a:picLocks noChangeAspect="1" noChangeArrowheads="1"/>
          </p:cNvPicPr>
          <p:nvPr/>
        </p:nvPicPr>
        <p:blipFill>
          <a:blip r:embed="rId5" cstate="print"/>
          <a:srcRect/>
          <a:stretch>
            <a:fillRect/>
          </a:stretch>
        </p:blipFill>
        <p:spPr bwMode="auto">
          <a:xfrm>
            <a:off x="7239000" y="4953000"/>
            <a:ext cx="6985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97">
                                            <p:txEl>
                                              <p:pRg st="0" end="0"/>
                                            </p:txEl>
                                          </p:spTgt>
                                        </p:tgtEl>
                                        <p:attrNameLst>
                                          <p:attrName>style.visibility</p:attrName>
                                        </p:attrNameLst>
                                      </p:cBhvr>
                                      <p:to>
                                        <p:strVal val="visible"/>
                                      </p:to>
                                    </p:set>
                                    <p:animEffect transition="in" filter="blinds(horizontal)">
                                      <p:cBhvr>
                                        <p:cTn id="7" dur="500"/>
                                        <p:tgtEl>
                                          <p:spTgt spid="16397">
                                            <p:txEl>
                                              <p:pRg st="0" end="0"/>
                                            </p:txEl>
                                          </p:spTgt>
                                        </p:tgtEl>
                                      </p:cBhvr>
                                    </p:animEffect>
                                  </p:childTnLst>
                                </p:cTn>
                              </p:par>
                              <p:par>
                                <p:cTn id="8" presetID="47" presetClass="entr" presetSubtype="0" fill="hold" nodeType="withEffect">
                                  <p:stCondLst>
                                    <p:cond delay="0"/>
                                  </p:stCondLst>
                                  <p:childTnLst>
                                    <p:set>
                                      <p:cBhvr>
                                        <p:cTn id="9" dur="1" fill="hold">
                                          <p:stCondLst>
                                            <p:cond delay="0"/>
                                          </p:stCondLst>
                                        </p:cTn>
                                        <p:tgtEl>
                                          <p:spTgt spid="16390"/>
                                        </p:tgtEl>
                                        <p:attrNameLst>
                                          <p:attrName>style.visibility</p:attrName>
                                        </p:attrNameLst>
                                      </p:cBhvr>
                                      <p:to>
                                        <p:strVal val="visible"/>
                                      </p:to>
                                    </p:set>
                                    <p:animEffect transition="in" filter="fade">
                                      <p:cBhvr>
                                        <p:cTn id="10" dur="1000"/>
                                        <p:tgtEl>
                                          <p:spTgt spid="16390"/>
                                        </p:tgtEl>
                                      </p:cBhvr>
                                    </p:animEffect>
                                    <p:anim calcmode="lin" valueType="num">
                                      <p:cBhvr>
                                        <p:cTn id="11" dur="1000" fill="hold"/>
                                        <p:tgtEl>
                                          <p:spTgt spid="16390"/>
                                        </p:tgtEl>
                                        <p:attrNameLst>
                                          <p:attrName>ppt_x</p:attrName>
                                        </p:attrNameLst>
                                      </p:cBhvr>
                                      <p:tavLst>
                                        <p:tav tm="0">
                                          <p:val>
                                            <p:strVal val="#ppt_x"/>
                                          </p:val>
                                        </p:tav>
                                        <p:tav tm="100000">
                                          <p:val>
                                            <p:strVal val="#ppt_x"/>
                                          </p:val>
                                        </p:tav>
                                      </p:tavLst>
                                    </p:anim>
                                    <p:anim calcmode="lin" valueType="num">
                                      <p:cBhvr>
                                        <p:cTn id="12" dur="1000" fill="hold"/>
                                        <p:tgtEl>
                                          <p:spTgt spid="16390"/>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1000"/>
                            </p:stCondLst>
                            <p:childTnLst>
                              <p:par>
                                <p:cTn id="14" presetID="10" presetClass="exit" presetSubtype="0" fill="hold" nodeType="afterEffect">
                                  <p:stCondLst>
                                    <p:cond delay="3000"/>
                                  </p:stCondLst>
                                  <p:childTnLst>
                                    <p:animEffect transition="out" filter="fade">
                                      <p:cBhvr>
                                        <p:cTn id="15" dur="5000"/>
                                        <p:tgtEl>
                                          <p:spTgt spid="16390"/>
                                        </p:tgtEl>
                                      </p:cBhvr>
                                    </p:animEffect>
                                    <p:set>
                                      <p:cBhvr>
                                        <p:cTn id="16" dur="1" fill="hold">
                                          <p:stCondLst>
                                            <p:cond delay="4999"/>
                                          </p:stCondLst>
                                        </p:cTn>
                                        <p:tgtEl>
                                          <p:spTgt spid="16390"/>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6397">
                                            <p:txEl>
                                              <p:pRg st="2" end="2"/>
                                            </p:txEl>
                                          </p:spTgt>
                                        </p:tgtEl>
                                        <p:attrNameLst>
                                          <p:attrName>style.visibility</p:attrName>
                                        </p:attrNameLst>
                                      </p:cBhvr>
                                      <p:to>
                                        <p:strVal val="visible"/>
                                      </p:to>
                                    </p:set>
                                    <p:animEffect transition="in" filter="blinds(horizontal)">
                                      <p:cBhvr>
                                        <p:cTn id="21" dur="500"/>
                                        <p:tgtEl>
                                          <p:spTgt spid="16397">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6397">
                                            <p:txEl>
                                              <p:pRg st="3" end="3"/>
                                            </p:txEl>
                                          </p:spTgt>
                                        </p:tgtEl>
                                        <p:attrNameLst>
                                          <p:attrName>style.visibility</p:attrName>
                                        </p:attrNameLst>
                                      </p:cBhvr>
                                      <p:to>
                                        <p:strVal val="visible"/>
                                      </p:to>
                                    </p:set>
                                    <p:animEffect transition="in" filter="blinds(horizontal)">
                                      <p:cBhvr>
                                        <p:cTn id="24" dur="500"/>
                                        <p:tgtEl>
                                          <p:spTgt spid="16397">
                                            <p:txEl>
                                              <p:pRg st="3" end="3"/>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6397">
                                            <p:txEl>
                                              <p:pRg st="4" end="4"/>
                                            </p:txEl>
                                          </p:spTgt>
                                        </p:tgtEl>
                                        <p:attrNameLst>
                                          <p:attrName>style.visibility</p:attrName>
                                        </p:attrNameLst>
                                      </p:cBhvr>
                                      <p:to>
                                        <p:strVal val="visible"/>
                                      </p:to>
                                    </p:set>
                                    <p:animEffect transition="in" filter="blinds(horizontal)">
                                      <p:cBhvr>
                                        <p:cTn id="27" dur="500"/>
                                        <p:tgtEl>
                                          <p:spTgt spid="16397">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400"/>
                                        </p:tgtEl>
                                        <p:attrNameLst>
                                          <p:attrName>style.visibility</p:attrName>
                                        </p:attrNameLst>
                                      </p:cBhvr>
                                      <p:to>
                                        <p:strVal val="visible"/>
                                      </p:to>
                                    </p:set>
                                    <p:animEffect transition="in" filter="fade">
                                      <p:cBhvr>
                                        <p:cTn id="30" dur="2000"/>
                                        <p:tgtEl>
                                          <p:spTgt spid="16400"/>
                                        </p:tgtEl>
                                      </p:cBhvr>
                                    </p:animEffect>
                                  </p:childTnLst>
                                </p:cTn>
                              </p:par>
                            </p:childTnLst>
                          </p:cTn>
                        </p:par>
                        <p:par>
                          <p:cTn id="31" fill="hold" nodeType="afterGroup">
                            <p:stCondLst>
                              <p:cond delay="2000"/>
                            </p:stCondLst>
                            <p:childTnLst>
                              <p:par>
                                <p:cTn id="32" presetID="29" presetClass="exit" presetSubtype="0" fill="hold" nodeType="afterEffect">
                                  <p:stCondLst>
                                    <p:cond delay="2000"/>
                                  </p:stCondLst>
                                  <p:childTnLst>
                                    <p:anim calcmode="lin" valueType="num">
                                      <p:cBhvr>
                                        <p:cTn id="33" dur="3000"/>
                                        <p:tgtEl>
                                          <p:spTgt spid="16400"/>
                                        </p:tgtEl>
                                        <p:attrNameLst>
                                          <p:attrName>ppt_x</p:attrName>
                                        </p:attrNameLst>
                                      </p:cBhvr>
                                      <p:tavLst>
                                        <p:tav tm="0">
                                          <p:val>
                                            <p:strVal val="ppt_x"/>
                                          </p:val>
                                        </p:tav>
                                        <p:tav tm="100000">
                                          <p:val>
                                            <p:strVal val="ppt_x-.2"/>
                                          </p:val>
                                        </p:tav>
                                      </p:tavLst>
                                    </p:anim>
                                    <p:anim calcmode="lin" valueType="num">
                                      <p:cBhvr>
                                        <p:cTn id="34" dur="3000"/>
                                        <p:tgtEl>
                                          <p:spTgt spid="16400"/>
                                        </p:tgtEl>
                                        <p:attrNameLst>
                                          <p:attrName>ppt_y</p:attrName>
                                        </p:attrNameLst>
                                      </p:cBhvr>
                                      <p:tavLst>
                                        <p:tav tm="0">
                                          <p:val>
                                            <p:strVal val="ppt_y"/>
                                          </p:val>
                                        </p:tav>
                                        <p:tav tm="100000">
                                          <p:val>
                                            <p:strVal val="ppt_y"/>
                                          </p:val>
                                        </p:tav>
                                      </p:tavLst>
                                    </p:anim>
                                    <p:animEffect transition="out" filter="fade">
                                      <p:cBhvr>
                                        <p:cTn id="35" dur="3000"/>
                                        <p:tgtEl>
                                          <p:spTgt spid="16400"/>
                                        </p:tgtEl>
                                      </p:cBhvr>
                                    </p:animEffect>
                                    <p:set>
                                      <p:cBhvr>
                                        <p:cTn id="36" dur="1" fill="hold">
                                          <p:stCondLst>
                                            <p:cond delay="2999"/>
                                          </p:stCondLst>
                                        </p:cTn>
                                        <p:tgtEl>
                                          <p:spTgt spid="16400"/>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6397">
                                            <p:txEl>
                                              <p:pRg st="6" end="6"/>
                                            </p:txEl>
                                          </p:spTgt>
                                        </p:tgtEl>
                                        <p:attrNameLst>
                                          <p:attrName>style.visibility</p:attrName>
                                        </p:attrNameLst>
                                      </p:cBhvr>
                                      <p:to>
                                        <p:strVal val="visible"/>
                                      </p:to>
                                    </p:set>
                                    <p:animEffect transition="in" filter="blinds(horizontal)">
                                      <p:cBhvr>
                                        <p:cTn id="41" dur="500"/>
                                        <p:tgtEl>
                                          <p:spTgt spid="16397">
                                            <p:txEl>
                                              <p:pRg st="6" end="6"/>
                                            </p:txEl>
                                          </p:spTgt>
                                        </p:tgtEl>
                                      </p:cBhvr>
                                    </p:animEffect>
                                  </p:childTnLst>
                                </p:cTn>
                              </p:par>
                              <p:par>
                                <p:cTn id="42" presetID="42" presetClass="entr" presetSubtype="0" fill="hold" nodeType="withEffect">
                                  <p:stCondLst>
                                    <p:cond delay="0"/>
                                  </p:stCondLst>
                                  <p:childTnLst>
                                    <p:set>
                                      <p:cBhvr>
                                        <p:cTn id="43" dur="1" fill="hold">
                                          <p:stCondLst>
                                            <p:cond delay="0"/>
                                          </p:stCondLst>
                                        </p:cTn>
                                        <p:tgtEl>
                                          <p:spTgt spid="16392"/>
                                        </p:tgtEl>
                                        <p:attrNameLst>
                                          <p:attrName>style.visibility</p:attrName>
                                        </p:attrNameLst>
                                      </p:cBhvr>
                                      <p:to>
                                        <p:strVal val="visible"/>
                                      </p:to>
                                    </p:set>
                                    <p:animEffect transition="in" filter="fade">
                                      <p:cBhvr>
                                        <p:cTn id="44" dur="1000"/>
                                        <p:tgtEl>
                                          <p:spTgt spid="16392"/>
                                        </p:tgtEl>
                                      </p:cBhvr>
                                    </p:animEffect>
                                    <p:anim calcmode="lin" valueType="num">
                                      <p:cBhvr>
                                        <p:cTn id="45" dur="1000" fill="hold"/>
                                        <p:tgtEl>
                                          <p:spTgt spid="16392"/>
                                        </p:tgtEl>
                                        <p:attrNameLst>
                                          <p:attrName>ppt_x</p:attrName>
                                        </p:attrNameLst>
                                      </p:cBhvr>
                                      <p:tavLst>
                                        <p:tav tm="0">
                                          <p:val>
                                            <p:strVal val="#ppt_x"/>
                                          </p:val>
                                        </p:tav>
                                        <p:tav tm="100000">
                                          <p:val>
                                            <p:strVal val="#ppt_x"/>
                                          </p:val>
                                        </p:tav>
                                      </p:tavLst>
                                    </p:anim>
                                    <p:anim calcmode="lin" valueType="num">
                                      <p:cBhvr>
                                        <p:cTn id="46" dur="1000" fill="hold"/>
                                        <p:tgtEl>
                                          <p:spTgt spid="16392"/>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16397">
                                            <p:txEl>
                                              <p:pRg st="8" end="8"/>
                                            </p:txEl>
                                          </p:spTgt>
                                        </p:tgtEl>
                                        <p:attrNameLst>
                                          <p:attrName>style.visibility</p:attrName>
                                        </p:attrNameLst>
                                      </p:cBhvr>
                                      <p:to>
                                        <p:strVal val="visible"/>
                                      </p:to>
                                    </p:set>
                                    <p:animEffect transition="in" filter="blinds(horizontal)">
                                      <p:cBhvr>
                                        <p:cTn id="51" dur="500"/>
                                        <p:tgtEl>
                                          <p:spTgt spid="1639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6" name="Rectangle 12"/>
          <p:cNvSpPr>
            <a:spLocks noGrp="1" noChangeArrowheads="1"/>
          </p:cNvSpPr>
          <p:nvPr>
            <p:ph type="title"/>
          </p:nvPr>
        </p:nvSpPr>
        <p:spPr/>
        <p:txBody>
          <a:bodyPr>
            <a:normAutofit/>
          </a:bodyPr>
          <a:lstStyle/>
          <a:p>
            <a:pPr eaLnBrk="1" fontAlgn="auto" hangingPunct="1">
              <a:spcAft>
                <a:spcPts val="0"/>
              </a:spcAft>
              <a:defRPr/>
            </a:pPr>
            <a:r>
              <a:rPr lang="en-US" altLang="en-US" sz="5400">
                <a:solidFill>
                  <a:srgbClr val="0066CC"/>
                </a:solidFill>
                <a:latin typeface="Century Gothic" pitchFamily="34" charset="0"/>
              </a:rPr>
              <a:t>Challenges</a:t>
            </a:r>
          </a:p>
        </p:txBody>
      </p:sp>
      <p:sp>
        <p:nvSpPr>
          <p:cNvPr id="82945" name="Rectangle 3"/>
          <p:cNvSpPr>
            <a:spLocks noGrp="1" noChangeArrowheads="1"/>
          </p:cNvSpPr>
          <p:nvPr>
            <p:ph idx="1"/>
          </p:nvPr>
        </p:nvSpPr>
        <p:spPr/>
        <p:txBody>
          <a:bodyPr/>
          <a:lstStyle/>
          <a:p>
            <a:pPr eaLnBrk="1" hangingPunct="1">
              <a:defRPr/>
            </a:pPr>
            <a:r>
              <a:rPr lang="en-US" altLang="en-US" smtClean="0"/>
              <a:t>Potential site infections </a:t>
            </a:r>
          </a:p>
          <a:p>
            <a:pPr eaLnBrk="1" hangingPunct="1">
              <a:defRPr/>
            </a:pPr>
            <a:endParaRPr lang="en-US" altLang="en-US" smtClean="0"/>
          </a:p>
          <a:p>
            <a:pPr eaLnBrk="1" hangingPunct="1">
              <a:defRPr/>
            </a:pPr>
            <a:r>
              <a:rPr lang="en-US" altLang="en-US" smtClean="0"/>
              <a:t>Inconvenience in wearing</a:t>
            </a:r>
          </a:p>
          <a:p>
            <a:pPr eaLnBrk="1" hangingPunct="1">
              <a:defRPr/>
            </a:pPr>
            <a:endParaRPr lang="en-US" altLang="en-US" smtClean="0"/>
          </a:p>
          <a:p>
            <a:pPr eaLnBrk="1" hangingPunct="1">
              <a:defRPr/>
            </a:pPr>
            <a:r>
              <a:rPr lang="en-US" altLang="en-US" smtClean="0"/>
              <a:t>Self-image/modesty/dating</a:t>
            </a:r>
          </a:p>
          <a:p>
            <a:pPr eaLnBrk="1" hangingPunct="1">
              <a:buFont typeface="Wingdings" pitchFamily="2" charset="2"/>
              <a:buNone/>
              <a:defRPr/>
            </a:pPr>
            <a:r>
              <a:rPr lang="en-US" altLang="en-US" smtClean="0"/>
              <a:t>		 issues</a:t>
            </a:r>
          </a:p>
        </p:txBody>
      </p:sp>
      <p:sp>
        <p:nvSpPr>
          <p:cNvPr id="358403" name="Rectangle 6"/>
          <p:cNvSpPr>
            <a:spLocks noChangeArrowheads="1"/>
          </p:cNvSpPr>
          <p:nvPr/>
        </p:nvSpPr>
        <p:spPr bwMode="auto">
          <a:xfrm>
            <a:off x="6096000" y="1752600"/>
            <a:ext cx="1600200" cy="838200"/>
          </a:xfrm>
          <a:prstGeom prst="rect">
            <a:avLst/>
          </a:prstGeom>
          <a:solidFill>
            <a:srgbClr val="F2E0E6"/>
          </a:solidFill>
          <a:ln w="9525">
            <a:solidFill>
              <a:schemeClr val="tx1"/>
            </a:solidFill>
            <a:miter lim="800000"/>
            <a:headEnd/>
            <a:tailEnd/>
          </a:ln>
        </p:spPr>
        <p:txBody>
          <a:bodyPr wrap="none" anchor="ctr"/>
          <a:lstStyle/>
          <a:p>
            <a:pPr eaLnBrk="0" hangingPunct="0"/>
            <a:endParaRPr lang="en-US"/>
          </a:p>
        </p:txBody>
      </p:sp>
      <p:sp>
        <p:nvSpPr>
          <p:cNvPr id="358404" name="Oval 7"/>
          <p:cNvSpPr>
            <a:spLocks noChangeArrowheads="1"/>
          </p:cNvSpPr>
          <p:nvPr/>
        </p:nvSpPr>
        <p:spPr bwMode="auto">
          <a:xfrm>
            <a:off x="6781800" y="2057400"/>
            <a:ext cx="228600" cy="228600"/>
          </a:xfrm>
          <a:prstGeom prst="ellipse">
            <a:avLst/>
          </a:prstGeom>
          <a:solidFill>
            <a:schemeClr val="accent1"/>
          </a:solidFill>
          <a:ln w="9525">
            <a:solidFill>
              <a:srgbClr val="F2E0E6"/>
            </a:solidFill>
            <a:round/>
            <a:headEnd/>
            <a:tailEnd/>
          </a:ln>
          <a:effectLst>
            <a:prstShdw prst="shdw13" dist="53882" dir="13500000">
              <a:srgbClr val="F8DAE7"/>
            </a:prstShdw>
          </a:effectLst>
        </p:spPr>
        <p:txBody>
          <a:bodyPr wrap="none" anchor="ctr"/>
          <a:lstStyle/>
          <a:p>
            <a:pPr eaLnBrk="0" hangingPunct="0"/>
            <a:endParaRPr lang="en-US"/>
          </a:p>
        </p:txBody>
      </p:sp>
      <p:pic>
        <p:nvPicPr>
          <p:cNvPr id="358405" name="Picture 10" descr="j0137315"/>
          <p:cNvPicPr>
            <a:picLocks noChangeAspect="1" noChangeArrowheads="1"/>
          </p:cNvPicPr>
          <p:nvPr/>
        </p:nvPicPr>
        <p:blipFill>
          <a:blip r:embed="rId3" cstate="print"/>
          <a:srcRect/>
          <a:stretch>
            <a:fillRect/>
          </a:stretch>
        </p:blipFill>
        <p:spPr bwMode="auto">
          <a:xfrm>
            <a:off x="6248400" y="4038600"/>
            <a:ext cx="2262188" cy="23622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Grp="1" noChangeArrowheads="1"/>
          </p:cNvSpPr>
          <p:nvPr>
            <p:ph type="title"/>
          </p:nvPr>
        </p:nvSpPr>
        <p:spPr/>
        <p:txBody>
          <a:bodyPr>
            <a:normAutofit/>
          </a:bodyPr>
          <a:lstStyle/>
          <a:p>
            <a:pPr eaLnBrk="1" fontAlgn="auto" hangingPunct="1">
              <a:spcAft>
                <a:spcPts val="0"/>
              </a:spcAft>
              <a:defRPr/>
            </a:pPr>
            <a:r>
              <a:rPr lang="en-US" altLang="en-US" sz="5400">
                <a:solidFill>
                  <a:srgbClr val="0066CC"/>
                </a:solidFill>
                <a:latin typeface="Century Gothic" pitchFamily="34" charset="0"/>
              </a:rPr>
              <a:t>Challenges</a:t>
            </a:r>
          </a:p>
        </p:txBody>
      </p:sp>
      <p:sp>
        <p:nvSpPr>
          <p:cNvPr id="84993" name="Rectangle 3"/>
          <p:cNvSpPr>
            <a:spLocks noGrp="1" noChangeArrowheads="1"/>
          </p:cNvSpPr>
          <p:nvPr>
            <p:ph idx="1"/>
          </p:nvPr>
        </p:nvSpPr>
        <p:spPr/>
        <p:txBody>
          <a:bodyPr/>
          <a:lstStyle/>
          <a:p>
            <a:pPr eaLnBrk="1" hangingPunct="1">
              <a:defRPr/>
            </a:pPr>
            <a:r>
              <a:rPr lang="en-US" altLang="en-US" smtClean="0"/>
              <a:t>Follow-up required</a:t>
            </a:r>
          </a:p>
          <a:p>
            <a:pPr eaLnBrk="1" hangingPunct="1">
              <a:defRPr/>
            </a:pPr>
            <a:endParaRPr lang="en-US" altLang="en-US" smtClean="0"/>
          </a:p>
          <a:p>
            <a:pPr eaLnBrk="1" hangingPunct="1">
              <a:defRPr/>
            </a:pPr>
            <a:r>
              <a:rPr lang="en-US" altLang="en-US" smtClean="0"/>
              <a:t>Cost</a:t>
            </a:r>
          </a:p>
          <a:p>
            <a:pPr eaLnBrk="1" hangingPunct="1">
              <a:buFont typeface="Wingdings" pitchFamily="2" charset="2"/>
              <a:buNone/>
              <a:defRPr/>
            </a:pPr>
            <a:endParaRPr lang="en-US" altLang="en-US" smtClean="0"/>
          </a:p>
          <a:p>
            <a:pPr eaLnBrk="1" hangingPunct="1">
              <a:defRPr/>
            </a:pPr>
            <a:r>
              <a:rPr lang="en-US" altLang="en-US" smtClean="0"/>
              <a:t>Troubleshooting problems during class</a:t>
            </a:r>
          </a:p>
          <a:p>
            <a:pPr eaLnBrk="1" hangingPunct="1">
              <a:defRPr/>
            </a:pPr>
            <a:endParaRPr lang="en-US" altLang="en-US" smtClean="0"/>
          </a:p>
        </p:txBody>
      </p:sp>
    </p:spTree>
  </p:cSld>
  <p:clrMapOvr>
    <a:masterClrMapping/>
  </p:clrMapOvr>
  <p:transition>
    <p:fade thruBlk="1"/>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3"/>
          <p:cNvSpPr>
            <a:spLocks noGrp="1" noChangeArrowheads="1"/>
          </p:cNvSpPr>
          <p:nvPr>
            <p:ph idx="1"/>
          </p:nvPr>
        </p:nvSpPr>
        <p:spPr/>
        <p:txBody>
          <a:bodyPr/>
          <a:lstStyle/>
          <a:p>
            <a:pPr eaLnBrk="1" hangingPunct="1">
              <a:buClr>
                <a:srgbClr val="FF3300"/>
              </a:buClr>
              <a:buFont typeface="Wingdings" pitchFamily="2" charset="2"/>
              <a:buChar char="ü"/>
              <a:defRPr/>
            </a:pPr>
            <a:r>
              <a:rPr lang="en-US" altLang="en-US" smtClean="0"/>
              <a:t>Follow guidelines</a:t>
            </a:r>
          </a:p>
          <a:p>
            <a:pPr eaLnBrk="1" hangingPunct="1">
              <a:buClr>
                <a:srgbClr val="FF3300"/>
              </a:buClr>
              <a:buFont typeface="Wingdings" pitchFamily="2" charset="2"/>
              <a:buChar char="ü"/>
              <a:defRPr/>
            </a:pPr>
            <a:r>
              <a:rPr lang="en-US" altLang="en-US" smtClean="0"/>
              <a:t>Count carbs</a:t>
            </a:r>
          </a:p>
          <a:p>
            <a:pPr eaLnBrk="1" hangingPunct="1">
              <a:buClr>
                <a:srgbClr val="FF3300"/>
              </a:buClr>
              <a:buFont typeface="Wingdings" pitchFamily="2" charset="2"/>
              <a:buChar char="ü"/>
              <a:defRPr/>
            </a:pPr>
            <a:r>
              <a:rPr lang="en-US" altLang="en-US" smtClean="0"/>
              <a:t>BG tests</a:t>
            </a:r>
          </a:p>
          <a:p>
            <a:pPr eaLnBrk="1" hangingPunct="1">
              <a:buClr>
                <a:srgbClr val="FF3300"/>
              </a:buClr>
              <a:buFont typeface="Wingdings" pitchFamily="2" charset="2"/>
              <a:buChar char="ü"/>
              <a:defRPr/>
            </a:pPr>
            <a:r>
              <a:rPr lang="en-US" altLang="en-US" smtClean="0"/>
              <a:t>Adjustment for activity</a:t>
            </a:r>
          </a:p>
          <a:p>
            <a:pPr eaLnBrk="1" hangingPunct="1">
              <a:buClr>
                <a:srgbClr val="FF3300"/>
              </a:buClr>
              <a:buFont typeface="Wingdings" pitchFamily="2" charset="2"/>
              <a:buChar char="ü"/>
              <a:defRPr/>
            </a:pPr>
            <a:r>
              <a:rPr lang="en-US" altLang="en-US" smtClean="0"/>
              <a:t>Test for ketones when BG &gt;250 x 2</a:t>
            </a:r>
          </a:p>
          <a:p>
            <a:pPr eaLnBrk="1" hangingPunct="1">
              <a:buClr>
                <a:srgbClr val="FF3300"/>
              </a:buClr>
              <a:buFont typeface="Wingdings" pitchFamily="2" charset="2"/>
              <a:buChar char="ü"/>
              <a:defRPr/>
            </a:pPr>
            <a:r>
              <a:rPr lang="en-US" altLang="en-US" smtClean="0"/>
              <a:t>Extra fluids for high BG</a:t>
            </a:r>
          </a:p>
          <a:p>
            <a:pPr eaLnBrk="1" hangingPunct="1">
              <a:buClr>
                <a:srgbClr val="FF3300"/>
              </a:buClr>
              <a:buFont typeface="Wingdings" pitchFamily="2" charset="2"/>
              <a:buChar char="ü"/>
              <a:defRPr/>
            </a:pPr>
            <a:r>
              <a:rPr lang="en-US" altLang="en-US" smtClean="0"/>
              <a:t>? Extra snack when active</a:t>
            </a:r>
          </a:p>
        </p:txBody>
      </p:sp>
      <p:sp>
        <p:nvSpPr>
          <p:cNvPr id="362498" name="WordArt 5"/>
          <p:cNvSpPr>
            <a:spLocks noChangeArrowheads="1" noChangeShapeType="1" noTextEdit="1"/>
          </p:cNvSpPr>
          <p:nvPr/>
        </p:nvSpPr>
        <p:spPr bwMode="auto">
          <a:xfrm>
            <a:off x="1217613" y="304800"/>
            <a:ext cx="7392987" cy="1431925"/>
          </a:xfrm>
          <a:prstGeom prst="rect">
            <a:avLst/>
          </a:prstGeom>
        </p:spPr>
        <p:txBody>
          <a:bodyPr wrap="none" fromWordArt="1">
            <a:prstTxWarp prst="textSlantUp">
              <a:avLst>
                <a:gd name="adj" fmla="val 32056"/>
              </a:avLst>
            </a:prstTxWarp>
          </a:bodyPr>
          <a:lstStyle/>
          <a:p>
            <a:pPr algn="ctr"/>
            <a:r>
              <a:rPr lang="en-US" sz="3600" kern="10">
                <a:ln w="9525">
                  <a:solidFill>
                    <a:srgbClr val="99CCFF"/>
                  </a:solidFill>
                  <a:round/>
                  <a:headEnd/>
                  <a:tailEnd/>
                </a:ln>
                <a:solidFill>
                  <a:srgbClr val="0066CC"/>
                </a:solidFill>
                <a:effectLst>
                  <a:outerShdw dist="53882" dir="2700000" algn="ctr" rotWithShape="0">
                    <a:srgbClr val="9999FF"/>
                  </a:outerShdw>
                </a:effectLst>
                <a:latin typeface="Impact"/>
              </a:rPr>
              <a:t>Tips for Success</a:t>
            </a:r>
          </a:p>
        </p:txBody>
      </p:sp>
    </p:spTree>
  </p:cSld>
  <p:clrMapOvr>
    <a:masterClrMapping/>
  </p:clrMapOvr>
  <p:transition>
    <p:fade thruBlk="1"/>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p:cNvSpPr>
            <a:spLocks noGrp="1" noChangeArrowheads="1"/>
          </p:cNvSpPr>
          <p:nvPr>
            <p:ph type="title"/>
          </p:nvPr>
        </p:nvSpPr>
        <p:spPr/>
        <p:txBody>
          <a:bodyPr>
            <a:normAutofit/>
          </a:bodyPr>
          <a:lstStyle/>
          <a:p>
            <a:pPr eaLnBrk="1" fontAlgn="auto" hangingPunct="1">
              <a:spcAft>
                <a:spcPts val="0"/>
              </a:spcAft>
              <a:defRPr/>
            </a:pPr>
            <a:r>
              <a:rPr lang="en-US" altLang="en-US" sz="5400">
                <a:latin typeface="Century Gothic" pitchFamily="34" charset="0"/>
              </a:rPr>
              <a:t>Basic Pump Supply Kit</a:t>
            </a:r>
          </a:p>
        </p:txBody>
      </p:sp>
      <p:sp>
        <p:nvSpPr>
          <p:cNvPr id="135169" name="Rectangle 3"/>
          <p:cNvSpPr>
            <a:spLocks noGrp="1" noChangeArrowheads="1"/>
          </p:cNvSpPr>
          <p:nvPr>
            <p:ph idx="1"/>
          </p:nvPr>
        </p:nvSpPr>
        <p:spPr>
          <a:xfrm>
            <a:off x="1066800" y="1600200"/>
            <a:ext cx="7620000" cy="4419600"/>
          </a:xfrm>
        </p:spPr>
        <p:txBody>
          <a:bodyPr/>
          <a:lstStyle/>
          <a:p>
            <a:pPr eaLnBrk="1" hangingPunct="1">
              <a:lnSpc>
                <a:spcPct val="90000"/>
              </a:lnSpc>
              <a:buClr>
                <a:schemeClr val="tx1"/>
              </a:buClr>
              <a:defRPr/>
            </a:pPr>
            <a:r>
              <a:rPr lang="en-US" altLang="en-US" smtClean="0"/>
              <a:t>Infusion sets</a:t>
            </a:r>
          </a:p>
          <a:p>
            <a:pPr eaLnBrk="1" hangingPunct="1">
              <a:lnSpc>
                <a:spcPct val="90000"/>
              </a:lnSpc>
              <a:defRPr/>
            </a:pPr>
            <a:r>
              <a:rPr lang="en-US" altLang="en-US" smtClean="0"/>
              <a:t>Skin prepping solution/swabs</a:t>
            </a:r>
          </a:p>
          <a:p>
            <a:pPr eaLnBrk="1" hangingPunct="1">
              <a:lnSpc>
                <a:spcPct val="90000"/>
              </a:lnSpc>
              <a:defRPr/>
            </a:pPr>
            <a:r>
              <a:rPr lang="en-US" altLang="en-US" smtClean="0"/>
              <a:t>Pump cartridges</a:t>
            </a:r>
          </a:p>
          <a:p>
            <a:pPr eaLnBrk="1" hangingPunct="1">
              <a:lnSpc>
                <a:spcPct val="90000"/>
              </a:lnSpc>
              <a:defRPr/>
            </a:pPr>
            <a:r>
              <a:rPr lang="en-US" altLang="en-US" smtClean="0"/>
              <a:t>Insulin (</a:t>
            </a:r>
            <a:r>
              <a:rPr lang="en-US" altLang="en-US" smtClean="0">
                <a:sym typeface="Wingdings" pitchFamily="2" charset="2"/>
              </a:rPr>
              <a:t> expiration date)</a:t>
            </a:r>
            <a:endParaRPr lang="en-US" altLang="en-US" smtClean="0"/>
          </a:p>
          <a:p>
            <a:pPr eaLnBrk="1" hangingPunct="1">
              <a:lnSpc>
                <a:spcPct val="90000"/>
              </a:lnSpc>
              <a:defRPr/>
            </a:pPr>
            <a:r>
              <a:rPr lang="en-US" altLang="en-US" smtClean="0"/>
              <a:t>Pump batteries</a:t>
            </a:r>
          </a:p>
          <a:p>
            <a:pPr eaLnBrk="1" hangingPunct="1">
              <a:lnSpc>
                <a:spcPct val="90000"/>
              </a:lnSpc>
              <a:defRPr/>
            </a:pPr>
            <a:r>
              <a:rPr lang="en-US" altLang="en-US" smtClean="0"/>
              <a:t>Ketone strips</a:t>
            </a:r>
          </a:p>
          <a:p>
            <a:pPr eaLnBrk="1" hangingPunct="1">
              <a:lnSpc>
                <a:spcPct val="90000"/>
              </a:lnSpc>
              <a:defRPr/>
            </a:pPr>
            <a:r>
              <a:rPr lang="en-US" altLang="en-US" smtClean="0"/>
              <a:t>Blood Glucose test strips</a:t>
            </a:r>
          </a:p>
          <a:p>
            <a:pPr eaLnBrk="1" hangingPunct="1">
              <a:lnSpc>
                <a:spcPct val="90000"/>
              </a:lnSpc>
              <a:defRPr/>
            </a:pPr>
            <a:r>
              <a:rPr lang="en-US" altLang="en-US" smtClean="0"/>
              <a:t>Glucose tabs/ gel and Glucagon</a:t>
            </a:r>
          </a:p>
          <a:p>
            <a:pPr eaLnBrk="1" hangingPunct="1">
              <a:lnSpc>
                <a:spcPct val="90000"/>
              </a:lnSpc>
              <a:buFont typeface="Wingdings" pitchFamily="2" charset="2"/>
              <a:buNone/>
              <a:defRPr/>
            </a:pPr>
            <a:endParaRPr lang="en-US" altLang="en-US" smtClean="0"/>
          </a:p>
        </p:txBody>
      </p:sp>
      <p:pic>
        <p:nvPicPr>
          <p:cNvPr id="363523" name="Picture 5" descr="j0113292"/>
          <p:cNvPicPr>
            <a:picLocks noChangeAspect="1" noChangeArrowheads="1"/>
          </p:cNvPicPr>
          <p:nvPr/>
        </p:nvPicPr>
        <p:blipFill>
          <a:blip r:embed="rId3" cstate="print"/>
          <a:srcRect/>
          <a:stretch>
            <a:fillRect/>
          </a:stretch>
        </p:blipFill>
        <p:spPr bwMode="auto">
          <a:xfrm>
            <a:off x="6781800" y="2057400"/>
            <a:ext cx="1366838" cy="8382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8"/>
          <p:cNvSpPr>
            <a:spLocks noGrp="1" noChangeArrowheads="1"/>
          </p:cNvSpPr>
          <p:nvPr>
            <p:ph type="title"/>
          </p:nvPr>
        </p:nvSpPr>
        <p:spPr/>
        <p:txBody>
          <a:bodyPr>
            <a:normAutofit/>
          </a:bodyPr>
          <a:lstStyle/>
          <a:p>
            <a:pPr eaLnBrk="1" fontAlgn="auto" hangingPunct="1">
              <a:spcAft>
                <a:spcPts val="0"/>
              </a:spcAft>
              <a:defRPr/>
            </a:pPr>
            <a:r>
              <a:rPr lang="en-US" altLang="en-US" sz="5400">
                <a:solidFill>
                  <a:srgbClr val="00CC00"/>
                </a:solidFill>
                <a:latin typeface="Century Gothic" pitchFamily="34" charset="0"/>
              </a:rPr>
              <a:t>Care Plan for Pump</a:t>
            </a:r>
          </a:p>
        </p:txBody>
      </p:sp>
      <p:sp>
        <p:nvSpPr>
          <p:cNvPr id="25603" name="Rectangle 3"/>
          <p:cNvSpPr>
            <a:spLocks noGrp="1" noChangeArrowheads="1"/>
          </p:cNvSpPr>
          <p:nvPr>
            <p:ph idx="1"/>
          </p:nvPr>
        </p:nvSpPr>
        <p:spPr>
          <a:xfrm>
            <a:off x="1066800" y="1524000"/>
            <a:ext cx="7620000" cy="4343400"/>
          </a:xfrm>
          <a:extLst/>
        </p:spPr>
        <p:txBody>
          <a:bodyPr>
            <a:normAutofit/>
          </a:bodyPr>
          <a:lstStyle/>
          <a:p>
            <a:pPr marL="365760" indent="-256032" eaLnBrk="1" fontAlgn="auto" hangingPunct="1">
              <a:spcAft>
                <a:spcPts val="0"/>
              </a:spcAft>
              <a:buFont typeface="Wingdings" pitchFamily="2" charset="2"/>
              <a:buNone/>
              <a:defRPr/>
            </a:pPr>
            <a:r>
              <a:rPr lang="en-US" altLang="en-US" sz="2800" dirty="0"/>
              <a:t>What? A part of </a:t>
            </a:r>
            <a:r>
              <a:rPr lang="en-US" altLang="en-US" sz="2800" b="1" dirty="0" smtClean="0">
                <a:solidFill>
                  <a:srgbClr val="5834F2"/>
                </a:solidFill>
              </a:rPr>
              <a:t>DMMP or 504</a:t>
            </a:r>
            <a:endParaRPr lang="en-US" altLang="en-US" sz="2800" dirty="0"/>
          </a:p>
          <a:p>
            <a:pPr marL="365760" indent="-256032" eaLnBrk="1" fontAlgn="auto" hangingPunct="1">
              <a:spcAft>
                <a:spcPts val="0"/>
              </a:spcAft>
              <a:buFont typeface="Wingdings" pitchFamily="2" charset="2"/>
              <a:buNone/>
              <a:defRPr/>
            </a:pPr>
            <a:r>
              <a:rPr lang="en-US" altLang="en-US" sz="2800" dirty="0"/>
              <a:t>Who?</a:t>
            </a:r>
          </a:p>
          <a:p>
            <a:pPr marL="365760" indent="-256032" eaLnBrk="1" fontAlgn="auto" hangingPunct="1">
              <a:spcAft>
                <a:spcPts val="0"/>
              </a:spcAft>
              <a:buFont typeface="Wingdings" pitchFamily="2" charset="2"/>
              <a:buNone/>
              <a:defRPr/>
            </a:pPr>
            <a:r>
              <a:rPr lang="en-US" altLang="en-US" sz="2800" dirty="0"/>
              <a:t>	School nurse</a:t>
            </a:r>
          </a:p>
          <a:p>
            <a:pPr marL="365760" indent="-256032" eaLnBrk="1" fontAlgn="auto" hangingPunct="1">
              <a:spcAft>
                <a:spcPts val="0"/>
              </a:spcAft>
              <a:buFont typeface="Wingdings" pitchFamily="2" charset="2"/>
              <a:buNone/>
              <a:defRPr/>
            </a:pPr>
            <a:r>
              <a:rPr lang="en-US" altLang="en-US" sz="2800" dirty="0"/>
              <a:t>	Teacher</a:t>
            </a:r>
          </a:p>
          <a:p>
            <a:pPr marL="365760" indent="-256032" eaLnBrk="1" fontAlgn="auto" hangingPunct="1">
              <a:spcAft>
                <a:spcPts val="0"/>
              </a:spcAft>
              <a:buFont typeface="Wingdings" pitchFamily="2" charset="2"/>
              <a:buNone/>
              <a:defRPr/>
            </a:pPr>
            <a:r>
              <a:rPr lang="en-US" altLang="en-US" sz="2800" dirty="0"/>
              <a:t>	Sports coach</a:t>
            </a:r>
          </a:p>
          <a:p>
            <a:pPr marL="365760" indent="-256032" eaLnBrk="1" fontAlgn="auto" hangingPunct="1">
              <a:spcAft>
                <a:spcPts val="0"/>
              </a:spcAft>
              <a:buFont typeface="Wingdings" pitchFamily="2" charset="2"/>
              <a:buNone/>
              <a:defRPr/>
            </a:pPr>
            <a:r>
              <a:rPr lang="en-US" altLang="en-US" sz="2800" dirty="0"/>
              <a:t>Why?</a:t>
            </a:r>
          </a:p>
          <a:p>
            <a:pPr marL="365760" indent="-256032" eaLnBrk="1" fontAlgn="auto" hangingPunct="1">
              <a:spcAft>
                <a:spcPts val="0"/>
              </a:spcAft>
              <a:buFont typeface="Wingdings" pitchFamily="2" charset="2"/>
              <a:buNone/>
              <a:defRPr/>
            </a:pPr>
            <a:r>
              <a:rPr lang="en-US" altLang="en-US" sz="2800" dirty="0"/>
              <a:t>	Action plan for day-to-day troubleshooting </a:t>
            </a:r>
          </a:p>
          <a:p>
            <a:pPr marL="365760" indent="-256032" eaLnBrk="1" fontAlgn="auto" hangingPunct="1">
              <a:spcAft>
                <a:spcPts val="0"/>
              </a:spcAft>
              <a:buFont typeface="Wingdings" pitchFamily="2" charset="2"/>
              <a:buNone/>
              <a:defRPr/>
            </a:pPr>
            <a:r>
              <a:rPr lang="en-US" altLang="en-US" sz="2800" dirty="0"/>
              <a:t>	Guide for emergencies</a:t>
            </a:r>
          </a:p>
          <a:p>
            <a:pPr marL="365760" indent="-256032" eaLnBrk="1" fontAlgn="auto" hangingPunct="1">
              <a:spcAft>
                <a:spcPts val="0"/>
              </a:spcAft>
              <a:buFont typeface="Wingdings" pitchFamily="2" charset="2"/>
              <a:buNone/>
              <a:defRPr/>
            </a:pPr>
            <a:endParaRPr lang="en-US" altLang="en-US" sz="2800" dirty="0"/>
          </a:p>
          <a:p>
            <a:pPr marL="365760" indent="-256032" eaLnBrk="1" fontAlgn="auto" hangingPunct="1">
              <a:spcAft>
                <a:spcPts val="0"/>
              </a:spcAft>
              <a:buFont typeface="Wingdings" pitchFamily="2" charset="2"/>
              <a:buNone/>
              <a:defRPr/>
            </a:pPr>
            <a:endParaRPr lang="en-US" altLang="en-US" sz="2800" dirty="0"/>
          </a:p>
        </p:txBody>
      </p:sp>
      <p:pic>
        <p:nvPicPr>
          <p:cNvPr id="365571" name="Picture 5" descr="bd06639_"/>
          <p:cNvPicPr>
            <a:picLocks noChangeAspect="1" noChangeArrowheads="1"/>
          </p:cNvPicPr>
          <p:nvPr/>
        </p:nvPicPr>
        <p:blipFill>
          <a:blip r:embed="rId3" cstate="print"/>
          <a:srcRect/>
          <a:stretch>
            <a:fillRect/>
          </a:stretch>
        </p:blipFill>
        <p:spPr bwMode="auto">
          <a:xfrm>
            <a:off x="5105400" y="2508250"/>
            <a:ext cx="1841500" cy="1841500"/>
          </a:xfrm>
          <a:prstGeom prst="rect">
            <a:avLst/>
          </a:prstGeom>
          <a:noFill/>
          <a:ln w="9525">
            <a:solidFill>
              <a:schemeClr val="bg2"/>
            </a:solidFill>
            <a:miter lim="800000"/>
            <a:headEnd/>
            <a:tailEnd/>
          </a:ln>
        </p:spPr>
      </p:pic>
    </p:spTree>
  </p:cSld>
  <p:clrMapOvr>
    <a:masterClrMapping/>
  </p:clrMapOvr>
  <p:transition>
    <p:fade thruBlk="1"/>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4" name="Rectangle 10"/>
          <p:cNvSpPr>
            <a:spLocks noGrp="1" noChangeArrowheads="1"/>
          </p:cNvSpPr>
          <p:nvPr>
            <p:ph type="title"/>
          </p:nvPr>
        </p:nvSpPr>
        <p:spPr/>
        <p:txBody>
          <a:bodyPr>
            <a:normAutofit/>
          </a:bodyPr>
          <a:lstStyle/>
          <a:p>
            <a:pPr eaLnBrk="1" fontAlgn="auto" hangingPunct="1">
              <a:spcAft>
                <a:spcPts val="0"/>
              </a:spcAft>
              <a:defRPr/>
            </a:pPr>
            <a:r>
              <a:rPr lang="en-US" altLang="en-US" sz="4800">
                <a:latin typeface="Comic Sans MS" pitchFamily="66" charset="0"/>
              </a:rPr>
              <a:t>Pumpers and parents say…</a:t>
            </a:r>
          </a:p>
        </p:txBody>
      </p:sp>
      <p:sp>
        <p:nvSpPr>
          <p:cNvPr id="169985" name="Rectangle 3"/>
          <p:cNvSpPr>
            <a:spLocks noGrp="1" noChangeArrowheads="1"/>
          </p:cNvSpPr>
          <p:nvPr>
            <p:ph idx="1"/>
          </p:nvPr>
        </p:nvSpPr>
        <p:spPr/>
        <p:txBody>
          <a:bodyPr/>
          <a:lstStyle/>
          <a:p>
            <a:pPr eaLnBrk="1" hangingPunct="1">
              <a:buFont typeface="Wingdings" pitchFamily="2" charset="2"/>
              <a:buNone/>
              <a:defRPr/>
            </a:pPr>
            <a:r>
              <a:rPr lang="en-US" altLang="en-US" smtClean="0"/>
              <a:t>“…freedom!..to sleep in, eat at BD parties,”</a:t>
            </a:r>
          </a:p>
          <a:p>
            <a:pPr eaLnBrk="1" hangingPunct="1">
              <a:buFont typeface="Wingdings" pitchFamily="2" charset="2"/>
              <a:buNone/>
              <a:defRPr/>
            </a:pPr>
            <a:r>
              <a:rPr lang="en-US" altLang="en-US" smtClean="0"/>
              <a:t>“…more energy, less moody…”</a:t>
            </a:r>
          </a:p>
          <a:p>
            <a:pPr eaLnBrk="1" hangingPunct="1">
              <a:buFont typeface="Wingdings" pitchFamily="2" charset="2"/>
              <a:buNone/>
              <a:defRPr/>
            </a:pPr>
            <a:r>
              <a:rPr lang="en-US" altLang="en-US" smtClean="0"/>
              <a:t>“I have my daughter back!”</a:t>
            </a:r>
          </a:p>
          <a:p>
            <a:pPr eaLnBrk="1" hangingPunct="1">
              <a:buFont typeface="Wingdings" pitchFamily="2" charset="2"/>
              <a:buNone/>
              <a:defRPr/>
            </a:pPr>
            <a:r>
              <a:rPr lang="en-US" altLang="en-US" smtClean="0"/>
              <a:t>“His grades have gone up.”</a:t>
            </a:r>
          </a:p>
          <a:p>
            <a:pPr eaLnBrk="1" hangingPunct="1">
              <a:buFont typeface="Wingdings" pitchFamily="2" charset="2"/>
              <a:buNone/>
              <a:defRPr/>
            </a:pPr>
            <a:r>
              <a:rPr lang="en-US" altLang="en-US" smtClean="0"/>
              <a:t>“My pump is my friend.”</a:t>
            </a:r>
          </a:p>
          <a:p>
            <a:pPr eaLnBrk="1" hangingPunct="1">
              <a:buFont typeface="Wingdings" pitchFamily="2" charset="2"/>
              <a:buNone/>
              <a:defRPr/>
            </a:pPr>
            <a:r>
              <a:rPr lang="en-US" altLang="en-US" smtClean="0"/>
              <a:t>“So much easier to deal with those </a:t>
            </a:r>
          </a:p>
          <a:p>
            <a:pPr eaLnBrk="1" hangingPunct="1">
              <a:buFont typeface="Wingdings" pitchFamily="2" charset="2"/>
              <a:buNone/>
              <a:defRPr/>
            </a:pPr>
            <a:r>
              <a:rPr lang="en-US" altLang="en-US" smtClean="0"/>
              <a:t>‘raging hormones’!”</a:t>
            </a:r>
          </a:p>
          <a:p>
            <a:pPr eaLnBrk="1" hangingPunct="1">
              <a:buFont typeface="Wingdings" pitchFamily="2" charset="2"/>
              <a:buNone/>
              <a:defRPr/>
            </a:pPr>
            <a:endParaRPr lang="en-US" altLang="en-US" smtClean="0"/>
          </a:p>
        </p:txBody>
      </p:sp>
      <p:pic>
        <p:nvPicPr>
          <p:cNvPr id="401411" name="Picture 6" descr="j0160656"/>
          <p:cNvPicPr>
            <a:picLocks noChangeAspect="1" noChangeArrowheads="1"/>
          </p:cNvPicPr>
          <p:nvPr/>
        </p:nvPicPr>
        <p:blipFill>
          <a:blip r:embed="rId3" cstate="print"/>
          <a:srcRect/>
          <a:stretch>
            <a:fillRect/>
          </a:stretch>
        </p:blipFill>
        <p:spPr bwMode="auto">
          <a:xfrm>
            <a:off x="5791200" y="3581400"/>
            <a:ext cx="698500" cy="1066800"/>
          </a:xfrm>
          <a:prstGeom prst="rect">
            <a:avLst/>
          </a:prstGeom>
          <a:noFill/>
          <a:ln w="9525">
            <a:noFill/>
            <a:miter lim="800000"/>
            <a:headEnd/>
            <a:tailEnd/>
          </a:ln>
        </p:spPr>
      </p:pic>
      <p:pic>
        <p:nvPicPr>
          <p:cNvPr id="401412" name="Picture 7" descr="j0155807"/>
          <p:cNvPicPr>
            <a:picLocks noChangeAspect="1" noChangeArrowheads="1"/>
          </p:cNvPicPr>
          <p:nvPr/>
        </p:nvPicPr>
        <p:blipFill>
          <a:blip r:embed="rId4" cstate="print"/>
          <a:srcRect/>
          <a:stretch>
            <a:fillRect/>
          </a:stretch>
        </p:blipFill>
        <p:spPr bwMode="auto">
          <a:xfrm>
            <a:off x="7351713" y="5432425"/>
            <a:ext cx="1792287" cy="1425575"/>
          </a:xfrm>
          <a:prstGeom prst="rect">
            <a:avLst/>
          </a:prstGeom>
          <a:noFill/>
          <a:ln w="9525">
            <a:noFill/>
            <a:miter lim="800000"/>
            <a:headEnd/>
            <a:tailEnd/>
          </a:ln>
        </p:spPr>
      </p:pic>
      <p:pic>
        <p:nvPicPr>
          <p:cNvPr id="401413" name="Picture 8" descr="pe00009_"/>
          <p:cNvPicPr>
            <a:picLocks noChangeAspect="1" noChangeArrowheads="1"/>
          </p:cNvPicPr>
          <p:nvPr/>
        </p:nvPicPr>
        <p:blipFill>
          <a:blip r:embed="rId5" cstate="print"/>
          <a:srcRect/>
          <a:stretch>
            <a:fillRect/>
          </a:stretch>
        </p:blipFill>
        <p:spPr bwMode="auto">
          <a:xfrm>
            <a:off x="7010400" y="2286000"/>
            <a:ext cx="1460500" cy="228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05800" cy="5745163"/>
          </a:xfrm>
        </p:spPr>
        <p:txBody>
          <a:bodyPr/>
          <a:lstStyle/>
          <a:p>
            <a:r>
              <a:rPr lang="en-US" dirty="0" smtClean="0"/>
              <a:t>Insulin:  A hormone that controls blood glucose.  It allows glucose to pass from the blood to the body cells.  In Type 1 diabetes, it must be replaced and can only be done by injection of continuous infusion pump. </a:t>
            </a:r>
          </a:p>
          <a:p>
            <a:endParaRPr lang="en-US" dirty="0" smtClean="0"/>
          </a:p>
          <a:p>
            <a:endParaRPr lang="en-US" dirty="0" smtClean="0"/>
          </a:p>
          <a:p>
            <a:r>
              <a:rPr lang="en-US" dirty="0" smtClean="0"/>
              <a:t>How do we know how much????</a:t>
            </a:r>
          </a:p>
          <a:p>
            <a:endParaRPr lang="en-US" dirty="0" smtClean="0"/>
          </a:p>
          <a:p>
            <a:endParaRPr lang="en-US" dirty="0"/>
          </a:p>
        </p:txBody>
      </p:sp>
    </p:spTree>
  </p:cSld>
  <p:clrMapOvr>
    <a:masterClrMapping/>
  </p:clrMapOvr>
  <p:transition>
    <p:fade thruBlk="1"/>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10" name="Rectangle 14"/>
          <p:cNvSpPr>
            <a:spLocks noGrp="1" noChangeArrowheads="1"/>
          </p:cNvSpPr>
          <p:nvPr>
            <p:ph type="title"/>
          </p:nvPr>
        </p:nvSpPr>
        <p:spPr/>
        <p:txBody>
          <a:bodyPr>
            <a:normAutofit/>
          </a:bodyPr>
          <a:lstStyle/>
          <a:p>
            <a:pPr eaLnBrk="1" fontAlgn="auto" hangingPunct="1">
              <a:spcAft>
                <a:spcPts val="0"/>
              </a:spcAft>
              <a:defRPr/>
            </a:pPr>
            <a:r>
              <a:rPr lang="en-US" altLang="en-US" sz="5400">
                <a:solidFill>
                  <a:srgbClr val="009900"/>
                </a:solidFill>
                <a:latin typeface="Century Gothic" pitchFamily="34" charset="0"/>
              </a:rPr>
              <a:t>Behavior Issues</a:t>
            </a:r>
          </a:p>
        </p:txBody>
      </p:sp>
      <p:sp>
        <p:nvSpPr>
          <p:cNvPr id="164865" name="Rectangle 3"/>
          <p:cNvSpPr>
            <a:spLocks noGrp="1" noChangeArrowheads="1"/>
          </p:cNvSpPr>
          <p:nvPr>
            <p:ph idx="1"/>
          </p:nvPr>
        </p:nvSpPr>
        <p:spPr>
          <a:xfrm>
            <a:off x="1066800" y="1447800"/>
            <a:ext cx="7620000" cy="5029200"/>
          </a:xfrm>
        </p:spPr>
        <p:txBody>
          <a:bodyPr/>
          <a:lstStyle/>
          <a:p>
            <a:pPr eaLnBrk="1" hangingPunct="1">
              <a:buFont typeface="Wingdings" pitchFamily="2" charset="2"/>
              <a:buNone/>
              <a:defRPr/>
            </a:pPr>
            <a:r>
              <a:rPr lang="en-US" altLang="en-US" sz="4400" smtClean="0">
                <a:solidFill>
                  <a:schemeClr val="hlink"/>
                </a:solidFill>
              </a:rPr>
              <a:t>From this…</a:t>
            </a:r>
          </a:p>
        </p:txBody>
      </p:sp>
      <p:pic>
        <p:nvPicPr>
          <p:cNvPr id="371715" name="Picture 6" descr="j0270678"/>
          <p:cNvPicPr>
            <a:picLocks noChangeAspect="1" noChangeArrowheads="1"/>
          </p:cNvPicPr>
          <p:nvPr/>
        </p:nvPicPr>
        <p:blipFill>
          <a:blip r:embed="rId3" cstate="print"/>
          <a:srcRect/>
          <a:stretch>
            <a:fillRect/>
          </a:stretch>
        </p:blipFill>
        <p:spPr bwMode="auto">
          <a:xfrm>
            <a:off x="1143000" y="2133600"/>
            <a:ext cx="1952625" cy="1981200"/>
          </a:xfrm>
          <a:prstGeom prst="rect">
            <a:avLst/>
          </a:prstGeom>
          <a:noFill/>
          <a:ln w="9525">
            <a:noFill/>
            <a:miter lim="800000"/>
            <a:headEnd/>
            <a:tailEnd/>
          </a:ln>
        </p:spPr>
      </p:pic>
      <p:pic>
        <p:nvPicPr>
          <p:cNvPr id="371716" name="Picture 9" descr="j0121431"/>
          <p:cNvPicPr>
            <a:picLocks noChangeAspect="1" noChangeArrowheads="1"/>
          </p:cNvPicPr>
          <p:nvPr/>
        </p:nvPicPr>
        <p:blipFill>
          <a:blip r:embed="rId4" cstate="print"/>
          <a:srcRect/>
          <a:stretch>
            <a:fillRect/>
          </a:stretch>
        </p:blipFill>
        <p:spPr bwMode="auto">
          <a:xfrm>
            <a:off x="6705600" y="3962400"/>
            <a:ext cx="1752600" cy="2466975"/>
          </a:xfrm>
          <a:prstGeom prst="rect">
            <a:avLst/>
          </a:prstGeom>
          <a:noFill/>
          <a:ln w="9525">
            <a:noFill/>
            <a:miter lim="800000"/>
            <a:headEnd/>
            <a:tailEnd/>
          </a:ln>
        </p:spPr>
      </p:pic>
      <p:pic>
        <p:nvPicPr>
          <p:cNvPr id="371717" name="Picture 10" descr="j0122173"/>
          <p:cNvPicPr>
            <a:picLocks noChangeAspect="1" noChangeArrowheads="1"/>
          </p:cNvPicPr>
          <p:nvPr/>
        </p:nvPicPr>
        <p:blipFill>
          <a:blip r:embed="rId5" cstate="print"/>
          <a:srcRect/>
          <a:stretch>
            <a:fillRect/>
          </a:stretch>
        </p:blipFill>
        <p:spPr bwMode="auto">
          <a:xfrm>
            <a:off x="3962400" y="4038600"/>
            <a:ext cx="2209800" cy="2057400"/>
          </a:xfrm>
          <a:prstGeom prst="rect">
            <a:avLst/>
          </a:prstGeom>
          <a:noFill/>
          <a:ln w="9525">
            <a:noFill/>
            <a:miter lim="800000"/>
            <a:headEnd/>
            <a:tailEnd/>
          </a:ln>
        </p:spPr>
      </p:pic>
      <p:pic>
        <p:nvPicPr>
          <p:cNvPr id="371718" name="Picture 11" descr="j0160666"/>
          <p:cNvPicPr>
            <a:picLocks noChangeAspect="1" noChangeArrowheads="1"/>
          </p:cNvPicPr>
          <p:nvPr/>
        </p:nvPicPr>
        <p:blipFill>
          <a:blip r:embed="rId6" cstate="print"/>
          <a:srcRect/>
          <a:stretch>
            <a:fillRect/>
          </a:stretch>
        </p:blipFill>
        <p:spPr bwMode="auto">
          <a:xfrm>
            <a:off x="3810000" y="1905000"/>
            <a:ext cx="2051050" cy="1974850"/>
          </a:xfrm>
          <a:prstGeom prst="rect">
            <a:avLst/>
          </a:prstGeom>
          <a:noFill/>
          <a:ln w="9525">
            <a:noFill/>
            <a:miter lim="800000"/>
            <a:headEnd/>
            <a:tailEnd/>
          </a:ln>
        </p:spPr>
      </p:pic>
      <p:pic>
        <p:nvPicPr>
          <p:cNvPr id="371719" name="Picture 12" descr="bd19550_"/>
          <p:cNvPicPr>
            <a:picLocks noChangeAspect="1" noChangeArrowheads="1" noCrop="1"/>
          </p:cNvPicPr>
          <p:nvPr/>
        </p:nvPicPr>
        <p:blipFill>
          <a:blip r:embed="rId7" cstate="print"/>
          <a:srcRect/>
          <a:stretch>
            <a:fillRect/>
          </a:stretch>
        </p:blipFill>
        <p:spPr bwMode="auto">
          <a:xfrm>
            <a:off x="1143000" y="4191000"/>
            <a:ext cx="2536825" cy="1981200"/>
          </a:xfrm>
          <a:prstGeom prst="rect">
            <a:avLst/>
          </a:prstGeom>
          <a:noFill/>
          <a:ln w="9525">
            <a:noFill/>
            <a:miter lim="800000"/>
            <a:headEnd/>
            <a:tailEnd/>
          </a:ln>
        </p:spPr>
      </p:pic>
      <p:pic>
        <p:nvPicPr>
          <p:cNvPr id="371720" name="Picture 13" descr="bd19575_"/>
          <p:cNvPicPr>
            <a:picLocks noChangeAspect="1" noChangeArrowheads="1" noCrop="1"/>
          </p:cNvPicPr>
          <p:nvPr/>
        </p:nvPicPr>
        <p:blipFill>
          <a:blip r:embed="rId8" cstate="print"/>
          <a:srcRect/>
          <a:stretch>
            <a:fillRect/>
          </a:stretch>
        </p:blipFill>
        <p:spPr bwMode="auto">
          <a:xfrm>
            <a:off x="6172200" y="1828800"/>
            <a:ext cx="2362200" cy="205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fontAlgn="auto" hangingPunct="1">
              <a:spcAft>
                <a:spcPts val="0"/>
              </a:spcAft>
              <a:defRPr/>
            </a:pPr>
            <a:r>
              <a:rPr lang="en-US" altLang="en-US"/>
              <a:t>To this…..</a:t>
            </a:r>
          </a:p>
        </p:txBody>
      </p:sp>
      <p:pic>
        <p:nvPicPr>
          <p:cNvPr id="373762" name="Picture 4" descr="j0262698"/>
          <p:cNvPicPr>
            <a:picLocks noGrp="1" noChangeAspect="1" noChangeArrowheads="1"/>
          </p:cNvPicPr>
          <p:nvPr>
            <p:ph idx="1"/>
          </p:nvPr>
        </p:nvPicPr>
        <p:blipFill>
          <a:blip r:embed="rId3" cstate="print"/>
          <a:srcRect/>
          <a:stretch>
            <a:fillRect/>
          </a:stretch>
        </p:blipFill>
        <p:spPr>
          <a:xfrm>
            <a:off x="1371600" y="1524000"/>
            <a:ext cx="2667000" cy="2125663"/>
          </a:xfrm>
        </p:spPr>
      </p:pic>
      <p:pic>
        <p:nvPicPr>
          <p:cNvPr id="373763" name="Picture 5" descr="ph01446j"/>
          <p:cNvPicPr>
            <a:picLocks noChangeAspect="1" noChangeArrowheads="1"/>
          </p:cNvPicPr>
          <p:nvPr/>
        </p:nvPicPr>
        <p:blipFill>
          <a:blip r:embed="rId4" cstate="print"/>
          <a:srcRect/>
          <a:stretch>
            <a:fillRect/>
          </a:stretch>
        </p:blipFill>
        <p:spPr bwMode="auto">
          <a:xfrm>
            <a:off x="1371600" y="4191000"/>
            <a:ext cx="2667000" cy="1905000"/>
          </a:xfrm>
          <a:prstGeom prst="rect">
            <a:avLst/>
          </a:prstGeom>
          <a:noFill/>
          <a:ln w="9525">
            <a:noFill/>
            <a:miter lim="800000"/>
            <a:headEnd/>
            <a:tailEnd/>
          </a:ln>
        </p:spPr>
      </p:pic>
      <p:pic>
        <p:nvPicPr>
          <p:cNvPr id="373764" name="Picture 6" descr="ph01472j"/>
          <p:cNvPicPr>
            <a:picLocks noChangeAspect="1" noChangeArrowheads="1"/>
          </p:cNvPicPr>
          <p:nvPr/>
        </p:nvPicPr>
        <p:blipFill>
          <a:blip r:embed="rId5" cstate="print"/>
          <a:srcRect/>
          <a:stretch>
            <a:fillRect/>
          </a:stretch>
        </p:blipFill>
        <p:spPr bwMode="auto">
          <a:xfrm>
            <a:off x="6629400" y="1143000"/>
            <a:ext cx="1816100" cy="2743200"/>
          </a:xfrm>
          <a:prstGeom prst="rect">
            <a:avLst/>
          </a:prstGeom>
          <a:noFill/>
          <a:ln w="9525">
            <a:noFill/>
            <a:miter lim="800000"/>
            <a:headEnd/>
            <a:tailEnd/>
          </a:ln>
        </p:spPr>
      </p:pic>
      <p:pic>
        <p:nvPicPr>
          <p:cNvPr id="373765" name="Picture 8" descr="j0122437"/>
          <p:cNvPicPr>
            <a:picLocks noChangeAspect="1" noChangeArrowheads="1"/>
          </p:cNvPicPr>
          <p:nvPr/>
        </p:nvPicPr>
        <p:blipFill>
          <a:blip r:embed="rId6" cstate="print"/>
          <a:srcRect/>
          <a:stretch>
            <a:fillRect/>
          </a:stretch>
        </p:blipFill>
        <p:spPr bwMode="auto">
          <a:xfrm>
            <a:off x="4419600" y="2514600"/>
            <a:ext cx="1828800" cy="3141663"/>
          </a:xfrm>
          <a:prstGeom prst="rect">
            <a:avLst/>
          </a:prstGeom>
          <a:noFill/>
          <a:ln w="9525">
            <a:noFill/>
            <a:miter lim="800000"/>
            <a:headEnd/>
            <a:tailEnd/>
          </a:ln>
        </p:spPr>
      </p:pic>
      <p:pic>
        <p:nvPicPr>
          <p:cNvPr id="373766" name="Picture 9" descr="ag00315_"/>
          <p:cNvPicPr>
            <a:picLocks noChangeAspect="1" noChangeArrowheads="1" noCrop="1"/>
          </p:cNvPicPr>
          <p:nvPr/>
        </p:nvPicPr>
        <p:blipFill>
          <a:blip r:embed="rId7" cstate="print"/>
          <a:srcRect/>
          <a:stretch>
            <a:fillRect/>
          </a:stretch>
        </p:blipFill>
        <p:spPr bwMode="auto">
          <a:xfrm>
            <a:off x="6934200" y="4267200"/>
            <a:ext cx="1246188" cy="1863725"/>
          </a:xfrm>
          <a:prstGeom prst="rect">
            <a:avLst/>
          </a:prstGeom>
          <a:noFill/>
          <a:ln w="9525">
            <a:noFill/>
            <a:miter lim="800000"/>
            <a:headEnd/>
            <a:tailEnd/>
          </a:ln>
        </p:spPr>
      </p:pic>
      <p:graphicFrame>
        <p:nvGraphicFramePr>
          <p:cNvPr id="2" name="Table 1"/>
          <p:cNvGraphicFramePr>
            <a:graphicFrameLocks noGrp="1"/>
          </p:cNvGraphicFramePr>
          <p:nvPr/>
        </p:nvGraphicFramePr>
        <p:xfrm>
          <a:off x="1524000" y="1397000"/>
          <a:ext cx="6095997" cy="370840"/>
        </p:xfrm>
        <a:graphic>
          <a:graphicData uri="http://schemas.openxmlformats.org/drawingml/2006/table">
            <a:tbl>
              <a:tblPr firstRow="1" bandRow="1">
                <a:tableStyleId>{5C22544A-7EE6-4342-B048-85BDC9FD1C3A}</a:tableStyleId>
              </a:tblPr>
              <a:tblGrid>
                <a:gridCol w="677333"/>
                <a:gridCol w="677333"/>
                <a:gridCol w="677333"/>
                <a:gridCol w="677333"/>
                <a:gridCol w="677333"/>
                <a:gridCol w="677333"/>
                <a:gridCol w="677333"/>
                <a:gridCol w="677333"/>
                <a:gridCol w="677333"/>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2"/>
          <p:cNvSpPr>
            <a:spLocks noGrp="1"/>
          </p:cNvSpPr>
          <p:nvPr>
            <p:ph type="ctrTitle" sz="quarter"/>
          </p:nvPr>
        </p:nvSpPr>
        <p:spPr/>
        <p:txBody>
          <a:bodyPr anchorCtr="0"/>
          <a:lstStyle/>
          <a:p>
            <a:pPr eaLnBrk="1" hangingPunct="1"/>
            <a:endParaRPr lang="en-US" smtClean="0">
              <a:effectLst/>
            </a:endParaRPr>
          </a:p>
        </p:txBody>
      </p:sp>
      <p:sp>
        <p:nvSpPr>
          <p:cNvPr id="219139" name="Rectangle 3"/>
          <p:cNvSpPr>
            <a:spLocks noGrp="1"/>
          </p:cNvSpPr>
          <p:nvPr>
            <p:ph type="subTitle" sz="quarter" idx="1"/>
          </p:nvPr>
        </p:nvSpPr>
        <p:spPr/>
        <p:txBody>
          <a:bodyPr/>
          <a:lstStyle/>
          <a:p>
            <a:pPr eaLnBrk="1" hangingPunct="1">
              <a:defRPr/>
            </a:pPr>
            <a:endParaRPr lang="en-US" smtClean="0"/>
          </a:p>
        </p:txBody>
      </p:sp>
      <p:pic>
        <p:nvPicPr>
          <p:cNvPr id="403459" name="Picture 4" descr="images 13"/>
          <p:cNvPicPr>
            <a:picLocks noChangeAspect="1" noChangeArrowheads="1"/>
          </p:cNvPicPr>
          <p:nvPr/>
        </p:nvPicPr>
        <p:blipFill>
          <a:blip r:embed="rId2" cstate="print"/>
          <a:srcRect/>
          <a:stretch>
            <a:fillRect/>
          </a:stretch>
        </p:blipFill>
        <p:spPr bwMode="auto">
          <a:xfrm>
            <a:off x="1295400" y="1112838"/>
            <a:ext cx="7954963" cy="54102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0514" name="Rectangle 2"/>
          <p:cNvSpPr>
            <a:spLocks noGrp="1" noChangeArrowheads="1"/>
          </p:cNvSpPr>
          <p:nvPr>
            <p:ph type="title"/>
          </p:nvPr>
        </p:nvSpPr>
        <p:spPr/>
        <p:txBody>
          <a:bodyPr/>
          <a:lstStyle/>
          <a:p>
            <a:pPr eaLnBrk="1" hangingPunct="1">
              <a:defRPr/>
            </a:pPr>
            <a:r>
              <a:rPr lang="en-US" altLang="en-US"/>
              <a:t>History of Glucose Monitoring</a:t>
            </a:r>
          </a:p>
        </p:txBody>
      </p:sp>
      <p:sp>
        <p:nvSpPr>
          <p:cNvPr id="2880515" name="Text Box 3"/>
          <p:cNvSpPr txBox="1">
            <a:spLocks noChangeArrowheads="1"/>
          </p:cNvSpPr>
          <p:nvPr/>
        </p:nvSpPr>
        <p:spPr bwMode="auto">
          <a:xfrm>
            <a:off x="433388" y="5102225"/>
            <a:ext cx="1462087" cy="614363"/>
          </a:xfrm>
          <a:prstGeom prst="rect">
            <a:avLst/>
          </a:prstGeom>
          <a:noFill/>
          <a:ln w="9525">
            <a:noFill/>
            <a:miter lim="800000"/>
            <a:headEnd/>
            <a:tailEnd/>
          </a:ln>
        </p:spPr>
        <p:txBody>
          <a:bodyPr wrap="none">
            <a:spAutoFit/>
          </a:bodyPr>
          <a:lstStyle/>
          <a:p>
            <a:pPr algn="ctr">
              <a:lnSpc>
                <a:spcPct val="70000"/>
              </a:lnSpc>
              <a:spcBef>
                <a:spcPct val="50000"/>
              </a:spcBef>
            </a:pPr>
            <a:r>
              <a:rPr lang="en-US" altLang="en-US" b="1">
                <a:solidFill>
                  <a:srgbClr val="FFFFFF"/>
                </a:solidFill>
                <a:latin typeface="Arial" charset="0"/>
              </a:rPr>
              <a:t>Urine Tasting</a:t>
            </a:r>
          </a:p>
          <a:p>
            <a:pPr algn="ctr">
              <a:lnSpc>
                <a:spcPct val="70000"/>
              </a:lnSpc>
              <a:spcBef>
                <a:spcPct val="50000"/>
              </a:spcBef>
            </a:pPr>
            <a:r>
              <a:rPr lang="en-US" altLang="en-US" b="1">
                <a:solidFill>
                  <a:srgbClr val="FFFFFF"/>
                </a:solidFill>
                <a:latin typeface="Arial" charset="0"/>
              </a:rPr>
              <a:t>1776</a:t>
            </a:r>
          </a:p>
        </p:txBody>
      </p:sp>
      <p:sp>
        <p:nvSpPr>
          <p:cNvPr id="2880516" name="Text Box 4"/>
          <p:cNvSpPr txBox="1">
            <a:spLocks noChangeArrowheads="1"/>
          </p:cNvSpPr>
          <p:nvPr/>
        </p:nvSpPr>
        <p:spPr bwMode="auto">
          <a:xfrm>
            <a:off x="2073275" y="4476750"/>
            <a:ext cx="1462088" cy="614363"/>
          </a:xfrm>
          <a:prstGeom prst="rect">
            <a:avLst/>
          </a:prstGeom>
          <a:noFill/>
          <a:ln w="9525">
            <a:noFill/>
            <a:miter lim="800000"/>
            <a:headEnd/>
            <a:tailEnd/>
          </a:ln>
        </p:spPr>
        <p:txBody>
          <a:bodyPr wrap="none">
            <a:spAutoFit/>
          </a:bodyPr>
          <a:lstStyle/>
          <a:p>
            <a:pPr algn="ctr">
              <a:lnSpc>
                <a:spcPct val="70000"/>
              </a:lnSpc>
              <a:spcBef>
                <a:spcPct val="50000"/>
              </a:spcBef>
            </a:pPr>
            <a:r>
              <a:rPr lang="en-US" altLang="en-US" b="1">
                <a:solidFill>
                  <a:srgbClr val="FFFFFF"/>
                </a:solidFill>
                <a:latin typeface="Arial" charset="0"/>
              </a:rPr>
              <a:t>Urine Testing</a:t>
            </a:r>
          </a:p>
          <a:p>
            <a:pPr algn="ctr">
              <a:lnSpc>
                <a:spcPct val="70000"/>
              </a:lnSpc>
              <a:spcBef>
                <a:spcPct val="50000"/>
              </a:spcBef>
            </a:pPr>
            <a:r>
              <a:rPr lang="en-US" altLang="en-US" b="1">
                <a:solidFill>
                  <a:srgbClr val="FFFFFF"/>
                </a:solidFill>
                <a:latin typeface="Arial" charset="0"/>
              </a:rPr>
              <a:t>1990s</a:t>
            </a:r>
          </a:p>
        </p:txBody>
      </p:sp>
      <p:sp>
        <p:nvSpPr>
          <p:cNvPr id="2880517" name="Text Box 5"/>
          <p:cNvSpPr txBox="1">
            <a:spLocks noChangeArrowheads="1"/>
          </p:cNvSpPr>
          <p:nvPr/>
        </p:nvSpPr>
        <p:spPr bwMode="auto">
          <a:xfrm>
            <a:off x="3738563" y="3883025"/>
            <a:ext cx="1597025" cy="944563"/>
          </a:xfrm>
          <a:prstGeom prst="rect">
            <a:avLst/>
          </a:prstGeom>
          <a:noFill/>
          <a:ln w="9525">
            <a:noFill/>
            <a:miter lim="800000"/>
            <a:headEnd/>
            <a:tailEnd/>
          </a:ln>
        </p:spPr>
        <p:txBody>
          <a:bodyPr wrap="none">
            <a:spAutoFit/>
          </a:bodyPr>
          <a:lstStyle/>
          <a:p>
            <a:pPr algn="ctr">
              <a:lnSpc>
                <a:spcPct val="70000"/>
              </a:lnSpc>
              <a:spcBef>
                <a:spcPct val="50000"/>
              </a:spcBef>
            </a:pPr>
            <a:r>
              <a:rPr lang="en-US" altLang="en-US" b="1">
                <a:solidFill>
                  <a:srgbClr val="FFFFFF"/>
                </a:solidFill>
                <a:latin typeface="Arial" charset="0"/>
              </a:rPr>
              <a:t>Blood Glucose</a:t>
            </a:r>
          </a:p>
          <a:p>
            <a:pPr algn="ctr">
              <a:lnSpc>
                <a:spcPct val="70000"/>
              </a:lnSpc>
              <a:spcBef>
                <a:spcPct val="50000"/>
              </a:spcBef>
            </a:pPr>
            <a:r>
              <a:rPr lang="en-US" altLang="en-US" b="1">
                <a:solidFill>
                  <a:srgbClr val="FFFFFF"/>
                </a:solidFill>
                <a:latin typeface="Arial" charset="0"/>
              </a:rPr>
              <a:t>Monitoring</a:t>
            </a:r>
          </a:p>
          <a:p>
            <a:pPr algn="ctr">
              <a:lnSpc>
                <a:spcPct val="70000"/>
              </a:lnSpc>
              <a:spcBef>
                <a:spcPct val="50000"/>
              </a:spcBef>
            </a:pPr>
            <a:r>
              <a:rPr lang="en-US" altLang="en-US" b="1">
                <a:solidFill>
                  <a:srgbClr val="FFFFFF"/>
                </a:solidFill>
                <a:latin typeface="Arial" charset="0"/>
              </a:rPr>
              <a:t>1977</a:t>
            </a:r>
          </a:p>
        </p:txBody>
      </p:sp>
      <p:sp>
        <p:nvSpPr>
          <p:cNvPr id="2880518" name="Text Box 6"/>
          <p:cNvSpPr txBox="1">
            <a:spLocks noChangeArrowheads="1"/>
          </p:cNvSpPr>
          <p:nvPr/>
        </p:nvSpPr>
        <p:spPr bwMode="auto">
          <a:xfrm>
            <a:off x="5603875" y="3138488"/>
            <a:ext cx="1822450" cy="614362"/>
          </a:xfrm>
          <a:prstGeom prst="rect">
            <a:avLst/>
          </a:prstGeom>
          <a:noFill/>
          <a:ln w="9525">
            <a:noFill/>
            <a:miter lim="800000"/>
            <a:headEnd/>
            <a:tailEnd/>
          </a:ln>
        </p:spPr>
        <p:txBody>
          <a:bodyPr>
            <a:spAutoFit/>
          </a:bodyPr>
          <a:lstStyle/>
          <a:p>
            <a:pPr algn="ctr">
              <a:lnSpc>
                <a:spcPct val="70000"/>
              </a:lnSpc>
              <a:spcBef>
                <a:spcPct val="50000"/>
              </a:spcBef>
            </a:pPr>
            <a:r>
              <a:rPr lang="en-US" altLang="en-US" b="1">
                <a:solidFill>
                  <a:srgbClr val="FFFFFF"/>
                </a:solidFill>
                <a:latin typeface="Arial" charset="0"/>
              </a:rPr>
              <a:t>Glucose Sensors</a:t>
            </a:r>
          </a:p>
          <a:p>
            <a:pPr algn="ctr">
              <a:lnSpc>
                <a:spcPct val="70000"/>
              </a:lnSpc>
              <a:spcBef>
                <a:spcPct val="50000"/>
              </a:spcBef>
            </a:pPr>
            <a:r>
              <a:rPr lang="en-US" altLang="en-US" b="1">
                <a:solidFill>
                  <a:srgbClr val="FFFFFF"/>
                </a:solidFill>
                <a:latin typeface="Arial" charset="0"/>
              </a:rPr>
              <a:t>1999</a:t>
            </a:r>
          </a:p>
        </p:txBody>
      </p:sp>
      <p:sp>
        <p:nvSpPr>
          <p:cNvPr id="2880519" name="Text Box 7"/>
          <p:cNvSpPr txBox="1">
            <a:spLocks noChangeArrowheads="1"/>
          </p:cNvSpPr>
          <p:nvPr/>
        </p:nvSpPr>
        <p:spPr bwMode="auto">
          <a:xfrm>
            <a:off x="7173913" y="2557463"/>
            <a:ext cx="1393825" cy="284162"/>
          </a:xfrm>
          <a:prstGeom prst="rect">
            <a:avLst/>
          </a:prstGeom>
          <a:noFill/>
          <a:ln w="9525">
            <a:noFill/>
            <a:miter lim="800000"/>
            <a:headEnd/>
            <a:tailEnd/>
          </a:ln>
        </p:spPr>
        <p:txBody>
          <a:bodyPr wrap="none">
            <a:spAutoFit/>
          </a:bodyPr>
          <a:lstStyle/>
          <a:p>
            <a:pPr algn="ctr">
              <a:lnSpc>
                <a:spcPct val="70000"/>
              </a:lnSpc>
              <a:spcBef>
                <a:spcPct val="50000"/>
              </a:spcBef>
            </a:pPr>
            <a:r>
              <a:rPr lang="en-US" altLang="en-US" b="1">
                <a:solidFill>
                  <a:srgbClr val="FFFFFF"/>
                </a:solidFill>
                <a:latin typeface="Arial" charset="0"/>
              </a:rPr>
              <a:t>Closed Loop</a:t>
            </a:r>
          </a:p>
        </p:txBody>
      </p:sp>
      <p:sp>
        <p:nvSpPr>
          <p:cNvPr id="2880520" name="Line 8"/>
          <p:cNvSpPr>
            <a:spLocks noChangeShapeType="1"/>
          </p:cNvSpPr>
          <p:nvPr/>
        </p:nvSpPr>
        <p:spPr bwMode="auto">
          <a:xfrm flipV="1">
            <a:off x="379413" y="3992563"/>
            <a:ext cx="2289175" cy="823912"/>
          </a:xfrm>
          <a:prstGeom prst="line">
            <a:avLst/>
          </a:prstGeom>
          <a:noFill/>
          <a:ln w="57150">
            <a:solidFill>
              <a:schemeClr val="tx1"/>
            </a:solidFill>
            <a:round/>
            <a:headEnd/>
            <a:tailEnd type="triangle" w="med" len="med"/>
          </a:ln>
        </p:spPr>
        <p:txBody>
          <a:bodyPr>
            <a:spAutoFit/>
          </a:bodyPr>
          <a:lstStyle/>
          <a:p>
            <a:endParaRPr lang="en-US"/>
          </a:p>
        </p:txBody>
      </p:sp>
      <p:sp>
        <p:nvSpPr>
          <p:cNvPr id="2880521" name="Line 9"/>
          <p:cNvSpPr>
            <a:spLocks noChangeShapeType="1"/>
          </p:cNvSpPr>
          <p:nvPr/>
        </p:nvSpPr>
        <p:spPr bwMode="auto">
          <a:xfrm flipV="1">
            <a:off x="420688" y="3352800"/>
            <a:ext cx="3873500" cy="1477963"/>
          </a:xfrm>
          <a:prstGeom prst="line">
            <a:avLst/>
          </a:prstGeom>
          <a:noFill/>
          <a:ln w="57150">
            <a:solidFill>
              <a:schemeClr val="tx1"/>
            </a:solidFill>
            <a:round/>
            <a:headEnd/>
            <a:tailEnd type="triangle" w="med" len="med"/>
          </a:ln>
        </p:spPr>
        <p:txBody>
          <a:bodyPr>
            <a:spAutoFit/>
          </a:bodyPr>
          <a:lstStyle/>
          <a:p>
            <a:endParaRPr lang="en-US"/>
          </a:p>
        </p:txBody>
      </p:sp>
      <p:sp>
        <p:nvSpPr>
          <p:cNvPr id="2880522" name="Line 10"/>
          <p:cNvSpPr>
            <a:spLocks noChangeShapeType="1"/>
          </p:cNvSpPr>
          <p:nvPr/>
        </p:nvSpPr>
        <p:spPr bwMode="auto">
          <a:xfrm flipV="1">
            <a:off x="433388" y="2590800"/>
            <a:ext cx="5797550" cy="2239963"/>
          </a:xfrm>
          <a:prstGeom prst="line">
            <a:avLst/>
          </a:prstGeom>
          <a:noFill/>
          <a:ln w="57150">
            <a:solidFill>
              <a:schemeClr val="tx1"/>
            </a:solidFill>
            <a:round/>
            <a:headEnd/>
            <a:tailEnd type="triangle" w="med" len="med"/>
          </a:ln>
        </p:spPr>
        <p:txBody>
          <a:bodyPr>
            <a:spAutoFit/>
          </a:bodyPr>
          <a:lstStyle/>
          <a:p>
            <a:endParaRPr lang="en-US"/>
          </a:p>
        </p:txBody>
      </p:sp>
      <p:sp>
        <p:nvSpPr>
          <p:cNvPr id="2880523" name="Line 11"/>
          <p:cNvSpPr>
            <a:spLocks noChangeShapeType="1"/>
          </p:cNvSpPr>
          <p:nvPr/>
        </p:nvSpPr>
        <p:spPr bwMode="auto">
          <a:xfrm flipV="1">
            <a:off x="406400" y="2087563"/>
            <a:ext cx="7070725" cy="2743200"/>
          </a:xfrm>
          <a:prstGeom prst="line">
            <a:avLst/>
          </a:prstGeom>
          <a:noFill/>
          <a:ln w="57150">
            <a:solidFill>
              <a:schemeClr val="tx1"/>
            </a:solidFill>
            <a:round/>
            <a:headEnd/>
            <a:tailEnd type="triangle" w="med" len="med"/>
          </a:ln>
        </p:spPr>
        <p:txBody>
          <a:bodyPr>
            <a:spAutoFit/>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80515"/>
                                        </p:tgtEl>
                                        <p:attrNameLst>
                                          <p:attrName>style.visibility</p:attrName>
                                        </p:attrNameLst>
                                      </p:cBhvr>
                                      <p:to>
                                        <p:strVal val="visible"/>
                                      </p:to>
                                    </p:set>
                                    <p:anim calcmode="lin" valueType="num">
                                      <p:cBhvr>
                                        <p:cTn id="7" dur="500" fill="hold"/>
                                        <p:tgtEl>
                                          <p:spTgt spid="2880515"/>
                                        </p:tgtEl>
                                        <p:attrNameLst>
                                          <p:attrName>ppt_w</p:attrName>
                                        </p:attrNameLst>
                                      </p:cBhvr>
                                      <p:tavLst>
                                        <p:tav tm="0">
                                          <p:val>
                                            <p:fltVal val="0"/>
                                          </p:val>
                                        </p:tav>
                                        <p:tav tm="100000">
                                          <p:val>
                                            <p:strVal val="#ppt_w"/>
                                          </p:val>
                                        </p:tav>
                                      </p:tavLst>
                                    </p:anim>
                                    <p:anim calcmode="lin" valueType="num">
                                      <p:cBhvr>
                                        <p:cTn id="8" dur="500" fill="hold"/>
                                        <p:tgtEl>
                                          <p:spTgt spid="2880515"/>
                                        </p:tgtEl>
                                        <p:attrNameLst>
                                          <p:attrName>ppt_h</p:attrName>
                                        </p:attrNameLst>
                                      </p:cBhvr>
                                      <p:tavLst>
                                        <p:tav tm="0">
                                          <p:val>
                                            <p:fltVal val="0"/>
                                          </p:val>
                                        </p:tav>
                                        <p:tav tm="100000">
                                          <p:val>
                                            <p:strVal val="#ppt_h"/>
                                          </p:val>
                                        </p:tav>
                                      </p:tavLst>
                                    </p:anim>
                                    <p:animEffect transition="in" filter="fade">
                                      <p:cBhvr>
                                        <p:cTn id="9" dur="500"/>
                                        <p:tgtEl>
                                          <p:spTgt spid="28805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880516"/>
                                        </p:tgtEl>
                                        <p:attrNameLst>
                                          <p:attrName>style.visibility</p:attrName>
                                        </p:attrNameLst>
                                      </p:cBhvr>
                                      <p:to>
                                        <p:strVal val="visible"/>
                                      </p:to>
                                    </p:set>
                                    <p:anim calcmode="lin" valueType="num">
                                      <p:cBhvr>
                                        <p:cTn id="14" dur="500" fill="hold"/>
                                        <p:tgtEl>
                                          <p:spTgt spid="2880516"/>
                                        </p:tgtEl>
                                        <p:attrNameLst>
                                          <p:attrName>ppt_w</p:attrName>
                                        </p:attrNameLst>
                                      </p:cBhvr>
                                      <p:tavLst>
                                        <p:tav tm="0">
                                          <p:val>
                                            <p:fltVal val="0"/>
                                          </p:val>
                                        </p:tav>
                                        <p:tav tm="100000">
                                          <p:val>
                                            <p:strVal val="#ppt_w"/>
                                          </p:val>
                                        </p:tav>
                                      </p:tavLst>
                                    </p:anim>
                                    <p:anim calcmode="lin" valueType="num">
                                      <p:cBhvr>
                                        <p:cTn id="15" dur="500" fill="hold"/>
                                        <p:tgtEl>
                                          <p:spTgt spid="2880516"/>
                                        </p:tgtEl>
                                        <p:attrNameLst>
                                          <p:attrName>ppt_h</p:attrName>
                                        </p:attrNameLst>
                                      </p:cBhvr>
                                      <p:tavLst>
                                        <p:tav tm="0">
                                          <p:val>
                                            <p:fltVal val="0"/>
                                          </p:val>
                                        </p:tav>
                                        <p:tav tm="100000">
                                          <p:val>
                                            <p:strVal val="#ppt_h"/>
                                          </p:val>
                                        </p:tav>
                                      </p:tavLst>
                                    </p:anim>
                                    <p:animEffect transition="in" filter="fade">
                                      <p:cBhvr>
                                        <p:cTn id="16" dur="500"/>
                                        <p:tgtEl>
                                          <p:spTgt spid="288051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880520"/>
                                        </p:tgtEl>
                                        <p:attrNameLst>
                                          <p:attrName>style.visibility</p:attrName>
                                        </p:attrNameLst>
                                      </p:cBhvr>
                                      <p:to>
                                        <p:strVal val="visible"/>
                                      </p:to>
                                    </p:set>
                                    <p:animEffect transition="in" filter="wipe(down)">
                                      <p:cBhvr>
                                        <p:cTn id="19" dur="500"/>
                                        <p:tgtEl>
                                          <p:spTgt spid="28805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880517"/>
                                        </p:tgtEl>
                                        <p:attrNameLst>
                                          <p:attrName>style.visibility</p:attrName>
                                        </p:attrNameLst>
                                      </p:cBhvr>
                                      <p:to>
                                        <p:strVal val="visible"/>
                                      </p:to>
                                    </p:set>
                                    <p:animEffect transition="in" filter="wipe(down)">
                                      <p:cBhvr>
                                        <p:cTn id="24" dur="500"/>
                                        <p:tgtEl>
                                          <p:spTgt spid="2880517"/>
                                        </p:tgtEl>
                                      </p:cBhvr>
                                    </p:animEffect>
                                  </p:childTnLst>
                                </p:cTn>
                              </p:par>
                              <p:par>
                                <p:cTn id="25" presetID="9" presetClass="exit" presetSubtype="0" fill="hold" grpId="1" nodeType="withEffect">
                                  <p:stCondLst>
                                    <p:cond delay="0"/>
                                  </p:stCondLst>
                                  <p:childTnLst>
                                    <p:animEffect transition="out" filter="dissolve">
                                      <p:cBhvr>
                                        <p:cTn id="26" dur="500"/>
                                        <p:tgtEl>
                                          <p:spTgt spid="2880520"/>
                                        </p:tgtEl>
                                      </p:cBhvr>
                                    </p:animEffect>
                                    <p:set>
                                      <p:cBhvr>
                                        <p:cTn id="27" dur="1" fill="hold">
                                          <p:stCondLst>
                                            <p:cond delay="499"/>
                                          </p:stCondLst>
                                        </p:cTn>
                                        <p:tgtEl>
                                          <p:spTgt spid="2880520"/>
                                        </p:tgtEl>
                                        <p:attrNameLst>
                                          <p:attrName>style.visibility</p:attrName>
                                        </p:attrNameLst>
                                      </p:cBhvr>
                                      <p:to>
                                        <p:strVal val="hidden"/>
                                      </p:to>
                                    </p:set>
                                  </p:childTnLst>
                                </p:cTn>
                              </p:par>
                              <p:par>
                                <p:cTn id="28" presetID="22" presetClass="entr" presetSubtype="4" fill="hold" grpId="0" nodeType="withEffect">
                                  <p:stCondLst>
                                    <p:cond delay="0"/>
                                  </p:stCondLst>
                                  <p:childTnLst>
                                    <p:set>
                                      <p:cBhvr>
                                        <p:cTn id="29" dur="1" fill="hold">
                                          <p:stCondLst>
                                            <p:cond delay="0"/>
                                          </p:stCondLst>
                                        </p:cTn>
                                        <p:tgtEl>
                                          <p:spTgt spid="2880521"/>
                                        </p:tgtEl>
                                        <p:attrNameLst>
                                          <p:attrName>style.visibility</p:attrName>
                                        </p:attrNameLst>
                                      </p:cBhvr>
                                      <p:to>
                                        <p:strVal val="visible"/>
                                      </p:to>
                                    </p:set>
                                    <p:animEffect transition="in" filter="wipe(down)">
                                      <p:cBhvr>
                                        <p:cTn id="30" dur="500"/>
                                        <p:tgtEl>
                                          <p:spTgt spid="288052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880518"/>
                                        </p:tgtEl>
                                        <p:attrNameLst>
                                          <p:attrName>style.visibility</p:attrName>
                                        </p:attrNameLst>
                                      </p:cBhvr>
                                      <p:to>
                                        <p:strVal val="visible"/>
                                      </p:to>
                                    </p:set>
                                    <p:anim calcmode="lin" valueType="num">
                                      <p:cBhvr>
                                        <p:cTn id="35" dur="500" fill="hold"/>
                                        <p:tgtEl>
                                          <p:spTgt spid="2880518"/>
                                        </p:tgtEl>
                                        <p:attrNameLst>
                                          <p:attrName>ppt_w</p:attrName>
                                        </p:attrNameLst>
                                      </p:cBhvr>
                                      <p:tavLst>
                                        <p:tav tm="0">
                                          <p:val>
                                            <p:fltVal val="0"/>
                                          </p:val>
                                        </p:tav>
                                        <p:tav tm="100000">
                                          <p:val>
                                            <p:strVal val="#ppt_w"/>
                                          </p:val>
                                        </p:tav>
                                      </p:tavLst>
                                    </p:anim>
                                    <p:anim calcmode="lin" valueType="num">
                                      <p:cBhvr>
                                        <p:cTn id="36" dur="500" fill="hold"/>
                                        <p:tgtEl>
                                          <p:spTgt spid="2880518"/>
                                        </p:tgtEl>
                                        <p:attrNameLst>
                                          <p:attrName>ppt_h</p:attrName>
                                        </p:attrNameLst>
                                      </p:cBhvr>
                                      <p:tavLst>
                                        <p:tav tm="0">
                                          <p:val>
                                            <p:fltVal val="0"/>
                                          </p:val>
                                        </p:tav>
                                        <p:tav tm="100000">
                                          <p:val>
                                            <p:strVal val="#ppt_h"/>
                                          </p:val>
                                        </p:tav>
                                      </p:tavLst>
                                    </p:anim>
                                    <p:animEffect transition="in" filter="fade">
                                      <p:cBhvr>
                                        <p:cTn id="37" dur="500"/>
                                        <p:tgtEl>
                                          <p:spTgt spid="2880518"/>
                                        </p:tgtEl>
                                      </p:cBhvr>
                                    </p:animEffect>
                                  </p:childTnLst>
                                </p:cTn>
                              </p:par>
                              <p:par>
                                <p:cTn id="38" presetID="9" presetClass="exit" presetSubtype="0" fill="hold" grpId="1" nodeType="withEffect">
                                  <p:stCondLst>
                                    <p:cond delay="0"/>
                                  </p:stCondLst>
                                  <p:childTnLst>
                                    <p:animEffect transition="out" filter="dissolve">
                                      <p:cBhvr>
                                        <p:cTn id="39" dur="500"/>
                                        <p:tgtEl>
                                          <p:spTgt spid="2880521"/>
                                        </p:tgtEl>
                                      </p:cBhvr>
                                    </p:animEffect>
                                    <p:set>
                                      <p:cBhvr>
                                        <p:cTn id="40" dur="1" fill="hold">
                                          <p:stCondLst>
                                            <p:cond delay="499"/>
                                          </p:stCondLst>
                                        </p:cTn>
                                        <p:tgtEl>
                                          <p:spTgt spid="2880521"/>
                                        </p:tgtEl>
                                        <p:attrNameLst>
                                          <p:attrName>style.visibility</p:attrName>
                                        </p:attrNameLst>
                                      </p:cBhvr>
                                      <p:to>
                                        <p:strVal val="hidden"/>
                                      </p:to>
                                    </p:set>
                                  </p:childTnLst>
                                </p:cTn>
                              </p:par>
                              <p:par>
                                <p:cTn id="41" presetID="22" presetClass="entr" presetSubtype="4" fill="hold" grpId="0" nodeType="withEffect">
                                  <p:stCondLst>
                                    <p:cond delay="0"/>
                                  </p:stCondLst>
                                  <p:childTnLst>
                                    <p:set>
                                      <p:cBhvr>
                                        <p:cTn id="42" dur="1" fill="hold">
                                          <p:stCondLst>
                                            <p:cond delay="0"/>
                                          </p:stCondLst>
                                        </p:cTn>
                                        <p:tgtEl>
                                          <p:spTgt spid="2880522"/>
                                        </p:tgtEl>
                                        <p:attrNameLst>
                                          <p:attrName>style.visibility</p:attrName>
                                        </p:attrNameLst>
                                      </p:cBhvr>
                                      <p:to>
                                        <p:strVal val="visible"/>
                                      </p:to>
                                    </p:set>
                                    <p:animEffect transition="in" filter="wipe(down)">
                                      <p:cBhvr>
                                        <p:cTn id="43" dur="500"/>
                                        <p:tgtEl>
                                          <p:spTgt spid="288052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2880519"/>
                                        </p:tgtEl>
                                        <p:attrNameLst>
                                          <p:attrName>style.visibility</p:attrName>
                                        </p:attrNameLst>
                                      </p:cBhvr>
                                      <p:to>
                                        <p:strVal val="visible"/>
                                      </p:to>
                                    </p:set>
                                    <p:anim calcmode="lin" valueType="num">
                                      <p:cBhvr>
                                        <p:cTn id="48" dur="500" fill="hold"/>
                                        <p:tgtEl>
                                          <p:spTgt spid="2880519"/>
                                        </p:tgtEl>
                                        <p:attrNameLst>
                                          <p:attrName>ppt_w</p:attrName>
                                        </p:attrNameLst>
                                      </p:cBhvr>
                                      <p:tavLst>
                                        <p:tav tm="0">
                                          <p:val>
                                            <p:fltVal val="0"/>
                                          </p:val>
                                        </p:tav>
                                        <p:tav tm="100000">
                                          <p:val>
                                            <p:strVal val="#ppt_w"/>
                                          </p:val>
                                        </p:tav>
                                      </p:tavLst>
                                    </p:anim>
                                    <p:anim calcmode="lin" valueType="num">
                                      <p:cBhvr>
                                        <p:cTn id="49" dur="500" fill="hold"/>
                                        <p:tgtEl>
                                          <p:spTgt spid="2880519"/>
                                        </p:tgtEl>
                                        <p:attrNameLst>
                                          <p:attrName>ppt_h</p:attrName>
                                        </p:attrNameLst>
                                      </p:cBhvr>
                                      <p:tavLst>
                                        <p:tav tm="0">
                                          <p:val>
                                            <p:fltVal val="0"/>
                                          </p:val>
                                        </p:tav>
                                        <p:tav tm="100000">
                                          <p:val>
                                            <p:strVal val="#ppt_h"/>
                                          </p:val>
                                        </p:tav>
                                      </p:tavLst>
                                    </p:anim>
                                    <p:animEffect transition="in" filter="fade">
                                      <p:cBhvr>
                                        <p:cTn id="50" dur="500"/>
                                        <p:tgtEl>
                                          <p:spTgt spid="2880519"/>
                                        </p:tgtEl>
                                      </p:cBhvr>
                                    </p:animEffect>
                                  </p:childTnLst>
                                </p:cTn>
                              </p:par>
                              <p:par>
                                <p:cTn id="51" presetID="9" presetClass="exit" presetSubtype="0" fill="hold" grpId="1" nodeType="withEffect">
                                  <p:stCondLst>
                                    <p:cond delay="0"/>
                                  </p:stCondLst>
                                  <p:childTnLst>
                                    <p:animEffect transition="out" filter="dissolve">
                                      <p:cBhvr>
                                        <p:cTn id="52" dur="500"/>
                                        <p:tgtEl>
                                          <p:spTgt spid="2880522"/>
                                        </p:tgtEl>
                                      </p:cBhvr>
                                    </p:animEffect>
                                    <p:set>
                                      <p:cBhvr>
                                        <p:cTn id="53" dur="1" fill="hold">
                                          <p:stCondLst>
                                            <p:cond delay="499"/>
                                          </p:stCondLst>
                                        </p:cTn>
                                        <p:tgtEl>
                                          <p:spTgt spid="2880522"/>
                                        </p:tgtEl>
                                        <p:attrNameLst>
                                          <p:attrName>style.visibility</p:attrName>
                                        </p:attrNameLst>
                                      </p:cBhvr>
                                      <p:to>
                                        <p:strVal val="hidden"/>
                                      </p:to>
                                    </p:set>
                                  </p:childTnLst>
                                </p:cTn>
                              </p:par>
                              <p:par>
                                <p:cTn id="54" presetID="22" presetClass="entr" presetSubtype="4" fill="hold" grpId="0" nodeType="withEffect">
                                  <p:stCondLst>
                                    <p:cond delay="0"/>
                                  </p:stCondLst>
                                  <p:childTnLst>
                                    <p:set>
                                      <p:cBhvr>
                                        <p:cTn id="55" dur="1" fill="hold">
                                          <p:stCondLst>
                                            <p:cond delay="0"/>
                                          </p:stCondLst>
                                        </p:cTn>
                                        <p:tgtEl>
                                          <p:spTgt spid="2880523"/>
                                        </p:tgtEl>
                                        <p:attrNameLst>
                                          <p:attrName>style.visibility</p:attrName>
                                        </p:attrNameLst>
                                      </p:cBhvr>
                                      <p:to>
                                        <p:strVal val="visible"/>
                                      </p:to>
                                    </p:set>
                                    <p:animEffect transition="in" filter="wipe(down)">
                                      <p:cBhvr>
                                        <p:cTn id="56" dur="500"/>
                                        <p:tgtEl>
                                          <p:spTgt spid="2880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0515" grpId="0"/>
      <p:bldP spid="2880516" grpId="0"/>
      <p:bldP spid="2880517" grpId="0"/>
      <p:bldP spid="2880518" grpId="0"/>
      <p:bldP spid="2880519" grpId="0"/>
      <p:bldP spid="2880520" grpId="0" animBg="1"/>
      <p:bldP spid="2880520" grpId="1" animBg="1"/>
      <p:bldP spid="2880521" grpId="0" animBg="1"/>
      <p:bldP spid="2880521" grpId="1" animBg="1"/>
      <p:bldP spid="2880522" grpId="0" animBg="1"/>
      <p:bldP spid="2880522" grpId="1" animBg="1"/>
      <p:bldP spid="2880523"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9010" name="Rectangle 2"/>
          <p:cNvSpPr>
            <a:spLocks noGrp="1"/>
          </p:cNvSpPr>
          <p:nvPr>
            <p:ph type="title" idx="4294967295"/>
          </p:nvPr>
        </p:nvSpPr>
        <p:spPr>
          <a:xfrm>
            <a:off x="0" y="277813"/>
            <a:ext cx="8229600" cy="1139825"/>
          </a:xfrm>
        </p:spPr>
        <p:txBody>
          <a:bodyPr anchorCtr="0"/>
          <a:lstStyle/>
          <a:p>
            <a:pPr eaLnBrk="1" hangingPunct="1">
              <a:defRPr/>
            </a:pPr>
            <a:r>
              <a:rPr lang="en-US" altLang="en-US">
                <a:solidFill>
                  <a:schemeClr val="tx1"/>
                </a:solidFill>
                <a:latin typeface="Times New Roman" pitchFamily="18" charset="0"/>
                <a:cs typeface="Times New Roman" pitchFamily="18" charset="0"/>
              </a:rPr>
              <a:t>Current Monitoring Tools</a:t>
            </a:r>
          </a:p>
        </p:txBody>
      </p:sp>
      <p:sp>
        <p:nvSpPr>
          <p:cNvPr id="376835" name="Rectangle 3"/>
          <p:cNvSpPr>
            <a:spLocks noChangeArrowheads="1"/>
          </p:cNvSpPr>
          <p:nvPr/>
        </p:nvSpPr>
        <p:spPr bwMode="auto">
          <a:xfrm>
            <a:off x="5257800" y="3962400"/>
            <a:ext cx="3440113" cy="466725"/>
          </a:xfrm>
          <a:prstGeom prst="rect">
            <a:avLst/>
          </a:prstGeom>
          <a:noFill/>
          <a:ln w="9525">
            <a:noFill/>
            <a:miter lim="800000"/>
            <a:headEnd/>
            <a:tailEnd/>
          </a:ln>
        </p:spPr>
        <p:txBody>
          <a:bodyPr lIns="92064" tIns="46033" rIns="92064" bIns="46033"/>
          <a:lstStyle/>
          <a:p>
            <a:pPr algn="ctr" eaLnBrk="0" hangingPunct="0">
              <a:spcBef>
                <a:spcPct val="20000"/>
              </a:spcBef>
            </a:pPr>
            <a:r>
              <a:rPr lang="en-US" altLang="en-US" sz="2200">
                <a:solidFill>
                  <a:srgbClr val="FFFFFF"/>
                </a:solidFill>
                <a:latin typeface="Times New Roman" pitchFamily="18" charset="0"/>
                <a:ea typeface="MS PGothic"/>
                <a:cs typeface="Times New Roman" pitchFamily="18" charset="0"/>
              </a:rPr>
              <a:t>Continuous Glucose Monitoring (CGM)</a:t>
            </a:r>
          </a:p>
        </p:txBody>
      </p:sp>
      <p:sp>
        <p:nvSpPr>
          <p:cNvPr id="376836" name="Rectangle 8"/>
          <p:cNvSpPr>
            <a:spLocks noChangeArrowheads="1"/>
          </p:cNvSpPr>
          <p:nvPr/>
        </p:nvSpPr>
        <p:spPr bwMode="auto">
          <a:xfrm>
            <a:off x="685800" y="4038600"/>
            <a:ext cx="2714625" cy="542925"/>
          </a:xfrm>
          <a:prstGeom prst="rect">
            <a:avLst/>
          </a:prstGeom>
          <a:noFill/>
          <a:ln w="9525">
            <a:noFill/>
            <a:miter lim="800000"/>
            <a:headEnd/>
            <a:tailEnd/>
          </a:ln>
        </p:spPr>
        <p:txBody>
          <a:bodyPr lIns="92064" tIns="46033" rIns="92064" bIns="46033"/>
          <a:lstStyle/>
          <a:p>
            <a:pPr algn="ctr" eaLnBrk="0" hangingPunct="0">
              <a:spcBef>
                <a:spcPct val="20000"/>
              </a:spcBef>
            </a:pPr>
            <a:r>
              <a:rPr lang="en-US" altLang="en-US" sz="2200">
                <a:solidFill>
                  <a:srgbClr val="FFFFFF"/>
                </a:solidFill>
                <a:latin typeface="Times New Roman" pitchFamily="18" charset="0"/>
                <a:ea typeface="MS PGothic"/>
                <a:cs typeface="Times New Roman" pitchFamily="18" charset="0"/>
              </a:rPr>
              <a:t>Blood Glucose Meter (Fingerstick)</a:t>
            </a:r>
          </a:p>
        </p:txBody>
      </p:sp>
      <p:pic>
        <p:nvPicPr>
          <p:cNvPr id="376837" name="Picture 10" descr="finger-stick"/>
          <p:cNvPicPr>
            <a:picLocks noChangeAspect="1" noChangeArrowheads="1"/>
          </p:cNvPicPr>
          <p:nvPr>
            <p:custDataLst>
              <p:tags r:id="rId1"/>
            </p:custDataLst>
          </p:nvPr>
        </p:nvPicPr>
        <p:blipFill>
          <a:blip r:embed="rId4" cstate="print"/>
          <a:srcRect/>
          <a:stretch>
            <a:fillRect/>
          </a:stretch>
        </p:blipFill>
        <p:spPr bwMode="auto">
          <a:xfrm>
            <a:off x="914400" y="2057400"/>
            <a:ext cx="1733550" cy="1704975"/>
          </a:xfrm>
          <a:prstGeom prst="rect">
            <a:avLst/>
          </a:prstGeom>
          <a:noFill/>
          <a:ln w="9525">
            <a:noFill/>
            <a:miter lim="800000"/>
            <a:headEnd/>
            <a:tailEnd/>
          </a:ln>
        </p:spPr>
      </p:pic>
      <p:grpSp>
        <p:nvGrpSpPr>
          <p:cNvPr id="376838" name="Group 13"/>
          <p:cNvGrpSpPr>
            <a:grpSpLocks/>
          </p:cNvGrpSpPr>
          <p:nvPr/>
        </p:nvGrpSpPr>
        <p:grpSpPr bwMode="auto">
          <a:xfrm>
            <a:off x="6226175" y="2101850"/>
            <a:ext cx="1774825" cy="1708150"/>
            <a:chOff x="4095" y="2610"/>
            <a:chExt cx="1118" cy="1076"/>
          </a:xfrm>
        </p:grpSpPr>
        <p:pic>
          <p:nvPicPr>
            <p:cNvPr id="376843" name="Picture 14" descr="clear-bkgd"/>
            <p:cNvPicPr>
              <a:picLocks noChangeAspect="1" noChangeArrowheads="1"/>
            </p:cNvPicPr>
            <p:nvPr/>
          </p:nvPicPr>
          <p:blipFill>
            <a:blip r:embed="rId5" cstate="print"/>
            <a:srcRect t="18510" b="14252"/>
            <a:stretch>
              <a:fillRect/>
            </a:stretch>
          </p:blipFill>
          <p:spPr bwMode="auto">
            <a:xfrm>
              <a:off x="4095" y="2610"/>
              <a:ext cx="1118" cy="1076"/>
            </a:xfrm>
            <a:prstGeom prst="rect">
              <a:avLst/>
            </a:prstGeom>
            <a:noFill/>
            <a:ln w="9525">
              <a:noFill/>
              <a:miter lim="800000"/>
              <a:headEnd/>
              <a:tailEnd/>
            </a:ln>
          </p:spPr>
        </p:pic>
        <p:sp>
          <p:nvSpPr>
            <p:cNvPr id="376844" name="Text Box 15"/>
            <p:cNvSpPr txBox="1">
              <a:spLocks noChangeArrowheads="1"/>
            </p:cNvSpPr>
            <p:nvPr/>
          </p:nvSpPr>
          <p:spPr bwMode="auto">
            <a:xfrm>
              <a:off x="4197" y="3468"/>
              <a:ext cx="272" cy="212"/>
            </a:xfrm>
            <a:prstGeom prst="rect">
              <a:avLst/>
            </a:prstGeom>
            <a:noFill/>
            <a:ln w="9525">
              <a:noFill/>
              <a:miter lim="800000"/>
              <a:headEnd/>
              <a:tailEnd/>
            </a:ln>
          </p:spPr>
          <p:txBody>
            <a:bodyPr>
              <a:spAutoFit/>
            </a:bodyPr>
            <a:lstStyle/>
            <a:p>
              <a:pPr algn="ctr" defTabSz="820738" eaLnBrk="0" hangingPunct="0">
                <a:spcBef>
                  <a:spcPct val="50000"/>
                </a:spcBef>
              </a:pPr>
              <a:r>
                <a:rPr lang="en-US" altLang="en-US" sz="800" b="1">
                  <a:solidFill>
                    <a:srgbClr val="333333"/>
                  </a:solidFill>
                  <a:latin typeface="Arial" charset="0"/>
                  <a:ea typeface="MS PGothic"/>
                  <a:cs typeface="MS PGothic"/>
                </a:rPr>
                <a:t>6:00AM</a:t>
              </a:r>
            </a:p>
          </p:txBody>
        </p:sp>
        <p:sp>
          <p:nvSpPr>
            <p:cNvPr id="376845" name="Text Box 16"/>
            <p:cNvSpPr txBox="1">
              <a:spLocks noChangeArrowheads="1"/>
            </p:cNvSpPr>
            <p:nvPr/>
          </p:nvSpPr>
          <p:spPr bwMode="auto">
            <a:xfrm>
              <a:off x="4545" y="3468"/>
              <a:ext cx="271" cy="212"/>
            </a:xfrm>
            <a:prstGeom prst="rect">
              <a:avLst/>
            </a:prstGeom>
            <a:noFill/>
            <a:ln w="9525">
              <a:noFill/>
              <a:miter lim="800000"/>
              <a:headEnd/>
              <a:tailEnd/>
            </a:ln>
          </p:spPr>
          <p:txBody>
            <a:bodyPr>
              <a:spAutoFit/>
            </a:bodyPr>
            <a:lstStyle/>
            <a:p>
              <a:pPr algn="ctr" defTabSz="820738" eaLnBrk="0" hangingPunct="0">
                <a:spcBef>
                  <a:spcPct val="50000"/>
                </a:spcBef>
              </a:pPr>
              <a:r>
                <a:rPr lang="en-US" altLang="en-US" sz="800" b="1">
                  <a:solidFill>
                    <a:srgbClr val="333333"/>
                  </a:solidFill>
                  <a:latin typeface="Arial" charset="0"/>
                  <a:ea typeface="MS PGothic"/>
                  <a:cs typeface="MS PGothic"/>
                </a:rPr>
                <a:t>9:00AM</a:t>
              </a:r>
            </a:p>
          </p:txBody>
        </p:sp>
        <p:sp>
          <p:nvSpPr>
            <p:cNvPr id="376846" name="Text Box 17"/>
            <p:cNvSpPr txBox="1">
              <a:spLocks noChangeArrowheads="1"/>
            </p:cNvSpPr>
            <p:nvPr/>
          </p:nvSpPr>
          <p:spPr bwMode="auto">
            <a:xfrm>
              <a:off x="4881" y="3468"/>
              <a:ext cx="303" cy="212"/>
            </a:xfrm>
            <a:prstGeom prst="rect">
              <a:avLst/>
            </a:prstGeom>
            <a:noFill/>
            <a:ln w="9525">
              <a:noFill/>
              <a:miter lim="800000"/>
              <a:headEnd/>
              <a:tailEnd/>
            </a:ln>
          </p:spPr>
          <p:txBody>
            <a:bodyPr>
              <a:spAutoFit/>
            </a:bodyPr>
            <a:lstStyle/>
            <a:p>
              <a:pPr algn="ctr" defTabSz="820738" eaLnBrk="0" hangingPunct="0">
                <a:spcBef>
                  <a:spcPct val="50000"/>
                </a:spcBef>
              </a:pPr>
              <a:r>
                <a:rPr lang="en-US" altLang="en-US" sz="800" b="1">
                  <a:solidFill>
                    <a:srgbClr val="333333"/>
                  </a:solidFill>
                  <a:latin typeface="Arial" charset="0"/>
                  <a:ea typeface="MS PGothic"/>
                  <a:cs typeface="MS PGothic"/>
                </a:rPr>
                <a:t>12:00 PM</a:t>
              </a:r>
            </a:p>
          </p:txBody>
        </p:sp>
        <p:sp>
          <p:nvSpPr>
            <p:cNvPr id="376847" name="Rectangle 18"/>
            <p:cNvSpPr>
              <a:spLocks noChangeArrowheads="1"/>
            </p:cNvSpPr>
            <p:nvPr/>
          </p:nvSpPr>
          <p:spPr bwMode="auto">
            <a:xfrm>
              <a:off x="4126" y="2963"/>
              <a:ext cx="1065" cy="277"/>
            </a:xfrm>
            <a:prstGeom prst="rect">
              <a:avLst/>
            </a:prstGeom>
            <a:gradFill rotWithShape="1">
              <a:gsLst>
                <a:gs pos="0">
                  <a:srgbClr val="325A06"/>
                </a:gs>
                <a:gs pos="50000">
                  <a:srgbClr val="59A603"/>
                </a:gs>
                <a:gs pos="100000">
                  <a:srgbClr val="325A06"/>
                </a:gs>
              </a:gsLst>
              <a:lin ang="5400000" scaled="1"/>
            </a:gradFill>
            <a:ln w="9525">
              <a:noFill/>
              <a:miter lim="800000"/>
              <a:headEnd/>
              <a:tailEnd/>
            </a:ln>
          </p:spPr>
          <p:txBody>
            <a:bodyPr wrap="none" anchor="ctr"/>
            <a:lstStyle/>
            <a:p>
              <a:pPr algn="ctr" defTabSz="820738" eaLnBrk="0" hangingPunct="0"/>
              <a:endParaRPr lang="en-US" altLang="en-US" sz="2200" b="1">
                <a:solidFill>
                  <a:srgbClr val="FFFFFF"/>
                </a:solidFill>
                <a:latin typeface="Arial" charset="0"/>
                <a:ea typeface="MS PGothic"/>
                <a:cs typeface="MS PGothic"/>
              </a:endParaRPr>
            </a:p>
          </p:txBody>
        </p:sp>
        <p:sp>
          <p:nvSpPr>
            <p:cNvPr id="376848" name="Freeform 19"/>
            <p:cNvSpPr>
              <a:spLocks/>
            </p:cNvSpPr>
            <p:nvPr/>
          </p:nvSpPr>
          <p:spPr bwMode="auto">
            <a:xfrm>
              <a:off x="4141" y="2929"/>
              <a:ext cx="1044" cy="340"/>
            </a:xfrm>
            <a:custGeom>
              <a:avLst/>
              <a:gdLst>
                <a:gd name="T0" fmla="*/ 0 w 2369"/>
                <a:gd name="T1" fmla="*/ 11 h 736"/>
                <a:gd name="T2" fmla="*/ 1 w 2369"/>
                <a:gd name="T3" fmla="*/ 12 h 736"/>
                <a:gd name="T4" fmla="*/ 3 w 2369"/>
                <a:gd name="T5" fmla="*/ 12 h 736"/>
                <a:gd name="T6" fmla="*/ 7 w 2369"/>
                <a:gd name="T7" fmla="*/ 15 h 736"/>
                <a:gd name="T8" fmla="*/ 11 w 2369"/>
                <a:gd name="T9" fmla="*/ 7 h 736"/>
                <a:gd name="T10" fmla="*/ 17 w 2369"/>
                <a:gd name="T11" fmla="*/ 0 h 736"/>
                <a:gd name="T12" fmla="*/ 24 w 2369"/>
                <a:gd name="T13" fmla="*/ 7 h 736"/>
                <a:gd name="T14" fmla="*/ 30 w 2369"/>
                <a:gd name="T15" fmla="*/ 15 h 736"/>
                <a:gd name="T16" fmla="*/ 33 w 2369"/>
                <a:gd name="T17" fmla="*/ 8 h 736"/>
                <a:gd name="T18" fmla="*/ 35 w 2369"/>
                <a:gd name="T19" fmla="*/ 8 h 736"/>
                <a:gd name="T20" fmla="*/ 35 w 2369"/>
                <a:gd name="T21" fmla="*/ 6 h 736"/>
                <a:gd name="T22" fmla="*/ 36 w 2369"/>
                <a:gd name="T23" fmla="*/ 6 h 736"/>
                <a:gd name="T24" fmla="*/ 38 w 2369"/>
                <a:gd name="T25" fmla="*/ 8 h 736"/>
                <a:gd name="T26" fmla="*/ 39 w 2369"/>
                <a:gd name="T27" fmla="*/ 9 h 7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69"/>
                <a:gd name="T43" fmla="*/ 0 h 736"/>
                <a:gd name="T44" fmla="*/ 2369 w 2369"/>
                <a:gd name="T45" fmla="*/ 736 h 7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69" h="736">
                  <a:moveTo>
                    <a:pt x="0" y="502"/>
                  </a:moveTo>
                  <a:cubicBezTo>
                    <a:pt x="11" y="517"/>
                    <a:pt x="41" y="586"/>
                    <a:pt x="69" y="593"/>
                  </a:cubicBezTo>
                  <a:cubicBezTo>
                    <a:pt x="97" y="600"/>
                    <a:pt x="117" y="529"/>
                    <a:pt x="173" y="547"/>
                  </a:cubicBezTo>
                  <a:cubicBezTo>
                    <a:pt x="229" y="565"/>
                    <a:pt x="324" y="736"/>
                    <a:pt x="407" y="703"/>
                  </a:cubicBezTo>
                  <a:cubicBezTo>
                    <a:pt x="490" y="670"/>
                    <a:pt x="568" y="464"/>
                    <a:pt x="668" y="347"/>
                  </a:cubicBezTo>
                  <a:cubicBezTo>
                    <a:pt x="768" y="230"/>
                    <a:pt x="876" y="4"/>
                    <a:pt x="1004" y="2"/>
                  </a:cubicBezTo>
                  <a:cubicBezTo>
                    <a:pt x="1132" y="0"/>
                    <a:pt x="1302" y="219"/>
                    <a:pt x="1436" y="337"/>
                  </a:cubicBezTo>
                  <a:cubicBezTo>
                    <a:pt x="1570" y="455"/>
                    <a:pt x="1716" y="700"/>
                    <a:pt x="1811" y="712"/>
                  </a:cubicBezTo>
                  <a:cubicBezTo>
                    <a:pt x="1906" y="724"/>
                    <a:pt x="1958" y="458"/>
                    <a:pt x="2005" y="408"/>
                  </a:cubicBezTo>
                  <a:cubicBezTo>
                    <a:pt x="2052" y="358"/>
                    <a:pt x="2076" y="428"/>
                    <a:pt x="2093" y="410"/>
                  </a:cubicBezTo>
                  <a:cubicBezTo>
                    <a:pt x="2110" y="392"/>
                    <a:pt x="2094" y="321"/>
                    <a:pt x="2110" y="300"/>
                  </a:cubicBezTo>
                  <a:cubicBezTo>
                    <a:pt x="2126" y="279"/>
                    <a:pt x="2160" y="270"/>
                    <a:pt x="2187" y="282"/>
                  </a:cubicBezTo>
                  <a:cubicBezTo>
                    <a:pt x="2215" y="294"/>
                    <a:pt x="2244" y="350"/>
                    <a:pt x="2274" y="374"/>
                  </a:cubicBezTo>
                  <a:cubicBezTo>
                    <a:pt x="2305" y="398"/>
                    <a:pt x="2349" y="417"/>
                    <a:pt x="2369" y="428"/>
                  </a:cubicBezTo>
                </a:path>
              </a:pathLst>
            </a:custGeom>
            <a:noFill/>
            <a:ln w="127000">
              <a:solidFill>
                <a:srgbClr val="000099"/>
              </a:solidFill>
              <a:round/>
              <a:headEnd/>
              <a:tailEnd/>
            </a:ln>
          </p:spPr>
          <p:txBody>
            <a:bodyPr/>
            <a:lstStyle/>
            <a:p>
              <a:endParaRPr lang="en-US" altLang="en-US">
                <a:solidFill>
                  <a:srgbClr val="FFFFFF"/>
                </a:solidFill>
                <a:latin typeface="Arial" charset="0"/>
                <a:ea typeface="MS PGothic"/>
                <a:cs typeface="MS PGothic"/>
              </a:endParaRPr>
            </a:p>
          </p:txBody>
        </p:sp>
      </p:grpSp>
      <p:sp>
        <p:nvSpPr>
          <p:cNvPr id="376839" name="AutoShape 20"/>
          <p:cNvSpPr>
            <a:spLocks noChangeArrowheads="1"/>
          </p:cNvSpPr>
          <p:nvPr/>
        </p:nvSpPr>
        <p:spPr bwMode="auto">
          <a:xfrm>
            <a:off x="6248400" y="2209800"/>
            <a:ext cx="1738313" cy="1546225"/>
          </a:xfrm>
          <a:prstGeom prst="roundRect">
            <a:avLst>
              <a:gd name="adj" fmla="val 12995"/>
            </a:avLst>
          </a:prstGeom>
          <a:noFill/>
          <a:ln w="38100">
            <a:solidFill>
              <a:srgbClr val="729C31"/>
            </a:solidFill>
            <a:round/>
            <a:headEnd/>
            <a:tailEnd/>
          </a:ln>
        </p:spPr>
        <p:txBody>
          <a:bodyPr wrap="none" anchor="ctr"/>
          <a:lstStyle/>
          <a:p>
            <a:endParaRPr lang="en-US" altLang="en-US">
              <a:solidFill>
                <a:srgbClr val="FFFFFF"/>
              </a:solidFill>
              <a:latin typeface="Arial" charset="0"/>
              <a:ea typeface="MS PGothic"/>
              <a:cs typeface="MS PGothic"/>
            </a:endParaRPr>
          </a:p>
        </p:txBody>
      </p:sp>
      <p:pic>
        <p:nvPicPr>
          <p:cNvPr id="376840" name="Picture 14"/>
          <p:cNvPicPr>
            <a:picLocks noChangeAspect="1" noChangeArrowheads="1"/>
          </p:cNvPicPr>
          <p:nvPr/>
        </p:nvPicPr>
        <p:blipFill>
          <a:blip r:embed="rId6" cstate="print"/>
          <a:srcRect/>
          <a:stretch>
            <a:fillRect/>
          </a:stretch>
        </p:blipFill>
        <p:spPr bwMode="auto">
          <a:xfrm>
            <a:off x="3581400" y="2057400"/>
            <a:ext cx="1752600" cy="1698625"/>
          </a:xfrm>
          <a:prstGeom prst="rect">
            <a:avLst/>
          </a:prstGeom>
          <a:noFill/>
          <a:ln w="9525">
            <a:noFill/>
            <a:miter lim="800000"/>
            <a:headEnd/>
            <a:tailEnd/>
          </a:ln>
        </p:spPr>
      </p:pic>
      <p:sp>
        <p:nvSpPr>
          <p:cNvPr id="376841" name="Rectangle 15"/>
          <p:cNvSpPr>
            <a:spLocks noChangeArrowheads="1"/>
          </p:cNvSpPr>
          <p:nvPr/>
        </p:nvSpPr>
        <p:spPr bwMode="auto">
          <a:xfrm>
            <a:off x="3581400" y="2057400"/>
            <a:ext cx="1752600" cy="1676400"/>
          </a:xfrm>
          <a:prstGeom prst="rect">
            <a:avLst/>
          </a:prstGeom>
          <a:noFill/>
          <a:ln w="9525" algn="ctr">
            <a:solidFill>
              <a:srgbClr val="FF3300"/>
            </a:solidFill>
            <a:miter lim="800000"/>
            <a:headEnd/>
            <a:tailEnd/>
          </a:ln>
        </p:spPr>
        <p:txBody>
          <a:bodyPr wrap="none" anchor="ctr"/>
          <a:lstStyle/>
          <a:p>
            <a:pPr eaLnBrk="0" hangingPunct="0"/>
            <a:endParaRPr lang="en-US">
              <a:solidFill>
                <a:srgbClr val="FFFFFF"/>
              </a:solidFill>
              <a:latin typeface="Arial" charset="0"/>
            </a:endParaRPr>
          </a:p>
        </p:txBody>
      </p:sp>
      <p:sp>
        <p:nvSpPr>
          <p:cNvPr id="376842" name="Text Box 16"/>
          <p:cNvSpPr txBox="1">
            <a:spLocks noChangeArrowheads="1"/>
          </p:cNvSpPr>
          <p:nvPr/>
        </p:nvSpPr>
        <p:spPr bwMode="auto">
          <a:xfrm>
            <a:off x="3887788" y="4003675"/>
            <a:ext cx="1065212" cy="457200"/>
          </a:xfrm>
          <a:prstGeom prst="rect">
            <a:avLst/>
          </a:prstGeom>
          <a:noFill/>
          <a:ln w="9525">
            <a:noFill/>
            <a:miter lim="800000"/>
            <a:headEnd/>
            <a:tailEnd/>
          </a:ln>
        </p:spPr>
        <p:txBody>
          <a:bodyPr wrap="none">
            <a:spAutoFit/>
          </a:bodyPr>
          <a:lstStyle/>
          <a:p>
            <a:pPr eaLnBrk="0" hangingPunct="0"/>
            <a:r>
              <a:rPr lang="en-US" altLang="en-US" sz="2400">
                <a:solidFill>
                  <a:srgbClr val="FFFFFF"/>
                </a:solidFill>
                <a:latin typeface="Times New Roman" pitchFamily="18" charset="0"/>
                <a:ea typeface="MS PGothic"/>
                <a:cs typeface="MS PGothic"/>
              </a:rPr>
              <a:t>HbA1c</a:t>
            </a:r>
          </a:p>
        </p:txBody>
      </p:sp>
    </p:spTree>
  </p:cSld>
  <p:clrMapOvr>
    <a:masterClrMapping/>
  </p:clrMapOvr>
  <p:transition>
    <p:fade thruBlk="1"/>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51" name="Picture 2"/>
          <p:cNvPicPr>
            <a:picLocks noChangeAspect="1" noChangeArrowheads="1"/>
          </p:cNvPicPr>
          <p:nvPr/>
        </p:nvPicPr>
        <p:blipFill>
          <a:blip r:embed="rId2" cstate="print"/>
          <a:srcRect/>
          <a:stretch>
            <a:fillRect/>
          </a:stretch>
        </p:blipFill>
        <p:spPr bwMode="auto">
          <a:xfrm>
            <a:off x="0" y="152400"/>
            <a:ext cx="8643938" cy="6705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1842" name="Rectangle 2"/>
          <p:cNvSpPr>
            <a:spLocks noGrp="1" noChangeArrowheads="1"/>
          </p:cNvSpPr>
          <p:nvPr>
            <p:ph type="title"/>
          </p:nvPr>
        </p:nvSpPr>
        <p:spPr/>
        <p:txBody>
          <a:bodyPr/>
          <a:lstStyle/>
          <a:p>
            <a:pPr eaLnBrk="1" hangingPunct="1">
              <a:defRPr/>
            </a:pPr>
            <a:r>
              <a:rPr lang="en-US" altLang="en-US"/>
              <a:t>Intensive Management and A1c</a:t>
            </a:r>
          </a:p>
        </p:txBody>
      </p:sp>
      <p:sp>
        <p:nvSpPr>
          <p:cNvPr id="2851843" name="Rectangle 3"/>
          <p:cNvSpPr>
            <a:spLocks noChangeArrowheads="1"/>
          </p:cNvSpPr>
          <p:nvPr/>
        </p:nvSpPr>
        <p:spPr bwMode="auto">
          <a:xfrm>
            <a:off x="685800" y="3581400"/>
            <a:ext cx="7620000" cy="990600"/>
          </a:xfrm>
          <a:prstGeom prst="rect">
            <a:avLst/>
          </a:prstGeom>
          <a:gradFill rotWithShape="1">
            <a:gsLst>
              <a:gs pos="0">
                <a:schemeClr val="accent1">
                  <a:gamma/>
                  <a:tint val="63529"/>
                  <a:invGamma/>
                </a:schemeClr>
              </a:gs>
              <a:gs pos="50000">
                <a:schemeClr val="accent1"/>
              </a:gs>
              <a:gs pos="100000">
                <a:schemeClr val="accent1">
                  <a:gamma/>
                  <a:tint val="63529"/>
                  <a:invGamma/>
                </a:schemeClr>
              </a:gs>
            </a:gsLst>
            <a:lin ang="5400000" scaled="1"/>
          </a:gradFill>
          <a:ln w="12700">
            <a:solidFill>
              <a:schemeClr val="tx1"/>
            </a:solidFill>
            <a:miter lim="800000"/>
            <a:headEnd/>
            <a:tailEnd/>
          </a:ln>
          <a:effectLst/>
          <a:extLst>
            <a:ext uri="{AF507438-7753-43E0-B8FC-AC1667EBCBE1}"/>
          </a:extLst>
        </p:spPr>
        <p:txBody>
          <a:bodyPr wrap="none" anchor="ctr"/>
          <a:lstStyle/>
          <a:p>
            <a:pPr eaLnBrk="0" hangingPunct="0">
              <a:defRPr/>
            </a:pPr>
            <a:endParaRPr lang="en-US">
              <a:solidFill>
                <a:srgbClr val="FFFFFF"/>
              </a:solidFill>
              <a:latin typeface="Arial" charset="0"/>
            </a:endParaRPr>
          </a:p>
        </p:txBody>
      </p:sp>
      <p:sp>
        <p:nvSpPr>
          <p:cNvPr id="378884" name="Oval 4"/>
          <p:cNvSpPr>
            <a:spLocks noChangeArrowheads="1"/>
          </p:cNvSpPr>
          <p:nvPr/>
        </p:nvSpPr>
        <p:spPr bwMode="auto">
          <a:xfrm>
            <a:off x="838200" y="4038600"/>
            <a:ext cx="152400" cy="152400"/>
          </a:xfrm>
          <a:prstGeom prst="ellipse">
            <a:avLst/>
          </a:prstGeom>
          <a:solidFill>
            <a:schemeClr val="accent2"/>
          </a:solidFill>
          <a:ln w="19050">
            <a:solidFill>
              <a:schemeClr val="tx1"/>
            </a:solidFill>
            <a:round/>
            <a:headEnd/>
            <a:tailEnd/>
          </a:ln>
        </p:spPr>
        <p:txBody>
          <a:bodyPr wrap="none" anchor="ctr"/>
          <a:lstStyle/>
          <a:p>
            <a:pPr eaLnBrk="0" hangingPunct="0"/>
            <a:endParaRPr lang="en-US">
              <a:solidFill>
                <a:srgbClr val="FFFFFF"/>
              </a:solidFill>
              <a:latin typeface="Arial" charset="0"/>
            </a:endParaRPr>
          </a:p>
        </p:txBody>
      </p:sp>
      <p:sp>
        <p:nvSpPr>
          <p:cNvPr id="378885" name="Oval 5"/>
          <p:cNvSpPr>
            <a:spLocks noChangeArrowheads="1"/>
          </p:cNvSpPr>
          <p:nvPr/>
        </p:nvSpPr>
        <p:spPr bwMode="auto">
          <a:xfrm>
            <a:off x="4267200" y="4038600"/>
            <a:ext cx="152400" cy="152400"/>
          </a:xfrm>
          <a:prstGeom prst="ellipse">
            <a:avLst/>
          </a:prstGeom>
          <a:solidFill>
            <a:schemeClr val="accent2"/>
          </a:solidFill>
          <a:ln w="19050">
            <a:solidFill>
              <a:schemeClr val="tx1"/>
            </a:solidFill>
            <a:round/>
            <a:headEnd/>
            <a:tailEnd/>
          </a:ln>
        </p:spPr>
        <p:txBody>
          <a:bodyPr wrap="none" anchor="ctr"/>
          <a:lstStyle/>
          <a:p>
            <a:pPr eaLnBrk="0" hangingPunct="0"/>
            <a:endParaRPr lang="en-US">
              <a:solidFill>
                <a:srgbClr val="FFFFFF"/>
              </a:solidFill>
              <a:latin typeface="Arial" charset="0"/>
            </a:endParaRPr>
          </a:p>
        </p:txBody>
      </p:sp>
      <p:sp>
        <p:nvSpPr>
          <p:cNvPr id="378886" name="Oval 6"/>
          <p:cNvSpPr>
            <a:spLocks noChangeArrowheads="1"/>
          </p:cNvSpPr>
          <p:nvPr/>
        </p:nvSpPr>
        <p:spPr bwMode="auto">
          <a:xfrm>
            <a:off x="5943600" y="6096000"/>
            <a:ext cx="152400" cy="152400"/>
          </a:xfrm>
          <a:prstGeom prst="ellipse">
            <a:avLst/>
          </a:prstGeom>
          <a:solidFill>
            <a:srgbClr val="FF3300"/>
          </a:solidFill>
          <a:ln w="19050">
            <a:solidFill>
              <a:schemeClr val="tx1"/>
            </a:solidFill>
            <a:round/>
            <a:headEnd/>
            <a:tailEnd/>
          </a:ln>
        </p:spPr>
        <p:txBody>
          <a:bodyPr wrap="none" anchor="ctr"/>
          <a:lstStyle/>
          <a:p>
            <a:pPr eaLnBrk="0" hangingPunct="0"/>
            <a:endParaRPr lang="en-US">
              <a:solidFill>
                <a:srgbClr val="FFFFFF"/>
              </a:solidFill>
              <a:latin typeface="Arial" charset="0"/>
            </a:endParaRPr>
          </a:p>
        </p:txBody>
      </p:sp>
      <p:sp>
        <p:nvSpPr>
          <p:cNvPr id="378887" name="Oval 7"/>
          <p:cNvSpPr>
            <a:spLocks noChangeArrowheads="1"/>
          </p:cNvSpPr>
          <p:nvPr/>
        </p:nvSpPr>
        <p:spPr bwMode="auto">
          <a:xfrm>
            <a:off x="7620000" y="4038600"/>
            <a:ext cx="152400" cy="152400"/>
          </a:xfrm>
          <a:prstGeom prst="ellipse">
            <a:avLst/>
          </a:prstGeom>
          <a:solidFill>
            <a:schemeClr val="accent2"/>
          </a:solidFill>
          <a:ln w="19050">
            <a:solidFill>
              <a:schemeClr val="tx1"/>
            </a:solidFill>
            <a:round/>
            <a:headEnd/>
            <a:tailEnd/>
          </a:ln>
        </p:spPr>
        <p:txBody>
          <a:bodyPr wrap="none" anchor="ctr"/>
          <a:lstStyle/>
          <a:p>
            <a:pPr eaLnBrk="0" hangingPunct="0"/>
            <a:endParaRPr lang="en-US">
              <a:solidFill>
                <a:srgbClr val="FFFFFF"/>
              </a:solidFill>
              <a:latin typeface="Arial" charset="0"/>
            </a:endParaRPr>
          </a:p>
        </p:txBody>
      </p:sp>
      <p:sp>
        <p:nvSpPr>
          <p:cNvPr id="378888" name="Oval 8"/>
          <p:cNvSpPr>
            <a:spLocks noChangeArrowheads="1"/>
          </p:cNvSpPr>
          <p:nvPr/>
        </p:nvSpPr>
        <p:spPr bwMode="auto">
          <a:xfrm>
            <a:off x="2514600" y="1905000"/>
            <a:ext cx="152400" cy="152400"/>
          </a:xfrm>
          <a:prstGeom prst="ellipse">
            <a:avLst/>
          </a:prstGeom>
          <a:solidFill>
            <a:srgbClr val="FF3300"/>
          </a:solidFill>
          <a:ln w="19050">
            <a:solidFill>
              <a:schemeClr val="tx1"/>
            </a:solidFill>
            <a:round/>
            <a:headEnd/>
            <a:tailEnd/>
          </a:ln>
        </p:spPr>
        <p:txBody>
          <a:bodyPr wrap="none" anchor="ctr"/>
          <a:lstStyle/>
          <a:p>
            <a:pPr eaLnBrk="0" hangingPunct="0"/>
            <a:endParaRPr lang="en-US">
              <a:solidFill>
                <a:srgbClr val="FFFFFF"/>
              </a:solidFill>
              <a:latin typeface="Arial" charset="0"/>
            </a:endParaRPr>
          </a:p>
        </p:txBody>
      </p:sp>
      <p:cxnSp>
        <p:nvCxnSpPr>
          <p:cNvPr id="378889" name="AutoShape 9"/>
          <p:cNvCxnSpPr>
            <a:cxnSpLocks noChangeShapeType="1"/>
            <a:stCxn id="378884" idx="0"/>
            <a:endCxn id="378888" idx="2"/>
          </p:cNvCxnSpPr>
          <p:nvPr/>
        </p:nvCxnSpPr>
        <p:spPr bwMode="auto">
          <a:xfrm rot="-5400000">
            <a:off x="685800" y="2209800"/>
            <a:ext cx="2047875" cy="1590675"/>
          </a:xfrm>
          <a:prstGeom prst="curvedConnector2">
            <a:avLst/>
          </a:prstGeom>
          <a:noFill/>
          <a:ln w="28575">
            <a:solidFill>
              <a:srgbClr val="FF3300"/>
            </a:solidFill>
            <a:round/>
            <a:headEnd/>
            <a:tailEnd/>
          </a:ln>
        </p:spPr>
      </p:cxnSp>
      <p:cxnSp>
        <p:nvCxnSpPr>
          <p:cNvPr id="378890" name="AutoShape 10"/>
          <p:cNvCxnSpPr>
            <a:cxnSpLocks noChangeShapeType="1"/>
            <a:stCxn id="378885" idx="0"/>
            <a:endCxn id="378888" idx="6"/>
          </p:cNvCxnSpPr>
          <p:nvPr/>
        </p:nvCxnSpPr>
        <p:spPr bwMode="auto">
          <a:xfrm rot="5400000" flipH="1">
            <a:off x="2486025" y="2171700"/>
            <a:ext cx="2047875" cy="1666875"/>
          </a:xfrm>
          <a:prstGeom prst="curvedConnector2">
            <a:avLst/>
          </a:prstGeom>
          <a:noFill/>
          <a:ln w="28575">
            <a:solidFill>
              <a:srgbClr val="FF3300"/>
            </a:solidFill>
            <a:round/>
            <a:headEnd/>
            <a:tailEnd/>
          </a:ln>
        </p:spPr>
      </p:cxnSp>
      <p:cxnSp>
        <p:nvCxnSpPr>
          <p:cNvPr id="378891" name="AutoShape 11"/>
          <p:cNvCxnSpPr>
            <a:cxnSpLocks noChangeShapeType="1"/>
            <a:stCxn id="378886" idx="2"/>
            <a:endCxn id="378885" idx="4"/>
          </p:cNvCxnSpPr>
          <p:nvPr/>
        </p:nvCxnSpPr>
        <p:spPr bwMode="auto">
          <a:xfrm rot="10800000">
            <a:off x="4343400" y="4200525"/>
            <a:ext cx="1590675" cy="1971675"/>
          </a:xfrm>
          <a:prstGeom prst="curvedConnector2">
            <a:avLst/>
          </a:prstGeom>
          <a:noFill/>
          <a:ln w="28575">
            <a:solidFill>
              <a:srgbClr val="FF3300"/>
            </a:solidFill>
            <a:round/>
            <a:headEnd/>
            <a:tailEnd/>
          </a:ln>
        </p:spPr>
      </p:cxnSp>
      <p:cxnSp>
        <p:nvCxnSpPr>
          <p:cNvPr id="378892" name="AutoShape 12"/>
          <p:cNvCxnSpPr>
            <a:cxnSpLocks noChangeShapeType="1"/>
            <a:stCxn id="378886" idx="6"/>
            <a:endCxn id="378887" idx="4"/>
          </p:cNvCxnSpPr>
          <p:nvPr/>
        </p:nvCxnSpPr>
        <p:spPr bwMode="auto">
          <a:xfrm flipV="1">
            <a:off x="6105525" y="4200525"/>
            <a:ext cx="1590675" cy="1971675"/>
          </a:xfrm>
          <a:prstGeom prst="curvedConnector2">
            <a:avLst/>
          </a:prstGeom>
          <a:noFill/>
          <a:ln w="28575">
            <a:solidFill>
              <a:srgbClr val="FF3300"/>
            </a:solidFill>
            <a:round/>
            <a:headEnd/>
            <a:tailEnd/>
          </a:ln>
        </p:spPr>
      </p:cxnSp>
      <p:sp>
        <p:nvSpPr>
          <p:cNvPr id="378893" name="Oval 13"/>
          <p:cNvSpPr>
            <a:spLocks noChangeArrowheads="1"/>
          </p:cNvSpPr>
          <p:nvPr/>
        </p:nvSpPr>
        <p:spPr bwMode="auto">
          <a:xfrm>
            <a:off x="2514600" y="2438400"/>
            <a:ext cx="152400" cy="152400"/>
          </a:xfrm>
          <a:prstGeom prst="ellipse">
            <a:avLst/>
          </a:prstGeom>
          <a:solidFill>
            <a:schemeClr val="folHlink"/>
          </a:solidFill>
          <a:ln w="19050">
            <a:solidFill>
              <a:schemeClr val="tx1"/>
            </a:solidFill>
            <a:round/>
            <a:headEnd/>
            <a:tailEnd/>
          </a:ln>
        </p:spPr>
        <p:txBody>
          <a:bodyPr wrap="none" anchor="ctr"/>
          <a:lstStyle/>
          <a:p>
            <a:pPr eaLnBrk="0" hangingPunct="0"/>
            <a:endParaRPr lang="en-US">
              <a:solidFill>
                <a:srgbClr val="FFFFFF"/>
              </a:solidFill>
              <a:latin typeface="Arial" charset="0"/>
            </a:endParaRPr>
          </a:p>
        </p:txBody>
      </p:sp>
      <p:sp>
        <p:nvSpPr>
          <p:cNvPr id="378894" name="Oval 14"/>
          <p:cNvSpPr>
            <a:spLocks noChangeArrowheads="1"/>
          </p:cNvSpPr>
          <p:nvPr/>
        </p:nvSpPr>
        <p:spPr bwMode="auto">
          <a:xfrm>
            <a:off x="2514600" y="3048000"/>
            <a:ext cx="152400" cy="152400"/>
          </a:xfrm>
          <a:prstGeom prst="ellipse">
            <a:avLst/>
          </a:prstGeom>
          <a:solidFill>
            <a:schemeClr val="accent2"/>
          </a:solidFill>
          <a:ln w="19050">
            <a:solidFill>
              <a:schemeClr val="tx1"/>
            </a:solidFill>
            <a:round/>
            <a:headEnd/>
            <a:tailEnd/>
          </a:ln>
        </p:spPr>
        <p:txBody>
          <a:bodyPr wrap="none" anchor="ctr"/>
          <a:lstStyle/>
          <a:p>
            <a:pPr eaLnBrk="0" hangingPunct="0"/>
            <a:endParaRPr lang="en-US">
              <a:solidFill>
                <a:srgbClr val="FFFFFF"/>
              </a:solidFill>
              <a:latin typeface="Arial" charset="0"/>
            </a:endParaRPr>
          </a:p>
        </p:txBody>
      </p:sp>
      <p:sp>
        <p:nvSpPr>
          <p:cNvPr id="378895" name="Oval 15"/>
          <p:cNvSpPr>
            <a:spLocks noChangeArrowheads="1"/>
          </p:cNvSpPr>
          <p:nvPr/>
        </p:nvSpPr>
        <p:spPr bwMode="auto">
          <a:xfrm>
            <a:off x="5943600" y="4953000"/>
            <a:ext cx="152400" cy="152400"/>
          </a:xfrm>
          <a:prstGeom prst="ellipse">
            <a:avLst/>
          </a:prstGeom>
          <a:solidFill>
            <a:schemeClr val="accent2"/>
          </a:solidFill>
          <a:ln w="19050">
            <a:solidFill>
              <a:schemeClr val="tx1"/>
            </a:solidFill>
            <a:round/>
            <a:headEnd/>
            <a:tailEnd/>
          </a:ln>
        </p:spPr>
        <p:txBody>
          <a:bodyPr wrap="none" anchor="ctr"/>
          <a:lstStyle/>
          <a:p>
            <a:pPr eaLnBrk="0" hangingPunct="0"/>
            <a:endParaRPr lang="en-US">
              <a:solidFill>
                <a:srgbClr val="FFFFFF"/>
              </a:solidFill>
              <a:latin typeface="Arial" charset="0"/>
            </a:endParaRPr>
          </a:p>
        </p:txBody>
      </p:sp>
      <p:sp>
        <p:nvSpPr>
          <p:cNvPr id="378896" name="Oval 16"/>
          <p:cNvSpPr>
            <a:spLocks noChangeArrowheads="1"/>
          </p:cNvSpPr>
          <p:nvPr/>
        </p:nvSpPr>
        <p:spPr bwMode="auto">
          <a:xfrm>
            <a:off x="5943600" y="5562600"/>
            <a:ext cx="152400" cy="152400"/>
          </a:xfrm>
          <a:prstGeom prst="ellipse">
            <a:avLst/>
          </a:prstGeom>
          <a:solidFill>
            <a:schemeClr val="folHlink"/>
          </a:solidFill>
          <a:ln w="19050">
            <a:solidFill>
              <a:schemeClr val="tx1"/>
            </a:solidFill>
            <a:round/>
            <a:headEnd/>
            <a:tailEnd/>
          </a:ln>
        </p:spPr>
        <p:txBody>
          <a:bodyPr wrap="none" anchor="ctr"/>
          <a:lstStyle/>
          <a:p>
            <a:pPr eaLnBrk="0" hangingPunct="0"/>
            <a:endParaRPr lang="en-US">
              <a:solidFill>
                <a:srgbClr val="FFFFFF"/>
              </a:solidFill>
              <a:latin typeface="Arial" charset="0"/>
            </a:endParaRPr>
          </a:p>
        </p:txBody>
      </p:sp>
      <p:cxnSp>
        <p:nvCxnSpPr>
          <p:cNvPr id="378897" name="AutoShape 17"/>
          <p:cNvCxnSpPr>
            <a:cxnSpLocks noChangeShapeType="1"/>
            <a:stCxn id="378884" idx="0"/>
            <a:endCxn id="378893" idx="2"/>
          </p:cNvCxnSpPr>
          <p:nvPr/>
        </p:nvCxnSpPr>
        <p:spPr bwMode="auto">
          <a:xfrm rot="-5400000">
            <a:off x="952500" y="2476500"/>
            <a:ext cx="1514475" cy="1590675"/>
          </a:xfrm>
          <a:prstGeom prst="curvedConnector2">
            <a:avLst/>
          </a:prstGeom>
          <a:noFill/>
          <a:ln w="28575">
            <a:solidFill>
              <a:schemeClr val="folHlink"/>
            </a:solidFill>
            <a:round/>
            <a:headEnd/>
            <a:tailEnd/>
          </a:ln>
        </p:spPr>
      </p:cxnSp>
      <p:cxnSp>
        <p:nvCxnSpPr>
          <p:cNvPr id="378898" name="AutoShape 18"/>
          <p:cNvCxnSpPr>
            <a:cxnSpLocks noChangeShapeType="1"/>
            <a:stCxn id="378884" idx="0"/>
            <a:endCxn id="378894" idx="2"/>
          </p:cNvCxnSpPr>
          <p:nvPr/>
        </p:nvCxnSpPr>
        <p:spPr bwMode="auto">
          <a:xfrm rot="-5400000">
            <a:off x="1257300" y="2781300"/>
            <a:ext cx="904875" cy="1590675"/>
          </a:xfrm>
          <a:prstGeom prst="curvedConnector2">
            <a:avLst/>
          </a:prstGeom>
          <a:noFill/>
          <a:ln w="28575">
            <a:solidFill>
              <a:schemeClr val="accent2"/>
            </a:solidFill>
            <a:round/>
            <a:headEnd/>
            <a:tailEnd/>
          </a:ln>
        </p:spPr>
      </p:cxnSp>
      <p:cxnSp>
        <p:nvCxnSpPr>
          <p:cNvPr id="378899" name="AutoShape 19"/>
          <p:cNvCxnSpPr>
            <a:cxnSpLocks noChangeShapeType="1"/>
            <a:stCxn id="378885" idx="0"/>
            <a:endCxn id="378894" idx="6"/>
          </p:cNvCxnSpPr>
          <p:nvPr/>
        </p:nvCxnSpPr>
        <p:spPr bwMode="auto">
          <a:xfrm rot="5400000" flipH="1">
            <a:off x="3057525" y="2743200"/>
            <a:ext cx="904875" cy="1666875"/>
          </a:xfrm>
          <a:prstGeom prst="curvedConnector2">
            <a:avLst/>
          </a:prstGeom>
          <a:noFill/>
          <a:ln w="28575">
            <a:solidFill>
              <a:schemeClr val="accent2"/>
            </a:solidFill>
            <a:round/>
            <a:headEnd/>
            <a:tailEnd/>
          </a:ln>
        </p:spPr>
      </p:cxnSp>
      <p:cxnSp>
        <p:nvCxnSpPr>
          <p:cNvPr id="378900" name="AutoShape 20"/>
          <p:cNvCxnSpPr>
            <a:cxnSpLocks noChangeShapeType="1"/>
            <a:stCxn id="378885" idx="0"/>
            <a:endCxn id="378893" idx="6"/>
          </p:cNvCxnSpPr>
          <p:nvPr/>
        </p:nvCxnSpPr>
        <p:spPr bwMode="auto">
          <a:xfrm rot="5400000" flipH="1">
            <a:off x="2752725" y="2438400"/>
            <a:ext cx="1514475" cy="1666875"/>
          </a:xfrm>
          <a:prstGeom prst="curvedConnector2">
            <a:avLst/>
          </a:prstGeom>
          <a:noFill/>
          <a:ln w="28575">
            <a:solidFill>
              <a:schemeClr val="folHlink"/>
            </a:solidFill>
            <a:round/>
            <a:headEnd/>
            <a:tailEnd/>
          </a:ln>
        </p:spPr>
      </p:cxnSp>
      <p:cxnSp>
        <p:nvCxnSpPr>
          <p:cNvPr id="378901" name="AutoShape 21"/>
          <p:cNvCxnSpPr>
            <a:cxnSpLocks noChangeShapeType="1"/>
            <a:stCxn id="378896" idx="2"/>
            <a:endCxn id="378885" idx="4"/>
          </p:cNvCxnSpPr>
          <p:nvPr/>
        </p:nvCxnSpPr>
        <p:spPr bwMode="auto">
          <a:xfrm rot="10800000">
            <a:off x="4343400" y="4200525"/>
            <a:ext cx="1590675" cy="1438275"/>
          </a:xfrm>
          <a:prstGeom prst="curvedConnector2">
            <a:avLst/>
          </a:prstGeom>
          <a:noFill/>
          <a:ln w="28575">
            <a:solidFill>
              <a:schemeClr val="folHlink"/>
            </a:solidFill>
            <a:round/>
            <a:headEnd/>
            <a:tailEnd/>
          </a:ln>
        </p:spPr>
      </p:cxnSp>
      <p:cxnSp>
        <p:nvCxnSpPr>
          <p:cNvPr id="378902" name="AutoShape 22"/>
          <p:cNvCxnSpPr>
            <a:cxnSpLocks noChangeShapeType="1"/>
            <a:stCxn id="378895" idx="2"/>
            <a:endCxn id="378885" idx="4"/>
          </p:cNvCxnSpPr>
          <p:nvPr/>
        </p:nvCxnSpPr>
        <p:spPr bwMode="auto">
          <a:xfrm rot="10800000">
            <a:off x="4343400" y="4200525"/>
            <a:ext cx="1590675" cy="828675"/>
          </a:xfrm>
          <a:prstGeom prst="curvedConnector2">
            <a:avLst/>
          </a:prstGeom>
          <a:noFill/>
          <a:ln w="28575">
            <a:solidFill>
              <a:schemeClr val="accent2"/>
            </a:solidFill>
            <a:round/>
            <a:headEnd/>
            <a:tailEnd/>
          </a:ln>
        </p:spPr>
      </p:cxnSp>
      <p:cxnSp>
        <p:nvCxnSpPr>
          <p:cNvPr id="378903" name="AutoShape 23"/>
          <p:cNvCxnSpPr>
            <a:cxnSpLocks noChangeShapeType="1"/>
            <a:stCxn id="378887" idx="4"/>
            <a:endCxn id="378895" idx="6"/>
          </p:cNvCxnSpPr>
          <p:nvPr/>
        </p:nvCxnSpPr>
        <p:spPr bwMode="auto">
          <a:xfrm rot="5400000">
            <a:off x="6486525" y="3819525"/>
            <a:ext cx="828675" cy="1590675"/>
          </a:xfrm>
          <a:prstGeom prst="curvedConnector2">
            <a:avLst/>
          </a:prstGeom>
          <a:noFill/>
          <a:ln w="28575">
            <a:solidFill>
              <a:schemeClr val="accent2"/>
            </a:solidFill>
            <a:round/>
            <a:headEnd/>
            <a:tailEnd/>
          </a:ln>
        </p:spPr>
      </p:cxnSp>
      <p:cxnSp>
        <p:nvCxnSpPr>
          <p:cNvPr id="378904" name="AutoShape 24"/>
          <p:cNvCxnSpPr>
            <a:cxnSpLocks noChangeShapeType="1"/>
            <a:stCxn id="378887" idx="4"/>
            <a:endCxn id="378896" idx="6"/>
          </p:cNvCxnSpPr>
          <p:nvPr/>
        </p:nvCxnSpPr>
        <p:spPr bwMode="auto">
          <a:xfrm rot="5400000">
            <a:off x="6181725" y="4124325"/>
            <a:ext cx="1438275" cy="1590675"/>
          </a:xfrm>
          <a:prstGeom prst="curvedConnector2">
            <a:avLst/>
          </a:prstGeom>
          <a:noFill/>
          <a:ln w="28575">
            <a:solidFill>
              <a:schemeClr val="folHlink"/>
            </a:solidFill>
            <a:round/>
            <a:headEnd/>
            <a:tailEnd/>
          </a:ln>
        </p:spPr>
      </p:cxnSp>
      <p:sp>
        <p:nvSpPr>
          <p:cNvPr id="2851865" name="Text Box 25"/>
          <p:cNvSpPr txBox="1">
            <a:spLocks noChangeArrowheads="1"/>
          </p:cNvSpPr>
          <p:nvPr/>
        </p:nvSpPr>
        <p:spPr bwMode="auto">
          <a:xfrm>
            <a:off x="7848600" y="3657600"/>
            <a:ext cx="1295400" cy="82550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hangingPunct="0">
              <a:spcBef>
                <a:spcPct val="50000"/>
              </a:spcBef>
              <a:defRPr/>
            </a:pPr>
            <a:r>
              <a:rPr lang="en-US" altLang="en-US" sz="1600" b="1">
                <a:solidFill>
                  <a:srgbClr val="FFFFFF"/>
                </a:solidFill>
                <a:effectLst>
                  <a:outerShdw blurRad="38100" dist="38100" dir="2700000" algn="tl">
                    <a:srgbClr val="000000"/>
                  </a:outerShdw>
                </a:effectLst>
                <a:latin typeface="Arial Narrow" pitchFamily="34" charset="0"/>
              </a:rPr>
              <a:t>Target Blood Glucose Range</a:t>
            </a:r>
          </a:p>
        </p:txBody>
      </p:sp>
      <p:sp>
        <p:nvSpPr>
          <p:cNvPr id="378906" name="Oval 26"/>
          <p:cNvSpPr>
            <a:spLocks noChangeArrowheads="1"/>
          </p:cNvSpPr>
          <p:nvPr/>
        </p:nvSpPr>
        <p:spPr bwMode="auto">
          <a:xfrm>
            <a:off x="762000" y="5181600"/>
            <a:ext cx="152400" cy="152400"/>
          </a:xfrm>
          <a:prstGeom prst="ellipse">
            <a:avLst/>
          </a:prstGeom>
          <a:solidFill>
            <a:srgbClr val="FF3300"/>
          </a:solidFill>
          <a:ln w="19050">
            <a:solidFill>
              <a:schemeClr val="tx1"/>
            </a:solidFill>
            <a:round/>
            <a:headEnd/>
            <a:tailEnd/>
          </a:ln>
        </p:spPr>
        <p:txBody>
          <a:bodyPr wrap="none" anchor="ctr"/>
          <a:lstStyle/>
          <a:p>
            <a:pPr eaLnBrk="0" hangingPunct="0"/>
            <a:endParaRPr lang="en-US">
              <a:solidFill>
                <a:srgbClr val="FFFFFF"/>
              </a:solidFill>
              <a:latin typeface="Arial" charset="0"/>
            </a:endParaRPr>
          </a:p>
        </p:txBody>
      </p:sp>
      <p:sp>
        <p:nvSpPr>
          <p:cNvPr id="378907" name="Oval 27"/>
          <p:cNvSpPr>
            <a:spLocks noChangeArrowheads="1"/>
          </p:cNvSpPr>
          <p:nvPr/>
        </p:nvSpPr>
        <p:spPr bwMode="auto">
          <a:xfrm>
            <a:off x="762000" y="5562600"/>
            <a:ext cx="152400" cy="152400"/>
          </a:xfrm>
          <a:prstGeom prst="ellipse">
            <a:avLst/>
          </a:prstGeom>
          <a:solidFill>
            <a:schemeClr val="folHlink"/>
          </a:solidFill>
          <a:ln w="19050">
            <a:solidFill>
              <a:schemeClr val="tx1"/>
            </a:solidFill>
            <a:round/>
            <a:headEnd/>
            <a:tailEnd/>
          </a:ln>
        </p:spPr>
        <p:txBody>
          <a:bodyPr wrap="none" anchor="ctr"/>
          <a:lstStyle/>
          <a:p>
            <a:pPr eaLnBrk="0" hangingPunct="0"/>
            <a:endParaRPr lang="en-US">
              <a:solidFill>
                <a:srgbClr val="FFFFFF"/>
              </a:solidFill>
              <a:latin typeface="Arial" charset="0"/>
            </a:endParaRPr>
          </a:p>
        </p:txBody>
      </p:sp>
      <p:sp>
        <p:nvSpPr>
          <p:cNvPr id="378908" name="Oval 28"/>
          <p:cNvSpPr>
            <a:spLocks noChangeArrowheads="1"/>
          </p:cNvSpPr>
          <p:nvPr/>
        </p:nvSpPr>
        <p:spPr bwMode="auto">
          <a:xfrm>
            <a:off x="762000" y="5943600"/>
            <a:ext cx="152400" cy="152400"/>
          </a:xfrm>
          <a:prstGeom prst="ellipse">
            <a:avLst/>
          </a:prstGeom>
          <a:solidFill>
            <a:schemeClr val="accent2"/>
          </a:solidFill>
          <a:ln w="19050">
            <a:solidFill>
              <a:schemeClr val="tx1"/>
            </a:solidFill>
            <a:round/>
            <a:headEnd/>
            <a:tailEnd/>
          </a:ln>
        </p:spPr>
        <p:txBody>
          <a:bodyPr wrap="none" anchor="ctr"/>
          <a:lstStyle/>
          <a:p>
            <a:pPr eaLnBrk="0" hangingPunct="0"/>
            <a:endParaRPr lang="en-US">
              <a:solidFill>
                <a:srgbClr val="FFFFFF"/>
              </a:solidFill>
              <a:latin typeface="Arial" charset="0"/>
            </a:endParaRPr>
          </a:p>
        </p:txBody>
      </p:sp>
      <p:sp>
        <p:nvSpPr>
          <p:cNvPr id="2851869" name="Text Box 29"/>
          <p:cNvSpPr txBox="1">
            <a:spLocks noChangeArrowheads="1"/>
          </p:cNvSpPr>
          <p:nvPr/>
        </p:nvSpPr>
        <p:spPr bwMode="auto">
          <a:xfrm>
            <a:off x="1143000" y="5029200"/>
            <a:ext cx="2598738" cy="3810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0" hangingPunct="0">
              <a:defRPr/>
            </a:pPr>
            <a:r>
              <a:rPr lang="en-US" altLang="en-US" sz="1900">
                <a:solidFill>
                  <a:srgbClr val="FFD557"/>
                </a:solidFill>
                <a:effectLst>
                  <a:outerShdw blurRad="38100" dist="38100" dir="2700000" algn="tl">
                    <a:srgbClr val="000000"/>
                  </a:outerShdw>
                </a:effectLst>
                <a:latin typeface="Arial" charset="0"/>
              </a:rPr>
              <a:t> Patient A – A1c of 7%</a:t>
            </a:r>
          </a:p>
        </p:txBody>
      </p:sp>
      <p:sp>
        <p:nvSpPr>
          <p:cNvPr id="2851870" name="Text Box 30"/>
          <p:cNvSpPr txBox="1">
            <a:spLocks noChangeArrowheads="1"/>
          </p:cNvSpPr>
          <p:nvPr/>
        </p:nvSpPr>
        <p:spPr bwMode="auto">
          <a:xfrm>
            <a:off x="1131888" y="5410200"/>
            <a:ext cx="2598737" cy="3810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0" hangingPunct="0">
              <a:defRPr/>
            </a:pPr>
            <a:r>
              <a:rPr lang="en-US" altLang="en-US" sz="1900">
                <a:solidFill>
                  <a:srgbClr val="FFD557"/>
                </a:solidFill>
                <a:effectLst>
                  <a:outerShdw blurRad="38100" dist="38100" dir="2700000" algn="tl">
                    <a:srgbClr val="000000"/>
                  </a:outerShdw>
                </a:effectLst>
                <a:latin typeface="Arial" charset="0"/>
              </a:rPr>
              <a:t> Patient B – A1c of 7%</a:t>
            </a:r>
          </a:p>
        </p:txBody>
      </p:sp>
      <p:sp>
        <p:nvSpPr>
          <p:cNvPr id="2851871" name="Text Box 31"/>
          <p:cNvSpPr txBox="1">
            <a:spLocks noChangeArrowheads="1"/>
          </p:cNvSpPr>
          <p:nvPr/>
        </p:nvSpPr>
        <p:spPr bwMode="auto">
          <a:xfrm>
            <a:off x="1143000" y="5791200"/>
            <a:ext cx="2613025" cy="3810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0" hangingPunct="0">
              <a:defRPr/>
            </a:pPr>
            <a:r>
              <a:rPr lang="en-US" altLang="en-US" sz="1900">
                <a:solidFill>
                  <a:srgbClr val="FFD557"/>
                </a:solidFill>
                <a:effectLst>
                  <a:outerShdw blurRad="38100" dist="38100" dir="2700000" algn="tl">
                    <a:srgbClr val="000000"/>
                  </a:outerShdw>
                </a:effectLst>
                <a:latin typeface="Arial" charset="0"/>
              </a:rPr>
              <a:t> Patient C – A1c of 7%</a:t>
            </a:r>
          </a:p>
        </p:txBody>
      </p:sp>
      <p:sp>
        <p:nvSpPr>
          <p:cNvPr id="2851872" name="Text Box 32"/>
          <p:cNvSpPr txBox="1">
            <a:spLocks noChangeArrowheads="1"/>
          </p:cNvSpPr>
          <p:nvPr/>
        </p:nvSpPr>
        <p:spPr bwMode="auto">
          <a:xfrm>
            <a:off x="4648200" y="1447800"/>
            <a:ext cx="4038600" cy="19494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hangingPunct="0">
              <a:spcBef>
                <a:spcPct val="50000"/>
              </a:spcBef>
              <a:defRPr/>
            </a:pPr>
            <a:r>
              <a:rPr lang="en-US" altLang="en-US" sz="2400" b="1">
                <a:solidFill>
                  <a:srgbClr val="FFFFFF"/>
                </a:solidFill>
                <a:effectLst>
                  <a:outerShdw blurRad="38100" dist="38100" dir="2700000" algn="tl">
                    <a:srgbClr val="000000"/>
                  </a:outerShdw>
                </a:effectLst>
                <a:latin typeface="Arial Narrow" pitchFamily="34" charset="0"/>
              </a:rPr>
              <a:t>Intensive management attempts to decrease blood glucose variability</a:t>
            </a:r>
          </a:p>
          <a:p>
            <a:pPr algn="ctr" eaLnBrk="0" hangingPunct="0">
              <a:spcBef>
                <a:spcPct val="50000"/>
              </a:spcBef>
              <a:defRPr/>
            </a:pPr>
            <a:r>
              <a:rPr lang="en-US" altLang="en-US" sz="2000" b="1">
                <a:solidFill>
                  <a:srgbClr val="AFE1FF"/>
                </a:solidFill>
                <a:effectLst>
                  <a:outerShdw blurRad="38100" dist="38100" dir="2700000" algn="tl">
                    <a:srgbClr val="000000"/>
                  </a:outerShdw>
                </a:effectLst>
                <a:latin typeface="Arial Narrow" pitchFamily="34" charset="0"/>
              </a:rPr>
              <a:t>A1c test alone is not enough to measure good blood glucose control</a:t>
            </a:r>
          </a:p>
        </p:txBody>
      </p:sp>
      <p:sp>
        <p:nvSpPr>
          <p:cNvPr id="378913" name="Rectangle 33"/>
          <p:cNvSpPr>
            <a:spLocks noChangeArrowheads="1"/>
          </p:cNvSpPr>
          <p:nvPr/>
        </p:nvSpPr>
        <p:spPr bwMode="auto">
          <a:xfrm>
            <a:off x="7162800" y="6019800"/>
            <a:ext cx="1855788" cy="274638"/>
          </a:xfrm>
          <a:prstGeom prst="rect">
            <a:avLst/>
          </a:prstGeom>
          <a:noFill/>
          <a:ln w="9525">
            <a:noFill/>
            <a:miter lim="800000"/>
            <a:headEnd/>
            <a:tailEnd/>
          </a:ln>
        </p:spPr>
        <p:txBody>
          <a:bodyPr wrap="none">
            <a:spAutoFit/>
          </a:bodyPr>
          <a:lstStyle/>
          <a:p>
            <a:pPr>
              <a:spcBef>
                <a:spcPct val="50000"/>
              </a:spcBef>
            </a:pPr>
            <a:r>
              <a:rPr lang="en-US" altLang="en-US" sz="1200">
                <a:solidFill>
                  <a:srgbClr val="FFFFFF"/>
                </a:solidFill>
                <a:latin typeface="Arial" charset="0"/>
              </a:rPr>
              <a:t>Illustrative purposes only</a:t>
            </a:r>
          </a:p>
        </p:txBody>
      </p:sp>
      <p:sp>
        <p:nvSpPr>
          <p:cNvPr id="378914" name="Rectangle 34"/>
          <p:cNvSpPr>
            <a:spLocks noChangeArrowheads="1"/>
          </p:cNvSpPr>
          <p:nvPr/>
        </p:nvSpPr>
        <p:spPr bwMode="auto">
          <a:xfrm>
            <a:off x="0" y="6553200"/>
            <a:ext cx="7315200" cy="228600"/>
          </a:xfrm>
          <a:prstGeom prst="rect">
            <a:avLst/>
          </a:prstGeom>
          <a:noFill/>
          <a:ln w="9525">
            <a:noFill/>
            <a:miter lim="800000"/>
            <a:headEnd/>
            <a:tailEnd/>
          </a:ln>
        </p:spPr>
        <p:txBody>
          <a:bodyPr/>
          <a:lstStyle/>
          <a:p>
            <a:pPr eaLnBrk="0" hangingPunct="0"/>
            <a:r>
              <a:rPr lang="en-US" altLang="en-US" sz="1000">
                <a:solidFill>
                  <a:srgbClr val="FFFFFF"/>
                </a:solidFill>
                <a:latin typeface="Arial" charset="0"/>
              </a:rPr>
              <a:t>A1C Test – American Diabetes Association:  </a:t>
            </a:r>
            <a:r>
              <a:rPr lang="en-US" altLang="en-US" sz="1000">
                <a:solidFill>
                  <a:srgbClr val="FFFFFF"/>
                </a:solidFill>
                <a:latin typeface="Arial" charset="0"/>
                <a:hlinkClick r:id="rId3"/>
              </a:rPr>
              <a:t>http://www.diabetes.org/type-1-diabetes/a1c-test.jsp</a:t>
            </a:r>
            <a:r>
              <a:rPr lang="en-US" altLang="en-US" sz="1000">
                <a:solidFill>
                  <a:srgbClr val="FFFFFF"/>
                </a:solidFill>
                <a:latin typeface="Arial" charset="0"/>
              </a:rPr>
              <a:t>  Sept 2007</a:t>
            </a:r>
          </a:p>
        </p:txBody>
      </p:sp>
    </p:spTree>
  </p:cSld>
  <p:clrMapOvr>
    <a:masterClrMapping/>
  </p:clrMapOvr>
  <p:transition>
    <p:fade thruBlk="1"/>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3171" name="Rectangle 3"/>
          <p:cNvSpPr>
            <a:spLocks noChangeArrowheads="1"/>
          </p:cNvSpPr>
          <p:nvPr/>
        </p:nvSpPr>
        <p:spPr bwMode="auto">
          <a:xfrm>
            <a:off x="6400800" y="1143000"/>
            <a:ext cx="2438400" cy="2819400"/>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lgn="ctr" eaLnBrk="0" hangingPunct="0">
              <a:defRPr/>
            </a:pPr>
            <a:endParaRPr lang="en-US" altLang="en-US" sz="2500">
              <a:solidFill>
                <a:srgbClr val="FFD557"/>
              </a:solidFill>
              <a:effectLst>
                <a:outerShdw blurRad="38100" dist="38100" dir="2700000" algn="tl">
                  <a:srgbClr val="000000"/>
                </a:outerShdw>
              </a:effectLst>
              <a:latin typeface="Arial" charset="0"/>
            </a:endParaRPr>
          </a:p>
        </p:txBody>
      </p:sp>
      <p:sp>
        <p:nvSpPr>
          <p:cNvPr id="2823172" name="Text Box 4"/>
          <p:cNvSpPr txBox="1">
            <a:spLocks noChangeArrowheads="1"/>
          </p:cNvSpPr>
          <p:nvPr/>
        </p:nvSpPr>
        <p:spPr bwMode="auto">
          <a:xfrm>
            <a:off x="6477000" y="3429000"/>
            <a:ext cx="2286000" cy="549275"/>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hangingPunct="0">
              <a:defRPr/>
            </a:pPr>
            <a:r>
              <a:rPr lang="en-US" altLang="en-US" sz="1500">
                <a:solidFill>
                  <a:srgbClr val="FFFFFF"/>
                </a:solidFill>
                <a:effectLst>
                  <a:outerShdw blurRad="38100" dist="38100" dir="2700000" algn="tl">
                    <a:srgbClr val="000000"/>
                  </a:outerShdw>
                </a:effectLst>
                <a:latin typeface="Arial" charset="0"/>
              </a:rPr>
              <a:t>MiniMed Paradigm</a:t>
            </a:r>
            <a:r>
              <a:rPr lang="en-US" altLang="en-US" sz="1500" baseline="30000">
                <a:solidFill>
                  <a:srgbClr val="FFFFFF"/>
                </a:solidFill>
                <a:effectLst>
                  <a:outerShdw blurRad="38100" dist="38100" dir="2700000" algn="tl">
                    <a:srgbClr val="000000"/>
                  </a:outerShdw>
                </a:effectLst>
                <a:latin typeface="Arial" charset="0"/>
                <a:cs typeface="Arial" charset="0"/>
              </a:rPr>
              <a:t>®</a:t>
            </a:r>
            <a:r>
              <a:rPr lang="en-US" altLang="en-US" sz="1500">
                <a:solidFill>
                  <a:srgbClr val="FFFFFF"/>
                </a:solidFill>
                <a:effectLst>
                  <a:outerShdw blurRad="38100" dist="38100" dir="2700000" algn="tl">
                    <a:srgbClr val="000000"/>
                  </a:outerShdw>
                </a:effectLst>
                <a:latin typeface="Arial" charset="0"/>
              </a:rPr>
              <a:t> REAL-Time System</a:t>
            </a:r>
          </a:p>
        </p:txBody>
      </p:sp>
      <p:sp>
        <p:nvSpPr>
          <p:cNvPr id="2823173" name="Rectangle 5"/>
          <p:cNvSpPr>
            <a:spLocks noChangeArrowheads="1"/>
          </p:cNvSpPr>
          <p:nvPr/>
        </p:nvSpPr>
        <p:spPr bwMode="auto">
          <a:xfrm>
            <a:off x="3581400" y="1295400"/>
            <a:ext cx="2362200" cy="2209800"/>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lgn="ctr" eaLnBrk="0" hangingPunct="0">
              <a:defRPr/>
            </a:pPr>
            <a:endParaRPr lang="en-US" altLang="en-US" sz="2500">
              <a:solidFill>
                <a:srgbClr val="FFD557"/>
              </a:solidFill>
              <a:effectLst>
                <a:outerShdw blurRad="38100" dist="38100" dir="2700000" algn="tl">
                  <a:srgbClr val="000000"/>
                </a:outerShdw>
              </a:effectLst>
              <a:latin typeface="Arial" charset="0"/>
            </a:endParaRPr>
          </a:p>
        </p:txBody>
      </p:sp>
      <p:sp>
        <p:nvSpPr>
          <p:cNvPr id="2823174" name="Text Box 6"/>
          <p:cNvSpPr txBox="1">
            <a:spLocks noChangeArrowheads="1"/>
          </p:cNvSpPr>
          <p:nvPr/>
        </p:nvSpPr>
        <p:spPr bwMode="auto">
          <a:xfrm>
            <a:off x="3886200" y="3048000"/>
            <a:ext cx="1806575" cy="320675"/>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hangingPunct="0">
              <a:defRPr/>
            </a:pPr>
            <a:r>
              <a:rPr lang="en-US" altLang="en-US" sz="1500">
                <a:solidFill>
                  <a:srgbClr val="FFFFFF"/>
                </a:solidFill>
                <a:effectLst>
                  <a:outerShdw blurRad="38100" dist="38100" dir="2700000" algn="tl">
                    <a:srgbClr val="000000"/>
                  </a:outerShdw>
                </a:effectLst>
                <a:latin typeface="Arial" charset="0"/>
              </a:rPr>
              <a:t>Seven™ System</a:t>
            </a:r>
            <a:r>
              <a:rPr lang="en-US" altLang="en-US" sz="1500">
                <a:solidFill>
                  <a:srgbClr val="FFFFFF"/>
                </a:solidFill>
                <a:latin typeface="Arial" charset="0"/>
              </a:rPr>
              <a:t> </a:t>
            </a:r>
          </a:p>
        </p:txBody>
      </p:sp>
      <p:sp>
        <p:nvSpPr>
          <p:cNvPr id="2823175" name="Rectangle 7"/>
          <p:cNvSpPr>
            <a:spLocks noChangeArrowheads="1"/>
          </p:cNvSpPr>
          <p:nvPr/>
        </p:nvSpPr>
        <p:spPr bwMode="auto">
          <a:xfrm>
            <a:off x="533400" y="1371600"/>
            <a:ext cx="2286000" cy="2209800"/>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lgn="ctr" eaLnBrk="0" hangingPunct="0">
              <a:defRPr/>
            </a:pPr>
            <a:endParaRPr lang="en-US" altLang="en-US" sz="2500">
              <a:solidFill>
                <a:srgbClr val="FFD557"/>
              </a:solidFill>
              <a:effectLst>
                <a:outerShdw blurRad="38100" dist="38100" dir="2700000" algn="tl">
                  <a:srgbClr val="000000"/>
                </a:outerShdw>
              </a:effectLst>
              <a:latin typeface="Arial" charset="0"/>
            </a:endParaRPr>
          </a:p>
        </p:txBody>
      </p:sp>
      <p:sp>
        <p:nvSpPr>
          <p:cNvPr id="2823176" name="Rectangle 8"/>
          <p:cNvSpPr>
            <a:spLocks noChangeArrowheads="1"/>
          </p:cNvSpPr>
          <p:nvPr/>
        </p:nvSpPr>
        <p:spPr bwMode="auto">
          <a:xfrm>
            <a:off x="3962400" y="3733800"/>
            <a:ext cx="2514600" cy="2735263"/>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lgn="ctr" eaLnBrk="0" hangingPunct="0">
              <a:defRPr/>
            </a:pPr>
            <a:endParaRPr lang="en-US" altLang="en-US" sz="2500">
              <a:solidFill>
                <a:srgbClr val="FFD557"/>
              </a:solidFill>
              <a:effectLst>
                <a:outerShdw blurRad="38100" dist="38100" dir="2700000" algn="tl">
                  <a:srgbClr val="000000"/>
                </a:outerShdw>
              </a:effectLst>
              <a:latin typeface="Arial" charset="0"/>
            </a:endParaRPr>
          </a:p>
        </p:txBody>
      </p:sp>
      <p:sp>
        <p:nvSpPr>
          <p:cNvPr id="2823177" name="Rectangle 9"/>
          <p:cNvSpPr>
            <a:spLocks noChangeArrowheads="1"/>
          </p:cNvSpPr>
          <p:nvPr/>
        </p:nvSpPr>
        <p:spPr bwMode="auto">
          <a:xfrm>
            <a:off x="533400" y="3886200"/>
            <a:ext cx="2590800" cy="2438400"/>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lgn="ctr" eaLnBrk="0" hangingPunct="0">
              <a:defRPr/>
            </a:pPr>
            <a:endParaRPr lang="en-US" altLang="en-US" sz="2500">
              <a:solidFill>
                <a:srgbClr val="FFD557"/>
              </a:solidFill>
              <a:effectLst>
                <a:outerShdw blurRad="38100" dist="38100" dir="2700000" algn="tl">
                  <a:srgbClr val="000000"/>
                </a:outerShdw>
              </a:effectLst>
              <a:latin typeface="Arial" charset="0"/>
            </a:endParaRPr>
          </a:p>
        </p:txBody>
      </p:sp>
      <p:sp>
        <p:nvSpPr>
          <p:cNvPr id="2823179" name="Text Box 11"/>
          <p:cNvSpPr txBox="1">
            <a:spLocks noChangeArrowheads="1"/>
          </p:cNvSpPr>
          <p:nvPr/>
        </p:nvSpPr>
        <p:spPr bwMode="auto">
          <a:xfrm>
            <a:off x="838200" y="5486400"/>
            <a:ext cx="2057400" cy="777875"/>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hangingPunct="0">
              <a:defRPr/>
            </a:pPr>
            <a:r>
              <a:rPr lang="en-US" altLang="en-US" sz="1500">
                <a:solidFill>
                  <a:srgbClr val="FFFFFF"/>
                </a:solidFill>
                <a:effectLst>
                  <a:outerShdw blurRad="38100" dist="38100" dir="2700000" algn="tl">
                    <a:srgbClr val="000000"/>
                  </a:outerShdw>
                </a:effectLst>
                <a:latin typeface="Arial" charset="0"/>
              </a:rPr>
              <a:t>Guardian</a:t>
            </a:r>
            <a:r>
              <a:rPr lang="en-US" altLang="en-US" sz="1500" baseline="30000">
                <a:solidFill>
                  <a:srgbClr val="FFFFFF"/>
                </a:solidFill>
                <a:effectLst>
                  <a:outerShdw blurRad="38100" dist="38100" dir="2700000" algn="tl">
                    <a:srgbClr val="000000"/>
                  </a:outerShdw>
                </a:effectLst>
                <a:latin typeface="Arial" charset="0"/>
                <a:cs typeface="Arial" charset="0"/>
              </a:rPr>
              <a:t>®</a:t>
            </a:r>
            <a:r>
              <a:rPr lang="en-US" altLang="en-US" sz="1500">
                <a:solidFill>
                  <a:srgbClr val="FFFFFF"/>
                </a:solidFill>
                <a:effectLst>
                  <a:outerShdw blurRad="38100" dist="38100" dir="2700000" algn="tl">
                    <a:srgbClr val="000000"/>
                  </a:outerShdw>
                </a:effectLst>
                <a:latin typeface="Arial" charset="0"/>
              </a:rPr>
              <a:t> RT Continuous Glucose Monitoring System</a:t>
            </a:r>
          </a:p>
        </p:txBody>
      </p:sp>
      <p:sp>
        <p:nvSpPr>
          <p:cNvPr id="2823181" name="Text Box 13"/>
          <p:cNvSpPr txBox="1">
            <a:spLocks noChangeArrowheads="1"/>
          </p:cNvSpPr>
          <p:nvPr/>
        </p:nvSpPr>
        <p:spPr bwMode="auto">
          <a:xfrm>
            <a:off x="990600" y="3124200"/>
            <a:ext cx="1316038" cy="3206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eaLnBrk="0" hangingPunct="0">
              <a:defRPr/>
            </a:pPr>
            <a:r>
              <a:rPr lang="en-US" altLang="en-US" sz="1500">
                <a:solidFill>
                  <a:srgbClr val="FFFFFF"/>
                </a:solidFill>
                <a:effectLst>
                  <a:outerShdw blurRad="38100" dist="38100" dir="2700000" algn="tl">
                    <a:srgbClr val="000000"/>
                  </a:outerShdw>
                </a:effectLst>
                <a:latin typeface="Arial" charset="0"/>
              </a:rPr>
              <a:t>GlucoWatch</a:t>
            </a:r>
            <a:r>
              <a:rPr lang="en-US" altLang="en-US" sz="1500" baseline="30000">
                <a:solidFill>
                  <a:srgbClr val="FFFFFF"/>
                </a:solidFill>
                <a:effectLst>
                  <a:outerShdw blurRad="38100" dist="38100" dir="2700000" algn="tl">
                    <a:srgbClr val="000000"/>
                  </a:outerShdw>
                </a:effectLst>
                <a:latin typeface="Arial" charset="0"/>
                <a:cs typeface="Arial" charset="0"/>
              </a:rPr>
              <a:t>®</a:t>
            </a:r>
          </a:p>
        </p:txBody>
      </p:sp>
      <p:pic>
        <p:nvPicPr>
          <p:cNvPr id="382986" name="Picture 14" descr="header_watch"/>
          <p:cNvPicPr>
            <a:picLocks noChangeAspect="1" noChangeArrowheads="1"/>
          </p:cNvPicPr>
          <p:nvPr/>
        </p:nvPicPr>
        <p:blipFill>
          <a:blip r:embed="rId3" cstate="print"/>
          <a:srcRect/>
          <a:stretch>
            <a:fillRect/>
          </a:stretch>
        </p:blipFill>
        <p:spPr bwMode="auto">
          <a:xfrm>
            <a:off x="685800" y="1447800"/>
            <a:ext cx="2062163" cy="1568450"/>
          </a:xfrm>
          <a:prstGeom prst="rect">
            <a:avLst/>
          </a:prstGeom>
          <a:noFill/>
          <a:ln w="19050">
            <a:solidFill>
              <a:schemeClr val="bg2"/>
            </a:solidFill>
            <a:miter lim="800000"/>
            <a:headEnd/>
            <a:tailEnd/>
          </a:ln>
        </p:spPr>
      </p:pic>
      <p:sp>
        <p:nvSpPr>
          <p:cNvPr id="2823184" name="Text Box 16"/>
          <p:cNvSpPr txBox="1">
            <a:spLocks noChangeArrowheads="1"/>
          </p:cNvSpPr>
          <p:nvPr/>
        </p:nvSpPr>
        <p:spPr bwMode="auto">
          <a:xfrm>
            <a:off x="0" y="6505575"/>
            <a:ext cx="5181600" cy="352425"/>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lnSpc>
                <a:spcPct val="60000"/>
              </a:lnSpc>
              <a:spcBef>
                <a:spcPct val="50000"/>
              </a:spcBef>
              <a:defRPr/>
            </a:pPr>
            <a:r>
              <a:rPr lang="en-US" altLang="en-US" sz="1000">
                <a:solidFill>
                  <a:srgbClr val="FFFFFF"/>
                </a:solidFill>
                <a:effectLst>
                  <a:outerShdw blurRad="38100" dist="38100" dir="2700000" algn="tl">
                    <a:srgbClr val="000000"/>
                  </a:outerShdw>
                </a:effectLst>
                <a:latin typeface="Arial" charset="0"/>
              </a:rPr>
              <a:t>GlucoWatch is a registered Trademark of Animas Corporation  </a:t>
            </a:r>
            <a:r>
              <a:rPr lang="en-US" altLang="en-US" sz="300">
                <a:solidFill>
                  <a:srgbClr val="FFFFFF"/>
                </a:solidFill>
                <a:effectLst>
                  <a:outerShdw blurRad="38100" dist="38100" dir="2700000" algn="tl">
                    <a:srgbClr val="000000"/>
                  </a:outerShdw>
                </a:effectLst>
                <a:latin typeface="Arial" charset="0"/>
              </a:rPr>
              <a:t> </a:t>
            </a:r>
          </a:p>
          <a:p>
            <a:pPr eaLnBrk="0" hangingPunct="0">
              <a:lnSpc>
                <a:spcPct val="60000"/>
              </a:lnSpc>
              <a:spcBef>
                <a:spcPct val="50000"/>
              </a:spcBef>
              <a:defRPr/>
            </a:pPr>
            <a:r>
              <a:rPr lang="en-US" altLang="en-US" sz="1000">
                <a:solidFill>
                  <a:srgbClr val="FFFFFF"/>
                </a:solidFill>
                <a:effectLst>
                  <a:outerShdw blurRad="38100" dist="38100" dir="2700000" algn="tl">
                    <a:srgbClr val="000000"/>
                  </a:outerShdw>
                </a:effectLst>
                <a:latin typeface="Arial" charset="0"/>
              </a:rPr>
              <a:t>Seven™ System is a registered Trademark of DexCom</a:t>
            </a:r>
            <a:r>
              <a:rPr lang="en-US" altLang="en-US" sz="300">
                <a:solidFill>
                  <a:srgbClr val="FFFFFF"/>
                </a:solidFill>
                <a:effectLst>
                  <a:outerShdw blurRad="38100" dist="38100" dir="2700000" algn="tl">
                    <a:srgbClr val="000000"/>
                  </a:outerShdw>
                </a:effectLst>
                <a:latin typeface="Arial" charset="0"/>
              </a:rPr>
              <a:t> </a:t>
            </a:r>
            <a:r>
              <a:rPr lang="en-US" altLang="en-US" sz="1000">
                <a:solidFill>
                  <a:srgbClr val="FFFFFF"/>
                </a:solidFill>
                <a:effectLst>
                  <a:outerShdw blurRad="38100" dist="38100" dir="2700000" algn="tl">
                    <a:srgbClr val="000000"/>
                  </a:outerShdw>
                </a:effectLst>
                <a:latin typeface="Arial" charset="0"/>
              </a:rPr>
              <a:t>™, Inc Corporation</a:t>
            </a:r>
          </a:p>
        </p:txBody>
      </p:sp>
      <p:pic>
        <p:nvPicPr>
          <p:cNvPr id="382988" name="Picture 17" descr="starter_kit_new"/>
          <p:cNvPicPr>
            <a:picLocks noChangeAspect="1" noChangeArrowheads="1"/>
          </p:cNvPicPr>
          <p:nvPr/>
        </p:nvPicPr>
        <p:blipFill>
          <a:blip r:embed="rId4" cstate="print"/>
          <a:srcRect/>
          <a:stretch>
            <a:fillRect/>
          </a:stretch>
        </p:blipFill>
        <p:spPr bwMode="auto">
          <a:xfrm>
            <a:off x="3716338" y="1371600"/>
            <a:ext cx="2151062" cy="1601788"/>
          </a:xfrm>
          <a:prstGeom prst="rect">
            <a:avLst/>
          </a:prstGeom>
          <a:noFill/>
          <a:ln w="19050">
            <a:solidFill>
              <a:schemeClr val="bg2"/>
            </a:solidFill>
            <a:miter lim="800000"/>
            <a:headEnd/>
            <a:tailEnd/>
          </a:ln>
        </p:spPr>
      </p:pic>
      <p:pic>
        <p:nvPicPr>
          <p:cNvPr id="382989" name="Picture 18"/>
          <p:cNvPicPr>
            <a:picLocks noChangeAspect="1" noChangeArrowheads="1"/>
          </p:cNvPicPr>
          <p:nvPr/>
        </p:nvPicPr>
        <p:blipFill>
          <a:blip r:embed="rId5" cstate="print"/>
          <a:srcRect/>
          <a:stretch>
            <a:fillRect/>
          </a:stretch>
        </p:blipFill>
        <p:spPr bwMode="auto">
          <a:xfrm>
            <a:off x="685800" y="4038600"/>
            <a:ext cx="2286000" cy="1327150"/>
          </a:xfrm>
          <a:prstGeom prst="rect">
            <a:avLst/>
          </a:prstGeom>
          <a:noFill/>
          <a:ln w="19050">
            <a:solidFill>
              <a:schemeClr val="bg2"/>
            </a:solidFill>
            <a:miter lim="800000"/>
            <a:headEnd/>
            <a:tailEnd/>
          </a:ln>
        </p:spPr>
      </p:pic>
      <p:sp>
        <p:nvSpPr>
          <p:cNvPr id="2823189" name="Rectangle 21"/>
          <p:cNvSpPr>
            <a:spLocks noChangeArrowheads="1"/>
          </p:cNvSpPr>
          <p:nvPr/>
        </p:nvSpPr>
        <p:spPr bwMode="auto">
          <a:xfrm>
            <a:off x="381000" y="762000"/>
            <a:ext cx="5791200" cy="609600"/>
          </a:xfrm>
          <a:prstGeom prst="rect">
            <a:avLst/>
          </a:prstGeom>
          <a:noFill/>
          <a:ln>
            <a:noFill/>
          </a:ln>
          <a:effectLst/>
          <a:extLst>
            <a:ext uri="{909E8E84-426E-40DD-AFC4-6F175D3DCCD1}"/>
            <a:ext uri="{91240B29-F687-4F45-9708-019B960494DF}"/>
            <a:ext uri="{AF507438-7753-43E0-B8FC-AC1667EBCBE1}"/>
          </a:extLst>
        </p:spPr>
        <p:txBody>
          <a:bodyPr/>
          <a:lstStyle>
            <a:lvl1pPr marL="342900" indent="-342900">
              <a:spcBef>
                <a:spcPct val="20000"/>
              </a:spcBef>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charset="0"/>
              </a:defRPr>
            </a:lvl9pPr>
          </a:lstStyle>
          <a:p>
            <a:pPr>
              <a:lnSpc>
                <a:spcPct val="90000"/>
              </a:lnSpc>
              <a:buClr>
                <a:srgbClr val="99FF99"/>
              </a:buClr>
              <a:buFont typeface="Wingdings" pitchFamily="2" charset="2"/>
              <a:buNone/>
              <a:defRPr/>
            </a:pPr>
            <a:r>
              <a:rPr lang="en-US" altLang="en-US" sz="2400" smtClean="0">
                <a:solidFill>
                  <a:srgbClr val="FFFFFF"/>
                </a:solidFill>
              </a:rPr>
              <a:t>Personal Products</a:t>
            </a:r>
          </a:p>
        </p:txBody>
      </p:sp>
      <p:sp>
        <p:nvSpPr>
          <p:cNvPr id="2823190" name="Rectangle 22"/>
          <p:cNvSpPr>
            <a:spLocks noChangeArrowheads="1"/>
          </p:cNvSpPr>
          <p:nvPr/>
        </p:nvSpPr>
        <p:spPr bwMode="auto">
          <a:xfrm>
            <a:off x="304800" y="76200"/>
            <a:ext cx="8153400" cy="838200"/>
          </a:xfrm>
          <a:prstGeom prst="rect">
            <a:avLst/>
          </a:prstGeom>
          <a:noFill/>
          <a:ln>
            <a:noFill/>
          </a:ln>
          <a:effectLst/>
          <a:extLst>
            <a:ext uri="{909E8E84-426E-40DD-AFC4-6F175D3DCCD1}"/>
            <a:ext uri="{91240B29-F687-4F45-9708-019B960494DF}"/>
            <a:ext uri="{AF507438-7753-43E0-B8FC-AC1667EBCBE1}"/>
          </a:extLst>
        </p:spPr>
        <p:txBody>
          <a:bodyPr anchor="ctr"/>
          <a:lstStyle>
            <a:lvl1pPr algn="ctr">
              <a:defRPr sz="4400">
                <a:solidFill>
                  <a:schemeClr val="tx2"/>
                </a:solidFill>
                <a:effectLst>
                  <a:outerShdw blurRad="38100" dist="38100" dir="2700000" algn="tl">
                    <a:srgbClr val="000000"/>
                  </a:outerShdw>
                </a:effectLst>
                <a:latin typeface="Arial" charset="0"/>
              </a:defRPr>
            </a:lvl1pPr>
            <a:lvl2pPr algn="ctr">
              <a:defRPr sz="4400">
                <a:solidFill>
                  <a:schemeClr val="tx2"/>
                </a:solidFill>
                <a:effectLst>
                  <a:outerShdw blurRad="38100" dist="38100" dir="2700000" algn="tl">
                    <a:srgbClr val="000000"/>
                  </a:outerShdw>
                </a:effectLst>
                <a:latin typeface="Arial" charset="0"/>
              </a:defRPr>
            </a:lvl2pPr>
            <a:lvl3pPr algn="ctr">
              <a:defRPr sz="4400">
                <a:solidFill>
                  <a:schemeClr val="tx2"/>
                </a:solidFill>
                <a:effectLst>
                  <a:outerShdw blurRad="38100" dist="38100" dir="2700000" algn="tl">
                    <a:srgbClr val="000000"/>
                  </a:outerShdw>
                </a:effectLst>
                <a:latin typeface="Arial" charset="0"/>
              </a:defRPr>
            </a:lvl3pPr>
            <a:lvl4pPr algn="ctr">
              <a:defRPr sz="4400">
                <a:solidFill>
                  <a:schemeClr val="tx2"/>
                </a:solidFill>
                <a:effectLst>
                  <a:outerShdw blurRad="38100" dist="38100" dir="2700000" algn="tl">
                    <a:srgbClr val="000000"/>
                  </a:outerShdw>
                </a:effectLst>
                <a:latin typeface="Arial" charset="0"/>
              </a:defRPr>
            </a:lvl4pPr>
            <a:lvl5pPr algn="ctr">
              <a:defRPr sz="4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defRPr/>
            </a:pPr>
            <a:r>
              <a:rPr lang="en-US" altLang="en-US" smtClean="0">
                <a:solidFill>
                  <a:srgbClr val="CCECFF"/>
                </a:solidFill>
              </a:rPr>
              <a:t>Continuous Glucose Monitoring (CGM)</a:t>
            </a:r>
          </a:p>
        </p:txBody>
      </p:sp>
      <p:pic>
        <p:nvPicPr>
          <p:cNvPr id="382992" name="Picture 23" descr="Torso Shot 3"/>
          <p:cNvPicPr>
            <a:picLocks noChangeAspect="1" noChangeArrowheads="1"/>
          </p:cNvPicPr>
          <p:nvPr/>
        </p:nvPicPr>
        <p:blipFill>
          <a:blip r:embed="rId6" cstate="print"/>
          <a:srcRect/>
          <a:stretch>
            <a:fillRect/>
          </a:stretch>
        </p:blipFill>
        <p:spPr bwMode="auto">
          <a:xfrm>
            <a:off x="6553200" y="1295400"/>
            <a:ext cx="2030413" cy="2057400"/>
          </a:xfrm>
          <a:prstGeom prst="rect">
            <a:avLst/>
          </a:prstGeom>
          <a:noFill/>
          <a:ln w="19050">
            <a:solidFill>
              <a:schemeClr val="bg2"/>
            </a:solidFill>
            <a:miter lim="800000"/>
            <a:headEnd/>
            <a:tailEnd/>
          </a:ln>
        </p:spPr>
      </p:pic>
      <p:pic>
        <p:nvPicPr>
          <p:cNvPr id="382993" name="Picture 26" descr="Nav-92"/>
          <p:cNvPicPr>
            <a:picLocks noChangeAspect="1" noChangeArrowheads="1"/>
          </p:cNvPicPr>
          <p:nvPr/>
        </p:nvPicPr>
        <p:blipFill>
          <a:blip r:embed="rId7" cstate="print">
            <a:lum bright="12000"/>
          </a:blip>
          <a:srcRect l="5946" t="3944" r="8606" b="10966"/>
          <a:stretch>
            <a:fillRect/>
          </a:stretch>
        </p:blipFill>
        <p:spPr bwMode="auto">
          <a:xfrm>
            <a:off x="4191000" y="3886200"/>
            <a:ext cx="2057400" cy="1903413"/>
          </a:xfrm>
          <a:prstGeom prst="rect">
            <a:avLst/>
          </a:prstGeom>
          <a:noFill/>
          <a:ln w="9525">
            <a:noFill/>
            <a:miter lim="800000"/>
            <a:headEnd/>
            <a:tailEnd/>
          </a:ln>
        </p:spPr>
      </p:pic>
      <p:sp>
        <p:nvSpPr>
          <p:cNvPr id="382994" name="Text Box 27"/>
          <p:cNvSpPr txBox="1">
            <a:spLocks noChangeArrowheads="1"/>
          </p:cNvSpPr>
          <p:nvPr/>
        </p:nvSpPr>
        <p:spPr bwMode="auto">
          <a:xfrm>
            <a:off x="4343400" y="6019800"/>
            <a:ext cx="1835150" cy="336550"/>
          </a:xfrm>
          <a:prstGeom prst="rect">
            <a:avLst/>
          </a:prstGeom>
          <a:noFill/>
          <a:ln w="9525">
            <a:noFill/>
            <a:miter lim="800000"/>
            <a:headEnd/>
            <a:tailEnd/>
          </a:ln>
        </p:spPr>
        <p:txBody>
          <a:bodyPr>
            <a:spAutoFit/>
          </a:bodyPr>
          <a:lstStyle/>
          <a:p>
            <a:r>
              <a:rPr lang="en-US" altLang="en-US" sz="1600" b="1">
                <a:solidFill>
                  <a:srgbClr val="FFFFFF"/>
                </a:solidFill>
                <a:latin typeface="Arial" charset="0"/>
                <a:ea typeface="Arial Unicode MS"/>
                <a:cs typeface="Arial Unicode MS"/>
              </a:rPr>
              <a:t>Abbott Navigator</a:t>
            </a:r>
          </a:p>
        </p:txBody>
      </p:sp>
      <p:pic>
        <p:nvPicPr>
          <p:cNvPr id="382995" name="Picture 28" descr="DSCN0332"/>
          <p:cNvPicPr>
            <a:picLocks noChangeAspect="1" noChangeArrowheads="1"/>
          </p:cNvPicPr>
          <p:nvPr/>
        </p:nvPicPr>
        <p:blipFill>
          <a:blip r:embed="rId8" cstate="print"/>
          <a:srcRect l="1672" r="11328"/>
          <a:stretch>
            <a:fillRect/>
          </a:stretch>
        </p:blipFill>
        <p:spPr bwMode="auto">
          <a:xfrm>
            <a:off x="6324600" y="5029200"/>
            <a:ext cx="1211263" cy="1219200"/>
          </a:xfrm>
          <a:prstGeom prst="rect">
            <a:avLst/>
          </a:prstGeom>
          <a:noFill/>
          <a:ln w="28575">
            <a:solidFill>
              <a:srgbClr val="6699FF"/>
            </a:solidFill>
            <a:miter lim="800000"/>
            <a:headEnd/>
            <a:tailEnd/>
          </a:ln>
        </p:spPr>
      </p:pic>
    </p:spTree>
  </p:cSld>
  <p:clrMapOvr>
    <a:masterClrMapping/>
  </p:clrMapOvr>
  <p:transition>
    <p:fade thruBlk="1"/>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0" name="Picture 2"/>
          <p:cNvPicPr>
            <a:picLocks noChangeAspect="1" noChangeArrowheads="1"/>
          </p:cNvPicPr>
          <p:nvPr/>
        </p:nvPicPr>
        <p:blipFill>
          <a:blip r:embed="rId2" cstate="print"/>
          <a:srcRect/>
          <a:stretch>
            <a:fillRect/>
          </a:stretch>
        </p:blipFill>
        <p:spPr bwMode="auto">
          <a:xfrm>
            <a:off x="0" y="1600200"/>
            <a:ext cx="8923338" cy="4924425"/>
          </a:xfrm>
          <a:prstGeom prst="rect">
            <a:avLst/>
          </a:prstGeom>
          <a:noFill/>
          <a:ln w="9525">
            <a:noFill/>
            <a:miter lim="800000"/>
            <a:headEnd/>
            <a:tailEnd/>
          </a:ln>
        </p:spPr>
      </p:pic>
      <p:sp>
        <p:nvSpPr>
          <p:cNvPr id="2871299" name="Oval 3"/>
          <p:cNvSpPr>
            <a:spLocks noChangeArrowheads="1"/>
          </p:cNvSpPr>
          <p:nvPr/>
        </p:nvSpPr>
        <p:spPr bwMode="auto">
          <a:xfrm>
            <a:off x="927100" y="2641600"/>
            <a:ext cx="7734300" cy="1930400"/>
          </a:xfrm>
          <a:prstGeom prst="ellipse">
            <a:avLst/>
          </a:prstGeom>
          <a:solidFill>
            <a:srgbClr val="FF3300">
              <a:alpha val="7059"/>
            </a:srgbClr>
          </a:solidFill>
          <a:ln w="9525" algn="ctr">
            <a:solidFill>
              <a:srgbClr val="FF0000"/>
            </a:solidFill>
            <a:round/>
            <a:headEnd/>
            <a:tailEnd/>
          </a:ln>
        </p:spPr>
        <p:txBody>
          <a:bodyPr wrap="none" lIns="86455" tIns="43229" rIns="86455" bIns="43229" anchor="ctr"/>
          <a:lstStyle/>
          <a:p>
            <a:pPr eaLnBrk="0" hangingPunct="0"/>
            <a:endParaRPr lang="en-US">
              <a:solidFill>
                <a:srgbClr val="FFFFFF"/>
              </a:solidFill>
              <a:latin typeface="Arial" charset="0"/>
            </a:endParaRPr>
          </a:p>
        </p:txBody>
      </p:sp>
      <p:sp>
        <p:nvSpPr>
          <p:cNvPr id="2871300" name="Rectangle 4"/>
          <p:cNvSpPr>
            <a:spLocks noGrp="1" noChangeArrowheads="1"/>
          </p:cNvSpPr>
          <p:nvPr>
            <p:ph type="title"/>
          </p:nvPr>
        </p:nvSpPr>
        <p:spPr/>
        <p:txBody>
          <a:bodyPr/>
          <a:lstStyle/>
          <a:p>
            <a:pPr eaLnBrk="1" hangingPunct="1">
              <a:defRPr/>
            </a:pPr>
            <a:r>
              <a:rPr lang="en-US" altLang="en-US"/>
              <a:t>Reveals Overall Pattern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871299"/>
                                        </p:tgtEl>
                                        <p:attrNameLst>
                                          <p:attrName>style.visibility</p:attrName>
                                        </p:attrNameLst>
                                      </p:cBhvr>
                                      <p:to>
                                        <p:strVal val="visible"/>
                                      </p:to>
                                    </p:set>
                                    <p:animEffect transition="in" filter="wipe(down)">
                                      <p:cBhvr>
                                        <p:cTn id="7" dur="500"/>
                                        <p:tgtEl>
                                          <p:spTgt spid="2871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1299"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4" name="Picture 2"/>
          <p:cNvPicPr>
            <a:picLocks noChangeAspect="1" noChangeArrowheads="1"/>
          </p:cNvPicPr>
          <p:nvPr/>
        </p:nvPicPr>
        <p:blipFill>
          <a:blip r:embed="rId2" cstate="print"/>
          <a:srcRect/>
          <a:stretch>
            <a:fillRect/>
          </a:stretch>
        </p:blipFill>
        <p:spPr bwMode="auto">
          <a:xfrm>
            <a:off x="677863" y="2743200"/>
            <a:ext cx="7780337" cy="1447800"/>
          </a:xfrm>
          <a:prstGeom prst="rect">
            <a:avLst/>
          </a:prstGeom>
          <a:noFill/>
          <a:ln w="9525">
            <a:noFill/>
            <a:miter lim="800000"/>
            <a:headEnd/>
            <a:tailEnd/>
          </a:ln>
        </p:spPr>
      </p:pic>
      <p:pic>
        <p:nvPicPr>
          <p:cNvPr id="381955" name="Picture 3"/>
          <p:cNvPicPr>
            <a:picLocks noChangeAspect="1" noChangeArrowheads="1"/>
          </p:cNvPicPr>
          <p:nvPr/>
        </p:nvPicPr>
        <p:blipFill>
          <a:blip r:embed="rId3" cstate="print"/>
          <a:srcRect/>
          <a:stretch>
            <a:fillRect/>
          </a:stretch>
        </p:blipFill>
        <p:spPr bwMode="auto">
          <a:xfrm>
            <a:off x="685800" y="4267200"/>
            <a:ext cx="7751763" cy="1219200"/>
          </a:xfrm>
          <a:prstGeom prst="rect">
            <a:avLst/>
          </a:prstGeom>
          <a:noFill/>
          <a:ln w="9525">
            <a:noFill/>
            <a:miter lim="800000"/>
            <a:headEnd/>
            <a:tailEnd/>
          </a:ln>
        </p:spPr>
      </p:pic>
      <p:pic>
        <p:nvPicPr>
          <p:cNvPr id="381956" name="Picture 4"/>
          <p:cNvPicPr>
            <a:picLocks noChangeAspect="1" noChangeArrowheads="1"/>
          </p:cNvPicPr>
          <p:nvPr/>
        </p:nvPicPr>
        <p:blipFill>
          <a:blip r:embed="rId4" cstate="print"/>
          <a:srcRect/>
          <a:stretch>
            <a:fillRect/>
          </a:stretch>
        </p:blipFill>
        <p:spPr bwMode="auto">
          <a:xfrm>
            <a:off x="709613" y="5562600"/>
            <a:ext cx="7726362" cy="1295400"/>
          </a:xfrm>
          <a:prstGeom prst="rect">
            <a:avLst/>
          </a:prstGeom>
          <a:noFill/>
          <a:ln w="9525">
            <a:noFill/>
            <a:miter lim="800000"/>
            <a:headEnd/>
            <a:tailEnd/>
          </a:ln>
        </p:spPr>
      </p:pic>
      <p:pic>
        <p:nvPicPr>
          <p:cNvPr id="381957" name="Picture 5"/>
          <p:cNvPicPr>
            <a:picLocks noChangeAspect="1" noChangeArrowheads="1"/>
          </p:cNvPicPr>
          <p:nvPr/>
        </p:nvPicPr>
        <p:blipFill>
          <a:blip r:embed="rId5" cstate="print"/>
          <a:srcRect/>
          <a:stretch>
            <a:fillRect/>
          </a:stretch>
        </p:blipFill>
        <p:spPr bwMode="auto">
          <a:xfrm>
            <a:off x="685800" y="1143000"/>
            <a:ext cx="7732713" cy="1495425"/>
          </a:xfrm>
          <a:prstGeom prst="rect">
            <a:avLst/>
          </a:prstGeom>
          <a:noFill/>
          <a:ln w="9525">
            <a:noFill/>
            <a:miter lim="800000"/>
            <a:headEnd/>
            <a:tailEnd/>
          </a:ln>
        </p:spPr>
      </p:pic>
      <p:sp>
        <p:nvSpPr>
          <p:cNvPr id="381958" name="Text Box 6"/>
          <p:cNvSpPr txBox="1">
            <a:spLocks noChangeArrowheads="1"/>
          </p:cNvSpPr>
          <p:nvPr/>
        </p:nvSpPr>
        <p:spPr bwMode="auto">
          <a:xfrm>
            <a:off x="8534400" y="6248400"/>
            <a:ext cx="488950" cy="366713"/>
          </a:xfrm>
          <a:prstGeom prst="rect">
            <a:avLst/>
          </a:prstGeom>
          <a:noFill/>
          <a:ln w="9525">
            <a:noFill/>
            <a:miter lim="800000"/>
            <a:headEnd/>
            <a:tailEnd/>
          </a:ln>
        </p:spPr>
        <p:txBody>
          <a:bodyPr wrap="none">
            <a:spAutoFit/>
          </a:bodyPr>
          <a:lstStyle/>
          <a:p>
            <a:pPr eaLnBrk="0" hangingPunct="0"/>
            <a:r>
              <a:rPr lang="en-US" altLang="en-US">
                <a:solidFill>
                  <a:srgbClr val="FFFFFF"/>
                </a:solidFill>
                <a:latin typeface="Arial" charset="0"/>
              </a:rPr>
              <a:t>SA</a:t>
            </a:r>
          </a:p>
        </p:txBody>
      </p:sp>
      <p:sp>
        <p:nvSpPr>
          <p:cNvPr id="381959" name="Rectangle 7"/>
          <p:cNvSpPr>
            <a:spLocks noChangeArrowheads="1"/>
          </p:cNvSpPr>
          <p:nvPr/>
        </p:nvSpPr>
        <p:spPr bwMode="auto">
          <a:xfrm>
            <a:off x="228600" y="152400"/>
            <a:ext cx="4297363" cy="473075"/>
          </a:xfrm>
          <a:prstGeom prst="rect">
            <a:avLst/>
          </a:prstGeom>
          <a:noFill/>
          <a:ln w="9525">
            <a:noFill/>
            <a:miter lim="800000"/>
            <a:headEnd/>
            <a:tailEnd/>
          </a:ln>
        </p:spPr>
        <p:txBody>
          <a:bodyPr wrap="none">
            <a:spAutoFit/>
          </a:bodyPr>
          <a:lstStyle/>
          <a:p>
            <a:pPr algn="r" eaLnBrk="0" hangingPunct="0"/>
            <a:r>
              <a:rPr lang="en-US" altLang="en-US" sz="2500" b="1">
                <a:solidFill>
                  <a:srgbClr val="AFE1FF"/>
                </a:solidFill>
                <a:latin typeface="Arial" charset="0"/>
              </a:rPr>
              <a:t>Effect of Real-time Sensing</a:t>
            </a: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Basal Insulin</a:t>
            </a:r>
            <a:endParaRPr lang="en-US" dirty="0"/>
          </a:p>
        </p:txBody>
      </p:sp>
      <p:sp>
        <p:nvSpPr>
          <p:cNvPr id="4" name="Content Placeholder 3"/>
          <p:cNvSpPr>
            <a:spLocks noGrp="1"/>
          </p:cNvSpPr>
          <p:nvPr>
            <p:ph idx="1"/>
          </p:nvPr>
        </p:nvSpPr>
        <p:spPr/>
        <p:txBody>
          <a:bodyPr/>
          <a:lstStyle/>
          <a:p>
            <a:pPr eaLnBrk="1" hangingPunct="1">
              <a:defRPr/>
            </a:pPr>
            <a:r>
              <a:rPr lang="en-US" dirty="0" smtClean="0"/>
              <a:t> Lantus :   given once a day and lasts up to 24 hrs</a:t>
            </a:r>
          </a:p>
          <a:p>
            <a:pPr eaLnBrk="1" hangingPunct="1">
              <a:defRPr/>
            </a:pPr>
            <a:endParaRPr lang="en-US" dirty="0"/>
          </a:p>
          <a:p>
            <a:pPr eaLnBrk="1" hangingPunct="1">
              <a:defRPr/>
            </a:pPr>
            <a:r>
              <a:rPr lang="en-US" dirty="0" smtClean="0"/>
              <a:t>Levemir:   given once a day and lasts 12 up to 24 hrs</a:t>
            </a:r>
          </a:p>
          <a:p>
            <a:pPr eaLnBrk="1" hangingPunct="1">
              <a:defRPr/>
            </a:pPr>
            <a:endParaRPr lang="en-US" dirty="0"/>
          </a:p>
          <a:p>
            <a:pPr eaLnBrk="1" hangingPunct="1">
              <a:defRPr/>
            </a:pPr>
            <a:r>
              <a:rPr lang="en-US" dirty="0" smtClean="0"/>
              <a:t>Neither has a peak</a:t>
            </a:r>
          </a:p>
          <a:p>
            <a:pPr eaLnBrk="1" hangingPunct="1">
              <a:defRPr/>
            </a:pPr>
            <a:endParaRPr lang="en-US" dirty="0"/>
          </a:p>
        </p:txBody>
      </p:sp>
    </p:spTree>
  </p:cSld>
  <p:clrMapOvr>
    <a:masterClrMapping/>
  </p:clrMapOvr>
  <p:transition>
    <p:fade thruBlk="1"/>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0450" name="Rectangle 2"/>
          <p:cNvSpPr>
            <a:spLocks noGrp="1" noChangeArrowheads="1"/>
          </p:cNvSpPr>
          <p:nvPr>
            <p:ph type="title"/>
          </p:nvPr>
        </p:nvSpPr>
        <p:spPr>
          <a:xfrm>
            <a:off x="457200" y="152400"/>
            <a:ext cx="7772400" cy="1143000"/>
          </a:xfrm>
        </p:spPr>
        <p:txBody>
          <a:bodyPr/>
          <a:lstStyle/>
          <a:p>
            <a:pPr eaLnBrk="1" hangingPunct="1">
              <a:defRPr/>
            </a:pPr>
            <a:r>
              <a:rPr lang="en-US" altLang="en-US"/>
              <a:t>Value of CGM</a:t>
            </a:r>
          </a:p>
        </p:txBody>
      </p:sp>
      <p:pic>
        <p:nvPicPr>
          <p:cNvPr id="385027" name="Picture 3"/>
          <p:cNvPicPr>
            <a:picLocks noGrp="1" noChangeAspect="1" noChangeArrowheads="1"/>
          </p:cNvPicPr>
          <p:nvPr>
            <p:ph type="body" sz="half" idx="1"/>
          </p:nvPr>
        </p:nvPicPr>
        <p:blipFill>
          <a:blip r:embed="rId2" cstate="print"/>
          <a:srcRect l="11667" r="21666"/>
          <a:stretch>
            <a:fillRect/>
          </a:stretch>
        </p:blipFill>
        <p:spPr>
          <a:xfrm>
            <a:off x="152400" y="1828800"/>
            <a:ext cx="2819400" cy="3810000"/>
          </a:xfrm>
        </p:spPr>
      </p:pic>
      <p:sp>
        <p:nvSpPr>
          <p:cNvPr id="2920452" name="Rectangle 4"/>
          <p:cNvSpPr>
            <a:spLocks noGrp="1" noChangeArrowheads="1"/>
          </p:cNvSpPr>
          <p:nvPr>
            <p:ph type="body" sz="half" idx="2"/>
          </p:nvPr>
        </p:nvSpPr>
        <p:spPr>
          <a:xfrm>
            <a:off x="3581400" y="1066800"/>
            <a:ext cx="5181600" cy="3810000"/>
          </a:xfrm>
        </p:spPr>
        <p:txBody>
          <a:bodyPr/>
          <a:lstStyle/>
          <a:p>
            <a:pPr eaLnBrk="1" hangingPunct="1">
              <a:lnSpc>
                <a:spcPct val="80000"/>
              </a:lnSpc>
              <a:defRPr/>
            </a:pPr>
            <a:r>
              <a:rPr lang="en-US" altLang="en-US" sz="2000"/>
              <a:t>Ability to see interaction between medication, food choices, exercise, etc</a:t>
            </a:r>
          </a:p>
          <a:p>
            <a:pPr eaLnBrk="1" hangingPunct="1">
              <a:lnSpc>
                <a:spcPct val="80000"/>
              </a:lnSpc>
              <a:defRPr/>
            </a:pPr>
            <a:endParaRPr lang="en-US" altLang="en-US" sz="2000"/>
          </a:p>
          <a:p>
            <a:pPr eaLnBrk="1" hangingPunct="1">
              <a:lnSpc>
                <a:spcPct val="80000"/>
              </a:lnSpc>
              <a:defRPr/>
            </a:pPr>
            <a:r>
              <a:rPr lang="en-US" altLang="en-US" sz="2000"/>
              <a:t>Ability to view overnight trends</a:t>
            </a:r>
          </a:p>
          <a:p>
            <a:pPr eaLnBrk="1" hangingPunct="1">
              <a:lnSpc>
                <a:spcPct val="80000"/>
              </a:lnSpc>
              <a:defRPr/>
            </a:pPr>
            <a:endParaRPr lang="en-US" altLang="en-US" sz="2000"/>
          </a:p>
          <a:p>
            <a:pPr eaLnBrk="1" hangingPunct="1">
              <a:lnSpc>
                <a:spcPct val="80000"/>
              </a:lnSpc>
              <a:defRPr/>
            </a:pPr>
            <a:r>
              <a:rPr lang="en-US" altLang="en-US" sz="2000"/>
              <a:t>Download historical data</a:t>
            </a:r>
          </a:p>
          <a:p>
            <a:pPr eaLnBrk="1" hangingPunct="1">
              <a:lnSpc>
                <a:spcPct val="80000"/>
              </a:lnSpc>
              <a:defRPr/>
            </a:pPr>
            <a:endParaRPr lang="en-US" altLang="en-US" sz="2000"/>
          </a:p>
          <a:p>
            <a:pPr eaLnBrk="1" hangingPunct="1">
              <a:lnSpc>
                <a:spcPct val="80000"/>
              </a:lnSpc>
              <a:defRPr/>
            </a:pPr>
            <a:r>
              <a:rPr lang="en-US" altLang="en-US" sz="2000"/>
              <a:t>Improved communication with the Health Care Provider</a:t>
            </a:r>
          </a:p>
          <a:p>
            <a:pPr eaLnBrk="1" hangingPunct="1">
              <a:lnSpc>
                <a:spcPct val="80000"/>
              </a:lnSpc>
              <a:defRPr/>
            </a:pPr>
            <a:endParaRPr lang="en-US" altLang="en-US" sz="2000"/>
          </a:p>
          <a:p>
            <a:pPr eaLnBrk="1" hangingPunct="1">
              <a:lnSpc>
                <a:spcPct val="80000"/>
              </a:lnSpc>
              <a:defRPr/>
            </a:pPr>
            <a:r>
              <a:rPr lang="en-US" altLang="en-US" sz="2000"/>
              <a:t>Audible high and low blood sugar alerts </a:t>
            </a:r>
          </a:p>
          <a:p>
            <a:pPr eaLnBrk="1" hangingPunct="1">
              <a:lnSpc>
                <a:spcPct val="80000"/>
              </a:lnSpc>
              <a:defRPr/>
            </a:pPr>
            <a:r>
              <a:rPr lang="en-US" altLang="en-US" sz="2000"/>
              <a:t>Better control and piece of mind</a:t>
            </a:r>
          </a:p>
          <a:p>
            <a:pPr eaLnBrk="1" hangingPunct="1">
              <a:lnSpc>
                <a:spcPct val="80000"/>
              </a:lnSpc>
              <a:defRPr/>
            </a:pPr>
            <a:endParaRPr lang="en-US" altLang="en-US" sz="2000"/>
          </a:p>
          <a:p>
            <a:pPr eaLnBrk="1" hangingPunct="1">
              <a:lnSpc>
                <a:spcPct val="80000"/>
              </a:lnSpc>
              <a:defRPr/>
            </a:pPr>
            <a:endParaRPr lang="en-US" altLang="en-US" sz="2000"/>
          </a:p>
        </p:txBody>
      </p:sp>
      <p:sp>
        <p:nvSpPr>
          <p:cNvPr id="2920453" name="Rectangle 5"/>
          <p:cNvSpPr>
            <a:spLocks noChangeArrowheads="1"/>
          </p:cNvSpPr>
          <p:nvPr/>
        </p:nvSpPr>
        <p:spPr bwMode="auto">
          <a:xfrm>
            <a:off x="4495800" y="5486400"/>
            <a:ext cx="3352800" cy="914400"/>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defRPr/>
            </a:pPr>
            <a:r>
              <a:rPr lang="en-US" altLang="en-US" sz="5400" b="1">
                <a:solidFill>
                  <a:srgbClr val="3366FF"/>
                </a:solidFill>
                <a:effectLst>
                  <a:outerShdw blurRad="38100" dist="38100" dir="2700000" algn="tl">
                    <a:srgbClr val="000000"/>
                  </a:outerShdw>
                </a:effectLst>
                <a:latin typeface="Times" charset="0"/>
                <a:ea typeface="MS PGothic" pitchFamily="34" charset="-128"/>
              </a:rPr>
              <a:t>Priceless!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20452">
                                            <p:txEl>
                                              <p:pRg st="2" end="2"/>
                                            </p:txEl>
                                          </p:spTgt>
                                        </p:tgtEl>
                                        <p:attrNameLst>
                                          <p:attrName>style.visibility</p:attrName>
                                        </p:attrNameLst>
                                      </p:cBhvr>
                                      <p:to>
                                        <p:strVal val="visible"/>
                                      </p:to>
                                    </p:set>
                                    <p:animEffect transition="in" filter="wipe(left)">
                                      <p:cBhvr>
                                        <p:cTn id="7" dur="500"/>
                                        <p:tgtEl>
                                          <p:spTgt spid="292045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20452">
                                            <p:txEl>
                                              <p:pRg st="4" end="4"/>
                                            </p:txEl>
                                          </p:spTgt>
                                        </p:tgtEl>
                                        <p:attrNameLst>
                                          <p:attrName>style.visibility</p:attrName>
                                        </p:attrNameLst>
                                      </p:cBhvr>
                                      <p:to>
                                        <p:strVal val="visible"/>
                                      </p:to>
                                    </p:set>
                                    <p:animEffect transition="in" filter="wipe(left)">
                                      <p:cBhvr>
                                        <p:cTn id="12" dur="500"/>
                                        <p:tgtEl>
                                          <p:spTgt spid="292045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20452">
                                            <p:txEl>
                                              <p:pRg st="6" end="6"/>
                                            </p:txEl>
                                          </p:spTgt>
                                        </p:tgtEl>
                                        <p:attrNameLst>
                                          <p:attrName>style.visibility</p:attrName>
                                        </p:attrNameLst>
                                      </p:cBhvr>
                                      <p:to>
                                        <p:strVal val="visible"/>
                                      </p:to>
                                    </p:set>
                                    <p:animEffect transition="in" filter="wipe(left)">
                                      <p:cBhvr>
                                        <p:cTn id="17" dur="500"/>
                                        <p:tgtEl>
                                          <p:spTgt spid="2920452">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20452">
                                            <p:txEl>
                                              <p:pRg st="8" end="8"/>
                                            </p:txEl>
                                          </p:spTgt>
                                        </p:tgtEl>
                                        <p:attrNameLst>
                                          <p:attrName>style.visibility</p:attrName>
                                        </p:attrNameLst>
                                      </p:cBhvr>
                                      <p:to>
                                        <p:strVal val="visible"/>
                                      </p:to>
                                    </p:set>
                                    <p:animEffect transition="in" filter="wipe(left)">
                                      <p:cBhvr>
                                        <p:cTn id="22" dur="500"/>
                                        <p:tgtEl>
                                          <p:spTgt spid="2920452">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20452">
                                            <p:txEl>
                                              <p:pRg st="9" end="9"/>
                                            </p:txEl>
                                          </p:spTgt>
                                        </p:tgtEl>
                                        <p:attrNameLst>
                                          <p:attrName>style.visibility</p:attrName>
                                        </p:attrNameLst>
                                      </p:cBhvr>
                                      <p:to>
                                        <p:strVal val="visible"/>
                                      </p:to>
                                    </p:set>
                                    <p:animEffect transition="in" filter="wipe(left)">
                                      <p:cBhvr>
                                        <p:cTn id="27" dur="500"/>
                                        <p:tgtEl>
                                          <p:spTgt spid="2920452">
                                            <p:txEl>
                                              <p:pRg st="9" end="9"/>
                                            </p:txEl>
                                          </p:spTgt>
                                        </p:tgtEl>
                                      </p:cBhvr>
                                    </p:animEffect>
                                  </p:childTnLst>
                                </p:cTn>
                              </p:par>
                            </p:childTnLst>
                          </p:cTn>
                        </p:par>
                        <p:par>
                          <p:cTn id="28" fill="hold" nodeType="afterGroup">
                            <p:stCondLst>
                              <p:cond delay="500"/>
                            </p:stCondLst>
                            <p:childTnLst>
                              <p:par>
                                <p:cTn id="29" presetID="49" presetClass="entr" presetSubtype="0" decel="100000" fill="hold" grpId="0" nodeType="afterEffect">
                                  <p:stCondLst>
                                    <p:cond delay="0"/>
                                  </p:stCondLst>
                                  <p:childTnLst>
                                    <p:set>
                                      <p:cBhvr>
                                        <p:cTn id="30" dur="1" fill="hold">
                                          <p:stCondLst>
                                            <p:cond delay="0"/>
                                          </p:stCondLst>
                                        </p:cTn>
                                        <p:tgtEl>
                                          <p:spTgt spid="2920453"/>
                                        </p:tgtEl>
                                        <p:attrNameLst>
                                          <p:attrName>style.visibility</p:attrName>
                                        </p:attrNameLst>
                                      </p:cBhvr>
                                      <p:to>
                                        <p:strVal val="visible"/>
                                      </p:to>
                                    </p:set>
                                    <p:anim calcmode="lin" valueType="num">
                                      <p:cBhvr>
                                        <p:cTn id="31" dur="500" fill="hold"/>
                                        <p:tgtEl>
                                          <p:spTgt spid="2920453"/>
                                        </p:tgtEl>
                                        <p:attrNameLst>
                                          <p:attrName>ppt_w</p:attrName>
                                        </p:attrNameLst>
                                      </p:cBhvr>
                                      <p:tavLst>
                                        <p:tav tm="0">
                                          <p:val>
                                            <p:fltVal val="0"/>
                                          </p:val>
                                        </p:tav>
                                        <p:tav tm="100000">
                                          <p:val>
                                            <p:strVal val="#ppt_w"/>
                                          </p:val>
                                        </p:tav>
                                      </p:tavLst>
                                    </p:anim>
                                    <p:anim calcmode="lin" valueType="num">
                                      <p:cBhvr>
                                        <p:cTn id="32" dur="500" fill="hold"/>
                                        <p:tgtEl>
                                          <p:spTgt spid="2920453"/>
                                        </p:tgtEl>
                                        <p:attrNameLst>
                                          <p:attrName>ppt_h</p:attrName>
                                        </p:attrNameLst>
                                      </p:cBhvr>
                                      <p:tavLst>
                                        <p:tav tm="0">
                                          <p:val>
                                            <p:fltVal val="0"/>
                                          </p:val>
                                        </p:tav>
                                        <p:tav tm="100000">
                                          <p:val>
                                            <p:strVal val="#ppt_h"/>
                                          </p:val>
                                        </p:tav>
                                      </p:tavLst>
                                    </p:anim>
                                    <p:anim calcmode="lin" valueType="num">
                                      <p:cBhvr>
                                        <p:cTn id="33" dur="500" fill="hold"/>
                                        <p:tgtEl>
                                          <p:spTgt spid="2920453"/>
                                        </p:tgtEl>
                                        <p:attrNameLst>
                                          <p:attrName>style.rotation</p:attrName>
                                        </p:attrNameLst>
                                      </p:cBhvr>
                                      <p:tavLst>
                                        <p:tav tm="0">
                                          <p:val>
                                            <p:fltVal val="360"/>
                                          </p:val>
                                        </p:tav>
                                        <p:tav tm="100000">
                                          <p:val>
                                            <p:fltVal val="0"/>
                                          </p:val>
                                        </p:tav>
                                      </p:tavLst>
                                    </p:anim>
                                    <p:animEffect transition="in" filter="fade">
                                      <p:cBhvr>
                                        <p:cTn id="34" dur="500"/>
                                        <p:tgtEl>
                                          <p:spTgt spid="2920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0452" grpId="0" build="p"/>
      <p:bldP spid="2920453" grpId="0"/>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685800" y="1981200"/>
            <a:ext cx="7620000" cy="4419600"/>
          </a:xfrm>
        </p:spPr>
        <p:txBody>
          <a:bodyPr/>
          <a:lstStyle/>
          <a:p>
            <a:pPr eaLnBrk="1" hangingPunct="1">
              <a:lnSpc>
                <a:spcPct val="90000"/>
              </a:lnSpc>
              <a:defRPr/>
            </a:pPr>
            <a:r>
              <a:rPr lang="en-US" altLang="en-US" sz="2400" dirty="0"/>
              <a:t>Rehabilitation Act of 1973, Section 504 of the Individuals with Disabilities Education Act of 1991</a:t>
            </a:r>
          </a:p>
          <a:p>
            <a:pPr eaLnBrk="1" hangingPunct="1">
              <a:lnSpc>
                <a:spcPct val="90000"/>
              </a:lnSpc>
              <a:defRPr/>
            </a:pPr>
            <a:r>
              <a:rPr lang="en-US" altLang="en-US" sz="2400" dirty="0"/>
              <a:t>gives a child a right to have a 504 accommodation plan </a:t>
            </a:r>
          </a:p>
          <a:p>
            <a:pPr eaLnBrk="1" hangingPunct="1">
              <a:lnSpc>
                <a:spcPct val="90000"/>
              </a:lnSpc>
              <a:defRPr/>
            </a:pPr>
            <a:r>
              <a:rPr lang="en-US" altLang="en-US" sz="2400" dirty="0"/>
              <a:t>any component of a child’s care plan must be 	allowed</a:t>
            </a:r>
          </a:p>
          <a:p>
            <a:pPr eaLnBrk="1" hangingPunct="1">
              <a:lnSpc>
                <a:spcPct val="90000"/>
              </a:lnSpc>
              <a:defRPr/>
            </a:pPr>
            <a:r>
              <a:rPr lang="en-US" altLang="en-US" sz="2400" dirty="0"/>
              <a:t>school cannot deny this plan</a:t>
            </a:r>
          </a:p>
          <a:p>
            <a:pPr eaLnBrk="1" hangingPunct="1">
              <a:lnSpc>
                <a:spcPct val="90000"/>
              </a:lnSpc>
              <a:defRPr/>
            </a:pPr>
            <a:r>
              <a:rPr lang="en-US" altLang="en-US" sz="2400" dirty="0"/>
              <a:t>Allows students with diabetes to receive</a:t>
            </a:r>
          </a:p>
          <a:p>
            <a:pPr eaLnBrk="1" hangingPunct="1">
              <a:lnSpc>
                <a:spcPct val="90000"/>
              </a:lnSpc>
              <a:buFont typeface="Wingdings" pitchFamily="2" charset="2"/>
              <a:buNone/>
              <a:defRPr/>
            </a:pPr>
            <a:r>
              <a:rPr lang="en-US" altLang="en-US" sz="2400" dirty="0"/>
              <a:t>	education from special </a:t>
            </a:r>
            <a:r>
              <a:rPr lang="en-US" altLang="en-US" sz="2400" dirty="0" err="1"/>
              <a:t>ed</a:t>
            </a:r>
            <a:r>
              <a:rPr lang="en-US" altLang="en-US" sz="2400" dirty="0"/>
              <a:t> if their disease</a:t>
            </a:r>
          </a:p>
          <a:p>
            <a:pPr eaLnBrk="1" hangingPunct="1">
              <a:lnSpc>
                <a:spcPct val="90000"/>
              </a:lnSpc>
              <a:buFont typeface="Wingdings" pitchFamily="2" charset="2"/>
              <a:buNone/>
              <a:defRPr/>
            </a:pPr>
            <a:r>
              <a:rPr lang="en-US" altLang="en-US" sz="2400" dirty="0"/>
              <a:t>	warrants it</a:t>
            </a:r>
          </a:p>
        </p:txBody>
      </p:sp>
      <p:pic>
        <p:nvPicPr>
          <p:cNvPr id="369666" name="Picture 5" descr="j0257089"/>
          <p:cNvPicPr>
            <a:picLocks noChangeAspect="1" noChangeArrowheads="1"/>
          </p:cNvPicPr>
          <p:nvPr/>
        </p:nvPicPr>
        <p:blipFill>
          <a:blip r:embed="rId3" cstate="print"/>
          <a:srcRect/>
          <a:stretch>
            <a:fillRect/>
          </a:stretch>
        </p:blipFill>
        <p:spPr bwMode="auto">
          <a:xfrm>
            <a:off x="7543800" y="4953000"/>
            <a:ext cx="1158875" cy="1541463"/>
          </a:xfrm>
          <a:prstGeom prst="rect">
            <a:avLst/>
          </a:prstGeom>
          <a:noFill/>
          <a:ln w="9525">
            <a:noFill/>
            <a:miter lim="800000"/>
            <a:headEnd/>
            <a:tailEnd/>
          </a:ln>
        </p:spPr>
      </p:pic>
      <p:sp>
        <p:nvSpPr>
          <p:cNvPr id="29703" name="Rectangle 7"/>
          <p:cNvSpPr>
            <a:spLocks noGrp="1" noChangeArrowheads="1"/>
          </p:cNvSpPr>
          <p:nvPr>
            <p:ph type="title"/>
          </p:nvPr>
        </p:nvSpPr>
        <p:spPr/>
        <p:txBody>
          <a:bodyPr/>
          <a:lstStyle/>
          <a:p>
            <a:pPr eaLnBrk="1" hangingPunct="1">
              <a:defRPr/>
            </a:pPr>
            <a:r>
              <a:rPr lang="en-US" altLang="en-US" sz="5400" b="0">
                <a:solidFill>
                  <a:srgbClr val="524FD7"/>
                </a:solidFill>
                <a:latin typeface="Century Gothic" pitchFamily="34" charset="0"/>
              </a:rPr>
              <a:t>504 Plan, etc.</a:t>
            </a: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0948" name="Rectangle 1028"/>
          <p:cNvSpPr>
            <a:spLocks noGrp="1" noChangeArrowheads="1"/>
          </p:cNvSpPr>
          <p:nvPr>
            <p:ph type="title"/>
          </p:nvPr>
        </p:nvSpPr>
        <p:spPr/>
        <p:txBody>
          <a:bodyPr>
            <a:normAutofit/>
          </a:bodyPr>
          <a:lstStyle/>
          <a:p>
            <a:pPr eaLnBrk="1" fontAlgn="auto" hangingPunct="1">
              <a:spcAft>
                <a:spcPts val="0"/>
              </a:spcAft>
              <a:defRPr/>
            </a:pPr>
            <a:r>
              <a:rPr lang="en-US" altLang="en-US" sz="5400">
                <a:solidFill>
                  <a:srgbClr val="524FD7"/>
                </a:solidFill>
                <a:latin typeface="Century Gothic" pitchFamily="34" charset="0"/>
              </a:rPr>
              <a:t>504 Plan, etc.</a:t>
            </a:r>
          </a:p>
        </p:txBody>
      </p:sp>
      <p:sp>
        <p:nvSpPr>
          <p:cNvPr id="117761" name="Rectangle 1026"/>
          <p:cNvSpPr>
            <a:spLocks noGrp="1" noChangeArrowheads="1"/>
          </p:cNvSpPr>
          <p:nvPr>
            <p:ph idx="1"/>
          </p:nvPr>
        </p:nvSpPr>
        <p:spPr/>
        <p:txBody>
          <a:bodyPr/>
          <a:lstStyle/>
          <a:p>
            <a:pPr eaLnBrk="1" hangingPunct="1">
              <a:defRPr/>
            </a:pPr>
            <a:r>
              <a:rPr lang="en-US" altLang="en-US" smtClean="0"/>
              <a:t>Americans with Disabilities Act</a:t>
            </a:r>
          </a:p>
          <a:p>
            <a:pPr eaLnBrk="1" hangingPunct="1">
              <a:buFont typeface="Wingdings" pitchFamily="2" charset="2"/>
              <a:buNone/>
              <a:defRPr/>
            </a:pPr>
            <a:endParaRPr lang="en-US" altLang="en-US" smtClean="0"/>
          </a:p>
          <a:p>
            <a:pPr algn="ctr" eaLnBrk="1" hangingPunct="1">
              <a:buFont typeface="Wingdings" pitchFamily="2" charset="2"/>
              <a:buNone/>
              <a:defRPr/>
            </a:pPr>
            <a:r>
              <a:rPr lang="en-US" altLang="en-US" smtClean="0"/>
              <a:t>Prohibits discrimination in </a:t>
            </a:r>
          </a:p>
          <a:p>
            <a:pPr algn="ctr" eaLnBrk="1" hangingPunct="1">
              <a:buFont typeface="Wingdings" pitchFamily="2" charset="2"/>
              <a:buNone/>
              <a:defRPr/>
            </a:pPr>
            <a:r>
              <a:rPr lang="en-US" altLang="en-US" smtClean="0"/>
              <a:t>public places</a:t>
            </a:r>
          </a:p>
          <a:p>
            <a:pPr eaLnBrk="1" hangingPunct="1">
              <a:defRPr/>
            </a:pPr>
            <a:endParaRPr lang="en-US" altLang="en-US" smtClean="0"/>
          </a:p>
          <a:p>
            <a:pPr eaLnBrk="1" hangingPunct="1">
              <a:defRPr/>
            </a:pPr>
            <a:endParaRPr lang="en-US" altLang="en-US" smtClean="0"/>
          </a:p>
        </p:txBody>
      </p:sp>
      <p:pic>
        <p:nvPicPr>
          <p:cNvPr id="367619" name="Picture 1027" descr="j0257089"/>
          <p:cNvPicPr>
            <a:picLocks noChangeAspect="1" noChangeArrowheads="1"/>
          </p:cNvPicPr>
          <p:nvPr/>
        </p:nvPicPr>
        <p:blipFill>
          <a:blip r:embed="rId3" cstate="print"/>
          <a:srcRect/>
          <a:stretch>
            <a:fillRect/>
          </a:stretch>
        </p:blipFill>
        <p:spPr bwMode="auto">
          <a:xfrm>
            <a:off x="1447800" y="4191000"/>
            <a:ext cx="1673225" cy="2227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3" name="Rectangle 7"/>
          <p:cNvSpPr>
            <a:spLocks noGrp="1" noChangeArrowheads="1"/>
          </p:cNvSpPr>
          <p:nvPr>
            <p:ph type="title"/>
          </p:nvPr>
        </p:nvSpPr>
        <p:spPr/>
        <p:txBody>
          <a:bodyPr>
            <a:normAutofit/>
          </a:bodyPr>
          <a:lstStyle/>
          <a:p>
            <a:pPr eaLnBrk="1" fontAlgn="auto" hangingPunct="1">
              <a:spcAft>
                <a:spcPts val="0"/>
              </a:spcAft>
              <a:defRPr/>
            </a:pPr>
            <a:r>
              <a:rPr lang="en-US" altLang="en-US" sz="5400">
                <a:solidFill>
                  <a:srgbClr val="524FD7"/>
                </a:solidFill>
                <a:latin typeface="Century Gothic" pitchFamily="34" charset="0"/>
              </a:rPr>
              <a:t>504 Plan, etc.</a:t>
            </a:r>
          </a:p>
        </p:txBody>
      </p:sp>
      <p:sp>
        <p:nvSpPr>
          <p:cNvPr id="115713" name="Rectangle 3"/>
          <p:cNvSpPr>
            <a:spLocks noGrp="1" noChangeArrowheads="1"/>
          </p:cNvSpPr>
          <p:nvPr>
            <p:ph idx="1"/>
          </p:nvPr>
        </p:nvSpPr>
        <p:spPr>
          <a:xfrm>
            <a:off x="990600" y="1524000"/>
            <a:ext cx="7620000" cy="4114800"/>
          </a:xfrm>
        </p:spPr>
        <p:txBody>
          <a:bodyPr>
            <a:normAutofit/>
          </a:bodyPr>
          <a:lstStyle/>
          <a:p>
            <a:pPr eaLnBrk="1" hangingPunct="1">
              <a:lnSpc>
                <a:spcPct val="90000"/>
              </a:lnSpc>
              <a:defRPr/>
            </a:pPr>
            <a:r>
              <a:rPr lang="en-US" altLang="en-US" sz="2400" dirty="0" smtClean="0"/>
              <a:t>Rehabilitation Act of 1973, Section 504 of the Individuals with Disabilities Education Act of 1991</a:t>
            </a:r>
          </a:p>
          <a:p>
            <a:pPr eaLnBrk="1" hangingPunct="1">
              <a:lnSpc>
                <a:spcPct val="90000"/>
              </a:lnSpc>
              <a:defRPr/>
            </a:pPr>
            <a:r>
              <a:rPr lang="en-US" altLang="en-US" sz="2400" dirty="0" smtClean="0"/>
              <a:t>     Applies to all public and private schools that receive federal funding. </a:t>
            </a:r>
          </a:p>
          <a:p>
            <a:pPr eaLnBrk="1" hangingPunct="1">
              <a:lnSpc>
                <a:spcPct val="90000"/>
              </a:lnSpc>
              <a:defRPr/>
            </a:pPr>
            <a:endParaRPr lang="en-US" altLang="en-US" sz="2400" dirty="0" smtClean="0"/>
          </a:p>
          <a:p>
            <a:pPr eaLnBrk="1" hangingPunct="1">
              <a:lnSpc>
                <a:spcPct val="90000"/>
              </a:lnSpc>
              <a:defRPr/>
            </a:pPr>
            <a:r>
              <a:rPr lang="en-US" altLang="en-US" sz="2400" dirty="0" smtClean="0"/>
              <a:t>Americans with Disabilities Act</a:t>
            </a:r>
          </a:p>
          <a:p>
            <a:pPr eaLnBrk="1" hangingPunct="1">
              <a:lnSpc>
                <a:spcPct val="90000"/>
              </a:lnSpc>
              <a:defRPr/>
            </a:pPr>
            <a:r>
              <a:rPr lang="en-US" altLang="en-US" sz="2400" dirty="0" smtClean="0"/>
              <a:t>      Schools must provide services to meet the needs of students with diabetes so that they may attend school in a medically safe environment and participate in the same activities as their peers. </a:t>
            </a:r>
          </a:p>
        </p:txBody>
      </p:sp>
      <p:pic>
        <p:nvPicPr>
          <p:cNvPr id="387075" name="Picture 5" descr="j0257089"/>
          <p:cNvPicPr>
            <a:picLocks noChangeAspect="1" noChangeArrowheads="1"/>
          </p:cNvPicPr>
          <p:nvPr/>
        </p:nvPicPr>
        <p:blipFill>
          <a:blip r:embed="rId3" cstate="print"/>
          <a:srcRect/>
          <a:stretch>
            <a:fillRect/>
          </a:stretch>
        </p:blipFill>
        <p:spPr bwMode="auto">
          <a:xfrm>
            <a:off x="7696200" y="2514600"/>
            <a:ext cx="1158875" cy="1541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2332038"/>
          </a:xfrm>
        </p:spPr>
        <p:txBody>
          <a:bodyPr/>
          <a:lstStyle/>
          <a:p>
            <a:endParaRPr lang="en-US" dirty="0"/>
          </a:p>
        </p:txBody>
      </p:sp>
      <p:sp>
        <p:nvSpPr>
          <p:cNvPr id="3" name="Content Placeholder 2"/>
          <p:cNvSpPr>
            <a:spLocks noGrp="1"/>
          </p:cNvSpPr>
          <p:nvPr>
            <p:ph idx="1"/>
          </p:nvPr>
        </p:nvSpPr>
        <p:spPr>
          <a:xfrm>
            <a:off x="381000" y="381000"/>
            <a:ext cx="8229600" cy="6019800"/>
          </a:xfrm>
        </p:spPr>
        <p:txBody>
          <a:bodyPr/>
          <a:lstStyle/>
          <a:p>
            <a:r>
              <a:rPr lang="en-US" dirty="0" smtClean="0"/>
              <a:t>IDEA of 1991</a:t>
            </a:r>
          </a:p>
          <a:p>
            <a:r>
              <a:rPr lang="en-US" dirty="0" smtClean="0"/>
              <a:t>   Students diabetes must adversely affect educational performance to the point that the student requires special education and related services. It must be shown that diabetes makes it more difficult for the child to learn. This may occur if the child has frequent hypo-or hyperglycemia that affects the child’s ability to concentrate or the student misses significant instruction time for diabetes care. </a:t>
            </a:r>
          </a:p>
        </p:txBody>
      </p:sp>
    </p:spTree>
  </p:cSld>
  <p:clrMapOvr>
    <a:masterClrMapping/>
  </p:clrMapOvr>
  <p:transition>
    <p:fade thruBlk="1"/>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229600" cy="1139825"/>
          </a:xfrm>
        </p:spPr>
        <p:txBody>
          <a:bodyPr/>
          <a:lstStyle/>
          <a:p>
            <a:endParaRPr lang="en-US"/>
          </a:p>
        </p:txBody>
      </p:sp>
      <p:sp>
        <p:nvSpPr>
          <p:cNvPr id="3" name="Content Placeholder 2"/>
          <p:cNvSpPr>
            <a:spLocks noGrp="1"/>
          </p:cNvSpPr>
          <p:nvPr>
            <p:ph idx="1"/>
          </p:nvPr>
        </p:nvSpPr>
        <p:spPr>
          <a:xfrm>
            <a:off x="381000" y="609600"/>
            <a:ext cx="8229600" cy="5791200"/>
          </a:xfrm>
        </p:spPr>
        <p:txBody>
          <a:bodyPr/>
          <a:lstStyle/>
          <a:p>
            <a:r>
              <a:rPr lang="en-US" dirty="0" smtClean="0"/>
              <a:t>Schools are held by FERPA:</a:t>
            </a:r>
          </a:p>
          <a:p>
            <a:r>
              <a:rPr lang="en-US" dirty="0" smtClean="0"/>
              <a:t>Family Education Rights and Privacy Act</a:t>
            </a:r>
          </a:p>
          <a:p>
            <a:r>
              <a:rPr lang="en-US" dirty="0" smtClean="0"/>
              <a:t>  Should disclose information about a student to those who must know in order to keep them safe. But not to anyone who has no need to know!!!!!</a:t>
            </a:r>
          </a:p>
          <a:p>
            <a:endParaRPr lang="en-US" dirty="0" smtClean="0"/>
          </a:p>
          <a:p>
            <a:r>
              <a:rPr lang="en-US" dirty="0" smtClean="0"/>
              <a:t>Health care providers are held by HIPAA.</a:t>
            </a:r>
          </a:p>
          <a:p>
            <a:r>
              <a:rPr lang="en-US" dirty="0" smtClean="0"/>
              <a:t>Health Insurance Portability and Accountability Act </a:t>
            </a:r>
            <a:endParaRPr lang="en-US" dirty="0"/>
          </a:p>
        </p:txBody>
      </p:sp>
    </p:spTree>
  </p:cSld>
  <p:clrMapOvr>
    <a:masterClrMapping/>
  </p:clrMapOvr>
  <p:transition>
    <p:fade thruBlk="1"/>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1139825"/>
          </a:xfrm>
        </p:spPr>
        <p:txBody>
          <a:bodyPr/>
          <a:lstStyle/>
          <a:p>
            <a:endParaRPr lang="en-US"/>
          </a:p>
        </p:txBody>
      </p:sp>
      <p:sp>
        <p:nvSpPr>
          <p:cNvPr id="3" name="Content Placeholder 2"/>
          <p:cNvSpPr>
            <a:spLocks noGrp="1"/>
          </p:cNvSpPr>
          <p:nvPr>
            <p:ph idx="1"/>
          </p:nvPr>
        </p:nvSpPr>
        <p:spPr>
          <a:xfrm>
            <a:off x="304800" y="304800"/>
            <a:ext cx="8229600" cy="6172200"/>
          </a:xfrm>
        </p:spPr>
        <p:txBody>
          <a:bodyPr/>
          <a:lstStyle/>
          <a:p>
            <a:r>
              <a:rPr lang="en-US" dirty="0" smtClean="0"/>
              <a:t>In NYS: </a:t>
            </a:r>
          </a:p>
          <a:p>
            <a:r>
              <a:rPr lang="en-US" dirty="0" smtClean="0"/>
              <a:t>Each child with diabetes must be allowed to do blood glucose monitoring at any time within any place in the school, and may now be performed by anyone in the school setting.  It is discrimination if this is denied. </a:t>
            </a:r>
          </a:p>
          <a:p>
            <a:endParaRPr lang="en-US" dirty="0" smtClean="0"/>
          </a:p>
          <a:p>
            <a:r>
              <a:rPr lang="en-US" dirty="0" smtClean="0"/>
              <a:t>All school personnel may be instructed in procedures to take in emergencies in the absence of licensed personnel, including the </a:t>
            </a:r>
            <a:r>
              <a:rPr lang="en-US" dirty="0" err="1" smtClean="0"/>
              <a:t>andminstration</a:t>
            </a:r>
            <a:r>
              <a:rPr lang="en-US" dirty="0" smtClean="0"/>
              <a:t> of Glucagon.  </a:t>
            </a:r>
            <a:endParaRPr lang="en-US" dirty="0"/>
          </a:p>
        </p:txBody>
      </p:sp>
    </p:spTree>
  </p:cSld>
  <p:clrMapOvr>
    <a:masterClrMapping/>
  </p:clrMapOvr>
  <p:transition>
    <p:fade thruBlk="1"/>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39825"/>
          </a:xfrm>
        </p:spPr>
        <p:txBody>
          <a:bodyPr/>
          <a:lstStyle/>
          <a:p>
            <a:endParaRPr lang="en-US" dirty="0"/>
          </a:p>
        </p:txBody>
      </p:sp>
      <p:sp>
        <p:nvSpPr>
          <p:cNvPr id="3" name="Content Placeholder 2"/>
          <p:cNvSpPr>
            <a:spLocks noGrp="1"/>
          </p:cNvSpPr>
          <p:nvPr>
            <p:ph idx="1"/>
          </p:nvPr>
        </p:nvSpPr>
        <p:spPr>
          <a:xfrm>
            <a:off x="457200" y="0"/>
            <a:ext cx="8229600" cy="5821363"/>
          </a:xfrm>
        </p:spPr>
        <p:txBody>
          <a:bodyPr/>
          <a:lstStyle/>
          <a:p>
            <a:endParaRPr lang="en-US" dirty="0" smtClean="0"/>
          </a:p>
          <a:p>
            <a:r>
              <a:rPr lang="en-US" dirty="0" smtClean="0"/>
              <a:t>According to NYSED Memo from March 2012:</a:t>
            </a:r>
          </a:p>
          <a:p>
            <a:endParaRPr lang="en-US" dirty="0" smtClean="0"/>
          </a:p>
          <a:p>
            <a:r>
              <a:rPr lang="en-US" dirty="0" smtClean="0"/>
              <a:t>Only licensed health professionals can calculate insulin doses, administer insulin, program the pump, fill the reservoir and change the site.  However, filling the reservoir and changing the site requires regular practice to maintain competence and is not recommended.</a:t>
            </a:r>
            <a:endParaRPr lang="en-US" dirty="0"/>
          </a:p>
        </p:txBody>
      </p:sp>
    </p:spTree>
  </p:cSld>
  <p:clrMapOvr>
    <a:masterClrMapping/>
  </p:clrMapOvr>
  <p:transition>
    <p:fade thruBlk="1"/>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39825"/>
          </a:xfrm>
        </p:spPr>
        <p:txBody>
          <a:bodyPr/>
          <a:lstStyle/>
          <a:p>
            <a:endParaRPr lang="en-US"/>
          </a:p>
        </p:txBody>
      </p:sp>
      <p:sp>
        <p:nvSpPr>
          <p:cNvPr id="3" name="Content Placeholder 2"/>
          <p:cNvSpPr>
            <a:spLocks noGrp="1"/>
          </p:cNvSpPr>
          <p:nvPr>
            <p:ph idx="1"/>
          </p:nvPr>
        </p:nvSpPr>
        <p:spPr>
          <a:xfrm>
            <a:off x="457200" y="457200"/>
            <a:ext cx="8229600" cy="5668963"/>
          </a:xfrm>
        </p:spPr>
        <p:txBody>
          <a:bodyPr/>
          <a:lstStyle/>
          <a:p>
            <a:r>
              <a:rPr lang="en-US" dirty="0" smtClean="0"/>
              <a:t>However, unlicensed school personnel trained by a licensed health professional may:</a:t>
            </a:r>
          </a:p>
          <a:p>
            <a:endParaRPr lang="en-US" dirty="0" smtClean="0"/>
          </a:p>
          <a:p>
            <a:r>
              <a:rPr lang="en-US" dirty="0" smtClean="0"/>
              <a:t>   assist a self-directed student in programming the pump by verifying the math in calculating the carb count, or by reading the pump screen to the student verifying the number the student intended to put in. </a:t>
            </a:r>
            <a:endParaRPr lang="en-US" dirty="0"/>
          </a:p>
        </p:txBody>
      </p:sp>
    </p:spTree>
  </p:cSld>
  <p:clrMapOvr>
    <a:masterClrMapping/>
  </p:clrMapOvr>
  <p:transition>
    <p:fade thruBlk="1"/>
  </p:transition>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23" name="Rectangle 1031"/>
          <p:cNvSpPr>
            <a:spLocks noGrp="1" noChangeArrowheads="1"/>
          </p:cNvSpPr>
          <p:nvPr>
            <p:ph type="title"/>
          </p:nvPr>
        </p:nvSpPr>
        <p:spPr/>
        <p:txBody>
          <a:bodyPr>
            <a:normAutofit/>
          </a:bodyPr>
          <a:lstStyle/>
          <a:p>
            <a:pPr eaLnBrk="1" fontAlgn="auto" hangingPunct="1">
              <a:spcAft>
                <a:spcPts val="0"/>
              </a:spcAft>
              <a:defRPr/>
            </a:pPr>
            <a:r>
              <a:rPr lang="en-US" altLang="en-US" sz="4800">
                <a:solidFill>
                  <a:srgbClr val="524FD7"/>
                </a:solidFill>
                <a:latin typeface="Century Gothic" pitchFamily="34" charset="0"/>
              </a:rPr>
              <a:t>More Regulations</a:t>
            </a:r>
          </a:p>
        </p:txBody>
      </p:sp>
      <p:sp>
        <p:nvSpPr>
          <p:cNvPr id="119809" name="Rectangle 1027"/>
          <p:cNvSpPr>
            <a:spLocks noGrp="1" noChangeArrowheads="1"/>
          </p:cNvSpPr>
          <p:nvPr>
            <p:ph idx="1"/>
          </p:nvPr>
        </p:nvSpPr>
        <p:spPr>
          <a:xfrm>
            <a:off x="1066800" y="1447800"/>
            <a:ext cx="7620000" cy="4419600"/>
          </a:xfrm>
        </p:spPr>
        <p:txBody>
          <a:bodyPr/>
          <a:lstStyle/>
          <a:p>
            <a:pPr eaLnBrk="1" hangingPunct="1">
              <a:lnSpc>
                <a:spcPct val="90000"/>
              </a:lnSpc>
              <a:defRPr/>
            </a:pPr>
            <a:r>
              <a:rPr lang="en-US" altLang="en-US" sz="2800" smtClean="0"/>
              <a:t>Office of Civil Rights (OCR)</a:t>
            </a:r>
          </a:p>
          <a:p>
            <a:pPr lvl="1" eaLnBrk="1" hangingPunct="1">
              <a:lnSpc>
                <a:spcPct val="90000"/>
              </a:lnSpc>
              <a:defRPr/>
            </a:pPr>
            <a:r>
              <a:rPr lang="en-US" altLang="en-US" sz="2400" smtClean="0"/>
              <a:t>	children have the civil right to fair &amp; appropriate education</a:t>
            </a:r>
          </a:p>
          <a:p>
            <a:pPr lvl="1" eaLnBrk="1" hangingPunct="1">
              <a:lnSpc>
                <a:spcPct val="90000"/>
              </a:lnSpc>
              <a:defRPr/>
            </a:pPr>
            <a:r>
              <a:rPr lang="en-US" altLang="en-US" sz="2400" smtClean="0"/>
              <a:t>	if any part of the child’s diabetes care is denied by the school system the parent has the right to file a complaint with the OCR</a:t>
            </a:r>
          </a:p>
          <a:p>
            <a:pPr eaLnBrk="1" hangingPunct="1">
              <a:lnSpc>
                <a:spcPct val="90000"/>
              </a:lnSpc>
              <a:defRPr/>
            </a:pPr>
            <a:endParaRPr lang="en-US" altLang="en-US" sz="2800" smtClean="0"/>
          </a:p>
          <a:p>
            <a:pPr eaLnBrk="1" hangingPunct="1">
              <a:lnSpc>
                <a:spcPct val="90000"/>
              </a:lnSpc>
              <a:defRPr/>
            </a:pPr>
            <a:r>
              <a:rPr lang="en-US" altLang="en-US" sz="2800" smtClean="0"/>
              <a:t>State of VA ruling: The “Loudoun Agreement”</a:t>
            </a:r>
          </a:p>
          <a:p>
            <a:pPr lvl="1" eaLnBrk="1" hangingPunct="1">
              <a:lnSpc>
                <a:spcPct val="90000"/>
              </a:lnSpc>
              <a:defRPr/>
            </a:pPr>
            <a:r>
              <a:rPr lang="en-US" altLang="en-US" sz="2400" smtClean="0"/>
              <a:t>Requires the school to train at least 2 employees for 4 hours of diabetes care.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1143" name="Rectangle 3079"/>
          <p:cNvSpPr>
            <a:spLocks noGrp="1" noChangeArrowheads="1"/>
          </p:cNvSpPr>
          <p:nvPr>
            <p:ph type="title"/>
          </p:nvPr>
        </p:nvSpPr>
        <p:spPr/>
        <p:txBody>
          <a:bodyPr>
            <a:normAutofit/>
          </a:bodyPr>
          <a:lstStyle/>
          <a:p>
            <a:pPr eaLnBrk="1" fontAlgn="auto" hangingPunct="1">
              <a:spcAft>
                <a:spcPts val="0"/>
              </a:spcAft>
              <a:defRPr/>
            </a:pPr>
            <a:r>
              <a:rPr lang="en-US" altLang="en-US" sz="4800" dirty="0">
                <a:solidFill>
                  <a:srgbClr val="0066CC"/>
                </a:solidFill>
                <a:latin typeface="Century Gothic" pitchFamily="34" charset="0"/>
              </a:rPr>
              <a:t>                 Definitions</a:t>
            </a:r>
          </a:p>
        </p:txBody>
      </p:sp>
      <p:sp>
        <p:nvSpPr>
          <p:cNvPr id="91138" name="Rectangle 3074"/>
          <p:cNvSpPr>
            <a:spLocks noGrp="1" noChangeArrowheads="1"/>
          </p:cNvSpPr>
          <p:nvPr>
            <p:ph idx="1"/>
          </p:nvPr>
        </p:nvSpPr>
        <p:spPr>
          <a:xfrm>
            <a:off x="1143000" y="2514600"/>
            <a:ext cx="7620000" cy="685800"/>
          </a:xfrm>
        </p:spPr>
        <p:txBody>
          <a:bodyPr>
            <a:normAutofit/>
          </a:bodyPr>
          <a:lstStyle/>
          <a:p>
            <a:pPr marL="365760" indent="-256032" eaLnBrk="1" fontAlgn="auto" hangingPunct="1">
              <a:spcAft>
                <a:spcPts val="0"/>
              </a:spcAft>
              <a:buFont typeface="Wingdings" pitchFamily="2" charset="2"/>
              <a:buNone/>
              <a:defRPr/>
            </a:pPr>
            <a:r>
              <a:rPr lang="en-US" altLang="en-US" sz="2800" dirty="0"/>
              <a:t>Delivered as needed for carbohydrate intake</a:t>
            </a:r>
          </a:p>
        </p:txBody>
      </p:sp>
      <p:sp>
        <p:nvSpPr>
          <p:cNvPr id="291843" name="Rectangle 3080"/>
          <p:cNvSpPr>
            <a:spLocks noChangeArrowheads="1"/>
          </p:cNvSpPr>
          <p:nvPr/>
        </p:nvSpPr>
        <p:spPr bwMode="auto">
          <a:xfrm>
            <a:off x="1143000" y="1676400"/>
            <a:ext cx="7620000" cy="762000"/>
          </a:xfrm>
          <a:prstGeom prst="rect">
            <a:avLst/>
          </a:prstGeom>
          <a:noFill/>
          <a:ln w="9525">
            <a:noFill/>
            <a:miter lim="800000"/>
            <a:headEnd/>
            <a:tailEnd/>
          </a:ln>
        </p:spPr>
        <p:txBody>
          <a:bodyPr/>
          <a:lstStyle/>
          <a:p>
            <a:pPr marL="342900" indent="-342900">
              <a:spcBef>
                <a:spcPct val="20000"/>
              </a:spcBef>
            </a:pPr>
            <a:r>
              <a:rPr lang="en-US" altLang="en-US" sz="4000" b="1" dirty="0">
                <a:latin typeface="Times New Roman" pitchFamily="18" charset="0"/>
              </a:rPr>
              <a:t>Bolus</a:t>
            </a:r>
            <a:r>
              <a:rPr lang="en-US" altLang="en-US" sz="3200" b="1" dirty="0">
                <a:latin typeface="Times New Roman" pitchFamily="18" charset="0"/>
              </a:rPr>
              <a:t>:</a:t>
            </a:r>
            <a:endParaRPr lang="en-US" altLang="en-US" sz="3200" dirty="0">
              <a:latin typeface="Times New Roman" pitchFamily="18" charset="0"/>
            </a:endParaRPr>
          </a:p>
        </p:txBody>
      </p:sp>
      <p:sp>
        <p:nvSpPr>
          <p:cNvPr id="91145" name="Rectangle 3081"/>
          <p:cNvSpPr>
            <a:spLocks noChangeArrowheads="1"/>
          </p:cNvSpPr>
          <p:nvPr/>
        </p:nvSpPr>
        <p:spPr bwMode="auto">
          <a:xfrm>
            <a:off x="1143000" y="3276600"/>
            <a:ext cx="7620000" cy="838200"/>
          </a:xfrm>
          <a:prstGeom prst="rect">
            <a:avLst/>
          </a:prstGeom>
          <a:noFill/>
          <a:ln w="9525">
            <a:noFill/>
            <a:miter lim="800000"/>
            <a:headEnd/>
            <a:tailEnd/>
          </a:ln>
        </p:spPr>
        <p:txBody>
          <a:bodyPr/>
          <a:lstStyle/>
          <a:p>
            <a:pPr marL="342900" indent="-342900">
              <a:spcBef>
                <a:spcPct val="20000"/>
              </a:spcBef>
            </a:pPr>
            <a:r>
              <a:rPr lang="en-US" altLang="en-US" sz="2800" dirty="0">
                <a:latin typeface="Times New Roman" pitchFamily="18" charset="0"/>
              </a:rPr>
              <a:t>Correction of a high blood glucose level</a:t>
            </a:r>
          </a:p>
        </p:txBody>
      </p:sp>
      <p:sp>
        <p:nvSpPr>
          <p:cNvPr id="91146" name="Rectangle 3082"/>
          <p:cNvSpPr>
            <a:spLocks noChangeArrowheads="1"/>
          </p:cNvSpPr>
          <p:nvPr/>
        </p:nvSpPr>
        <p:spPr bwMode="auto">
          <a:xfrm>
            <a:off x="1066800" y="4114800"/>
            <a:ext cx="7696200" cy="519113"/>
          </a:xfrm>
          <a:prstGeom prst="rect">
            <a:avLst/>
          </a:prstGeom>
          <a:noFill/>
          <a:ln w="9525">
            <a:noFill/>
            <a:miter lim="800000"/>
            <a:headEnd/>
            <a:tailEnd/>
          </a:ln>
        </p:spPr>
        <p:txBody>
          <a:bodyPr>
            <a:spAutoFit/>
          </a:bodyPr>
          <a:lstStyle/>
          <a:p>
            <a:pPr>
              <a:spcBef>
                <a:spcPct val="50000"/>
              </a:spcBef>
            </a:pPr>
            <a:r>
              <a:rPr lang="en-US" altLang="en-US" sz="2800" dirty="0">
                <a:latin typeface="Times New Roman" pitchFamily="18" charset="0"/>
              </a:rPr>
              <a:t> Formulas are used to determine amount needed</a:t>
            </a:r>
          </a:p>
        </p:txBody>
      </p:sp>
      <p:sp>
        <p:nvSpPr>
          <p:cNvPr id="91147" name="Rectangle 3083"/>
          <p:cNvSpPr>
            <a:spLocks noChangeArrowheads="1"/>
          </p:cNvSpPr>
          <p:nvPr/>
        </p:nvSpPr>
        <p:spPr bwMode="auto">
          <a:xfrm>
            <a:off x="1066800" y="4953000"/>
            <a:ext cx="7010400" cy="519113"/>
          </a:xfrm>
          <a:prstGeom prst="rect">
            <a:avLst/>
          </a:prstGeom>
          <a:noFill/>
          <a:ln w="9525">
            <a:noFill/>
            <a:miter lim="800000"/>
            <a:headEnd/>
            <a:tailEnd/>
          </a:ln>
        </p:spPr>
        <p:txBody>
          <a:bodyPr>
            <a:spAutoFit/>
          </a:bodyPr>
          <a:lstStyle/>
          <a:p>
            <a:r>
              <a:rPr lang="en-US" altLang="en-US" sz="2800" dirty="0">
                <a:latin typeface="Times New Roman" pitchFamily="18" charset="0"/>
              </a:rPr>
              <a:t>Amounts vary and will change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38">
                                            <p:txEl>
                                              <p:pRg st="0" end="0"/>
                                            </p:txEl>
                                          </p:spTgt>
                                        </p:tgtEl>
                                        <p:attrNameLst>
                                          <p:attrName>style.visibility</p:attrName>
                                        </p:attrNameLst>
                                      </p:cBhvr>
                                      <p:to>
                                        <p:strVal val="visible"/>
                                      </p:to>
                                    </p:set>
                                    <p:anim calcmode="lin" valueType="num">
                                      <p:cBhvr additive="base">
                                        <p:cTn id="7" dur="500" fill="hold"/>
                                        <p:tgtEl>
                                          <p:spTgt spid="911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45"/>
                                        </p:tgtEl>
                                        <p:attrNameLst>
                                          <p:attrName>style.visibility</p:attrName>
                                        </p:attrNameLst>
                                      </p:cBhvr>
                                      <p:to>
                                        <p:strVal val="visible"/>
                                      </p:to>
                                    </p:set>
                                    <p:anim calcmode="lin" valueType="num">
                                      <p:cBhvr additive="base">
                                        <p:cTn id="13" dur="500" fill="hold"/>
                                        <p:tgtEl>
                                          <p:spTgt spid="91145"/>
                                        </p:tgtEl>
                                        <p:attrNameLst>
                                          <p:attrName>ppt_x</p:attrName>
                                        </p:attrNameLst>
                                      </p:cBhvr>
                                      <p:tavLst>
                                        <p:tav tm="0">
                                          <p:val>
                                            <p:strVal val="0-#ppt_w/2"/>
                                          </p:val>
                                        </p:tav>
                                        <p:tav tm="100000">
                                          <p:val>
                                            <p:strVal val="#ppt_x"/>
                                          </p:val>
                                        </p:tav>
                                      </p:tavLst>
                                    </p:anim>
                                    <p:anim calcmode="lin" valueType="num">
                                      <p:cBhvr additive="base">
                                        <p:cTn id="14" dur="500" fill="hold"/>
                                        <p:tgtEl>
                                          <p:spTgt spid="9114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146"/>
                                        </p:tgtEl>
                                        <p:attrNameLst>
                                          <p:attrName>style.visibility</p:attrName>
                                        </p:attrNameLst>
                                      </p:cBhvr>
                                      <p:to>
                                        <p:strVal val="visible"/>
                                      </p:to>
                                    </p:set>
                                    <p:anim calcmode="lin" valueType="num">
                                      <p:cBhvr additive="base">
                                        <p:cTn id="19" dur="500" fill="hold"/>
                                        <p:tgtEl>
                                          <p:spTgt spid="91146"/>
                                        </p:tgtEl>
                                        <p:attrNameLst>
                                          <p:attrName>ppt_x</p:attrName>
                                        </p:attrNameLst>
                                      </p:cBhvr>
                                      <p:tavLst>
                                        <p:tav tm="0">
                                          <p:val>
                                            <p:strVal val="0-#ppt_w/2"/>
                                          </p:val>
                                        </p:tav>
                                        <p:tav tm="100000">
                                          <p:val>
                                            <p:strVal val="#ppt_x"/>
                                          </p:val>
                                        </p:tav>
                                      </p:tavLst>
                                    </p:anim>
                                    <p:anim calcmode="lin" valueType="num">
                                      <p:cBhvr additive="base">
                                        <p:cTn id="20" dur="500" fill="hold"/>
                                        <p:tgtEl>
                                          <p:spTgt spid="9114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1147"/>
                                        </p:tgtEl>
                                        <p:attrNameLst>
                                          <p:attrName>style.visibility</p:attrName>
                                        </p:attrNameLst>
                                      </p:cBhvr>
                                      <p:to>
                                        <p:strVal val="visible"/>
                                      </p:to>
                                    </p:set>
                                    <p:anim calcmode="lin" valueType="num">
                                      <p:cBhvr additive="base">
                                        <p:cTn id="25" dur="500" fill="hold"/>
                                        <p:tgtEl>
                                          <p:spTgt spid="91147"/>
                                        </p:tgtEl>
                                        <p:attrNameLst>
                                          <p:attrName>ppt_x</p:attrName>
                                        </p:attrNameLst>
                                      </p:cBhvr>
                                      <p:tavLst>
                                        <p:tav tm="0">
                                          <p:val>
                                            <p:strVal val="0-#ppt_w/2"/>
                                          </p:val>
                                        </p:tav>
                                        <p:tav tm="100000">
                                          <p:val>
                                            <p:strVal val="#ppt_x"/>
                                          </p:val>
                                        </p:tav>
                                      </p:tavLst>
                                    </p:anim>
                                    <p:anim calcmode="lin" valueType="num">
                                      <p:cBhvr additive="base">
                                        <p:cTn id="26" dur="500" fill="hold"/>
                                        <p:tgtEl>
                                          <p:spTgt spid="91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build="p" autoUpdateAnimBg="0"/>
      <p:bldP spid="91145" grpId="0" autoUpdateAnimBg="0"/>
      <p:bldP spid="91146" grpId="0" autoUpdateAnimBg="0"/>
      <p:bldP spid="91147" grpId="0"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5" name="Rectangle 7"/>
          <p:cNvSpPr>
            <a:spLocks noGrp="1" noChangeArrowheads="1"/>
          </p:cNvSpPr>
          <p:nvPr>
            <p:ph type="title"/>
          </p:nvPr>
        </p:nvSpPr>
        <p:spPr/>
        <p:txBody>
          <a:bodyPr>
            <a:normAutofit/>
          </a:bodyPr>
          <a:lstStyle/>
          <a:p>
            <a:pPr eaLnBrk="1" fontAlgn="auto" hangingPunct="1">
              <a:spcAft>
                <a:spcPts val="0"/>
              </a:spcAft>
              <a:defRPr/>
            </a:pPr>
            <a:r>
              <a:rPr lang="en-US" altLang="en-US" sz="5400">
                <a:solidFill>
                  <a:schemeClr val="accent2"/>
                </a:solidFill>
                <a:latin typeface="Century Gothic" pitchFamily="34" charset="0"/>
              </a:rPr>
              <a:t>Parent Responsibility</a:t>
            </a:r>
          </a:p>
        </p:txBody>
      </p:sp>
      <p:sp>
        <p:nvSpPr>
          <p:cNvPr id="48131" name="Rectangle 3"/>
          <p:cNvSpPr>
            <a:spLocks noGrp="1" noChangeArrowheads="1"/>
          </p:cNvSpPr>
          <p:nvPr>
            <p:ph idx="1"/>
          </p:nvPr>
        </p:nvSpPr>
        <p:spPr>
          <a:xfrm>
            <a:off x="838200" y="1676400"/>
            <a:ext cx="7543800" cy="4114800"/>
          </a:xfrm>
        </p:spPr>
        <p:txBody>
          <a:bodyPr>
            <a:normAutofit lnSpcReduction="10000"/>
          </a:bodyPr>
          <a:lstStyle/>
          <a:p>
            <a:pPr marL="365760" indent="-256032" eaLnBrk="1" fontAlgn="auto" hangingPunct="1">
              <a:spcAft>
                <a:spcPts val="0"/>
              </a:spcAft>
              <a:buFont typeface="Wingdings 3"/>
              <a:buChar char=""/>
              <a:defRPr/>
            </a:pPr>
            <a:r>
              <a:rPr lang="en-US" altLang="en-US" dirty="0"/>
              <a:t>Provide materials and equipment:</a:t>
            </a:r>
          </a:p>
          <a:p>
            <a:pPr marL="621792" lvl="1" eaLnBrk="1" fontAlgn="auto" hangingPunct="1">
              <a:spcBef>
                <a:spcPts val="324"/>
              </a:spcBef>
              <a:spcAft>
                <a:spcPts val="0"/>
              </a:spcAft>
              <a:buFont typeface="Verdana"/>
              <a:buChar char="◦"/>
              <a:defRPr/>
            </a:pPr>
            <a:r>
              <a:rPr lang="en-US" altLang="en-US" sz="3200" dirty="0"/>
              <a:t>Meter, BG strips</a:t>
            </a:r>
            <a:r>
              <a:rPr lang="en-US" altLang="en-US" sz="3200" dirty="0" smtClean="0"/>
              <a:t>, Lancets</a:t>
            </a:r>
          </a:p>
          <a:p>
            <a:pPr marL="621792" lvl="1" eaLnBrk="1" fontAlgn="auto" hangingPunct="1">
              <a:spcBef>
                <a:spcPts val="324"/>
              </a:spcBef>
              <a:spcAft>
                <a:spcPts val="0"/>
              </a:spcAft>
              <a:buFont typeface="Verdana"/>
              <a:buChar char="◦"/>
              <a:defRPr/>
            </a:pPr>
            <a:r>
              <a:rPr lang="en-US" altLang="en-US" sz="3200" dirty="0" smtClean="0"/>
              <a:t>Ketone strips</a:t>
            </a:r>
          </a:p>
          <a:p>
            <a:pPr marL="621792" lvl="1" eaLnBrk="1" fontAlgn="auto" hangingPunct="1">
              <a:spcBef>
                <a:spcPts val="324"/>
              </a:spcBef>
              <a:spcAft>
                <a:spcPts val="0"/>
              </a:spcAft>
              <a:buFont typeface="Verdana"/>
              <a:buChar char="◦"/>
              <a:defRPr/>
            </a:pPr>
            <a:r>
              <a:rPr lang="en-US" altLang="en-US" sz="3200" dirty="0" smtClean="0"/>
              <a:t>Supplies </a:t>
            </a:r>
            <a:r>
              <a:rPr lang="en-US" altLang="en-US" sz="3200" dirty="0"/>
              <a:t>for treating problems: snacks, glucose tabs or gel, glucagon kit, insulin/syringe or insulin </a:t>
            </a:r>
            <a:r>
              <a:rPr lang="en-US" altLang="en-US" sz="3200" dirty="0" smtClean="0"/>
              <a:t>pen</a:t>
            </a:r>
          </a:p>
          <a:p>
            <a:pPr marL="621792" lvl="1" eaLnBrk="1" fontAlgn="auto" hangingPunct="1">
              <a:spcBef>
                <a:spcPts val="324"/>
              </a:spcBef>
              <a:spcAft>
                <a:spcPts val="0"/>
              </a:spcAft>
              <a:buFont typeface="Verdana"/>
              <a:buChar char="◦"/>
              <a:defRPr/>
            </a:pPr>
            <a:r>
              <a:rPr lang="en-US" altLang="en-US" sz="3200" dirty="0" smtClean="0"/>
              <a:t>Pump supplies</a:t>
            </a:r>
            <a:endParaRPr lang="en-US" altLang="en-US" sz="3200" dirty="0"/>
          </a:p>
          <a:p>
            <a:pPr marL="621792" lvl="1" eaLnBrk="1" fontAlgn="auto" hangingPunct="1">
              <a:spcBef>
                <a:spcPts val="324"/>
              </a:spcBef>
              <a:spcAft>
                <a:spcPts val="0"/>
              </a:spcAft>
              <a:buFont typeface="Verdana"/>
              <a:buChar char="◦"/>
              <a:defRPr/>
            </a:pPr>
            <a:endParaRPr lang="en-US" altLang="en-US" sz="3200" dirty="0"/>
          </a:p>
          <a:p>
            <a:pPr marL="621792" lvl="1" eaLnBrk="1" fontAlgn="auto" hangingPunct="1">
              <a:spcBef>
                <a:spcPts val="324"/>
              </a:spcBef>
              <a:spcAft>
                <a:spcPts val="0"/>
              </a:spcAft>
              <a:buFontTx/>
              <a:buNone/>
              <a:defRPr/>
            </a:pPr>
            <a:endParaRPr lang="en-US" altLang="en-US" dirty="0"/>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9" name="Rectangle 7"/>
          <p:cNvSpPr>
            <a:spLocks noGrp="1" noChangeArrowheads="1"/>
          </p:cNvSpPr>
          <p:nvPr>
            <p:ph type="title"/>
          </p:nvPr>
        </p:nvSpPr>
        <p:spPr/>
        <p:txBody>
          <a:bodyPr>
            <a:normAutofit/>
          </a:bodyPr>
          <a:lstStyle/>
          <a:p>
            <a:pPr eaLnBrk="1" fontAlgn="auto" hangingPunct="1">
              <a:spcAft>
                <a:spcPts val="0"/>
              </a:spcAft>
              <a:defRPr/>
            </a:pPr>
            <a:r>
              <a:rPr lang="en-US" altLang="en-US" sz="5400">
                <a:solidFill>
                  <a:schemeClr val="accent2"/>
                </a:solidFill>
                <a:latin typeface="Century Gothic" pitchFamily="34" charset="0"/>
              </a:rPr>
              <a:t>Parent Responsibility</a:t>
            </a:r>
          </a:p>
        </p:txBody>
      </p:sp>
      <p:sp>
        <p:nvSpPr>
          <p:cNvPr id="123905" name="Rectangle 3"/>
          <p:cNvSpPr>
            <a:spLocks noGrp="1" noChangeArrowheads="1"/>
          </p:cNvSpPr>
          <p:nvPr>
            <p:ph idx="1"/>
          </p:nvPr>
        </p:nvSpPr>
        <p:spPr>
          <a:xfrm>
            <a:off x="1066800" y="1524000"/>
            <a:ext cx="7620000" cy="4343400"/>
          </a:xfrm>
        </p:spPr>
        <p:txBody>
          <a:bodyPr/>
          <a:lstStyle/>
          <a:p>
            <a:pPr eaLnBrk="1" hangingPunct="1">
              <a:buFont typeface="Wingdings" pitchFamily="2" charset="2"/>
              <a:buNone/>
              <a:defRPr/>
            </a:pPr>
            <a:r>
              <a:rPr lang="en-US" altLang="en-US" sz="2400" smtClean="0"/>
              <a:t>Diabetes Care Plan:</a:t>
            </a:r>
          </a:p>
          <a:p>
            <a:pPr lvl="1" eaLnBrk="1" hangingPunct="1">
              <a:defRPr/>
            </a:pPr>
            <a:r>
              <a:rPr lang="en-US" altLang="en-US" sz="2400" smtClean="0"/>
              <a:t>Includes: frequency of BG testing and situations needing tests</a:t>
            </a:r>
          </a:p>
          <a:p>
            <a:pPr lvl="1" eaLnBrk="1" hangingPunct="1">
              <a:defRPr/>
            </a:pPr>
            <a:r>
              <a:rPr lang="en-US" altLang="en-US" sz="2400" smtClean="0"/>
              <a:t>When to test ketones and actions for </a:t>
            </a:r>
          </a:p>
          <a:p>
            <a:pPr lvl="1" eaLnBrk="1" hangingPunct="1">
              <a:buFontTx/>
              <a:buNone/>
              <a:defRPr/>
            </a:pPr>
            <a:r>
              <a:rPr lang="en-US" altLang="en-US" sz="2400" smtClean="0"/>
              <a:t>	abnormal levels</a:t>
            </a:r>
          </a:p>
          <a:p>
            <a:pPr lvl="1" eaLnBrk="1" hangingPunct="1">
              <a:defRPr/>
            </a:pPr>
            <a:r>
              <a:rPr lang="en-US" altLang="en-US" sz="2400" smtClean="0"/>
              <a:t>Basal rates, bolus ratios, correction amounts and administration times</a:t>
            </a:r>
          </a:p>
          <a:p>
            <a:pPr lvl="1" eaLnBrk="1" hangingPunct="1">
              <a:defRPr/>
            </a:pPr>
            <a:r>
              <a:rPr lang="en-US" altLang="en-US" sz="2400" smtClean="0"/>
              <a:t>Meals and snacks, food content, amounts, timing</a:t>
            </a:r>
          </a:p>
          <a:p>
            <a:pPr lvl="1" eaLnBrk="1" hangingPunct="1">
              <a:defRPr/>
            </a:pPr>
            <a:r>
              <a:rPr lang="en-US" altLang="en-US" sz="2400" smtClean="0"/>
              <a:t>Emergency phone numbers</a:t>
            </a:r>
          </a:p>
          <a:p>
            <a:pPr lvl="1" eaLnBrk="1" hangingPunct="1">
              <a:buFontTx/>
              <a:buNone/>
              <a:defRPr/>
            </a:pPr>
            <a:endParaRPr lang="en-US" altLang="en-US" sz="2400" smtClean="0"/>
          </a:p>
          <a:p>
            <a:pPr lvl="1" eaLnBrk="1" hangingPunct="1">
              <a:defRPr/>
            </a:pPr>
            <a:endParaRPr lang="en-US" altLang="en-US" sz="2000" smtClean="0"/>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9" name="Rectangle 1029"/>
          <p:cNvSpPr>
            <a:spLocks noGrp="1" noChangeArrowheads="1"/>
          </p:cNvSpPr>
          <p:nvPr>
            <p:ph type="title"/>
          </p:nvPr>
        </p:nvSpPr>
        <p:spPr/>
        <p:txBody>
          <a:bodyPr>
            <a:normAutofit/>
          </a:bodyPr>
          <a:lstStyle/>
          <a:p>
            <a:pPr eaLnBrk="1" fontAlgn="auto" hangingPunct="1">
              <a:spcAft>
                <a:spcPts val="0"/>
              </a:spcAft>
              <a:defRPr/>
            </a:pPr>
            <a:r>
              <a:rPr lang="en-US" altLang="en-US" sz="5400">
                <a:solidFill>
                  <a:schemeClr val="accent2"/>
                </a:solidFill>
                <a:latin typeface="Century Gothic" pitchFamily="34" charset="0"/>
              </a:rPr>
              <a:t>Parent Responsibility</a:t>
            </a:r>
          </a:p>
        </p:txBody>
      </p:sp>
      <p:sp>
        <p:nvSpPr>
          <p:cNvPr id="125953" name="Rectangle 1027"/>
          <p:cNvSpPr>
            <a:spLocks noGrp="1" noChangeArrowheads="1"/>
          </p:cNvSpPr>
          <p:nvPr>
            <p:ph idx="1"/>
          </p:nvPr>
        </p:nvSpPr>
        <p:spPr/>
        <p:txBody>
          <a:bodyPr/>
          <a:lstStyle/>
          <a:p>
            <a:pPr lvl="1" eaLnBrk="1" hangingPunct="1">
              <a:defRPr/>
            </a:pPr>
            <a:r>
              <a:rPr lang="en-US" altLang="en-US" sz="3200" smtClean="0"/>
              <a:t>Symptoms and treatment for high and low blood glucose</a:t>
            </a:r>
          </a:p>
          <a:p>
            <a:pPr lvl="1" eaLnBrk="1" hangingPunct="1">
              <a:buFontTx/>
              <a:buNone/>
              <a:defRPr/>
            </a:pPr>
            <a:endParaRPr lang="en-US" altLang="en-US" sz="3200" smtClean="0"/>
          </a:p>
          <a:p>
            <a:pPr lvl="1" eaLnBrk="1" hangingPunct="1">
              <a:defRPr/>
            </a:pPr>
            <a:r>
              <a:rPr lang="en-US" altLang="en-US" sz="3200" smtClean="0"/>
              <a:t>Information about diabetes, the pump, and training in performing tasks</a:t>
            </a:r>
          </a:p>
          <a:p>
            <a:pPr lvl="1" eaLnBrk="1" hangingPunct="1">
              <a:defRPr/>
            </a:pPr>
            <a:endParaRPr lang="en-US" altLang="en-US" sz="3200" smtClean="0"/>
          </a:p>
          <a:p>
            <a:pPr eaLnBrk="1" hangingPunct="1">
              <a:buFont typeface="Wingdings" pitchFamily="2" charset="2"/>
              <a:buNone/>
              <a:defRPr/>
            </a:pPr>
            <a:endParaRPr lang="en-US" altLang="en-US" smtClean="0"/>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9" name="Rectangle 7"/>
          <p:cNvSpPr>
            <a:spLocks noGrp="1" noChangeArrowheads="1"/>
          </p:cNvSpPr>
          <p:nvPr>
            <p:ph type="title"/>
          </p:nvPr>
        </p:nvSpPr>
        <p:spPr/>
        <p:txBody>
          <a:bodyPr>
            <a:normAutofit/>
          </a:bodyPr>
          <a:lstStyle/>
          <a:p>
            <a:pPr eaLnBrk="1" fontAlgn="auto" hangingPunct="1">
              <a:spcAft>
                <a:spcPts val="0"/>
              </a:spcAft>
              <a:defRPr/>
            </a:pPr>
            <a:r>
              <a:rPr lang="en-US" altLang="en-US" sz="5400">
                <a:solidFill>
                  <a:srgbClr val="A50021"/>
                </a:solidFill>
                <a:latin typeface="Century Gothic" pitchFamily="34" charset="0"/>
              </a:rPr>
              <a:t>School Responsibility</a:t>
            </a:r>
          </a:p>
        </p:txBody>
      </p:sp>
      <p:sp>
        <p:nvSpPr>
          <p:cNvPr id="130049" name="Rectangle 3"/>
          <p:cNvSpPr>
            <a:spLocks noGrp="1" noChangeArrowheads="1"/>
          </p:cNvSpPr>
          <p:nvPr>
            <p:ph idx="1"/>
          </p:nvPr>
        </p:nvSpPr>
        <p:spPr>
          <a:xfrm>
            <a:off x="1066800" y="1828800"/>
            <a:ext cx="7620000" cy="4114800"/>
          </a:xfrm>
        </p:spPr>
        <p:txBody>
          <a:bodyPr/>
          <a:lstStyle/>
          <a:p>
            <a:pPr eaLnBrk="1" hangingPunct="1">
              <a:defRPr/>
            </a:pPr>
            <a:r>
              <a:rPr lang="en-US" altLang="en-US" smtClean="0"/>
              <a:t>Immediate treatment for low BG with assistance from knowledgeable adults AND without requiring child to travel distances alone to seek treatment</a:t>
            </a:r>
          </a:p>
          <a:p>
            <a:pPr eaLnBrk="1" hangingPunct="1">
              <a:defRPr/>
            </a:pPr>
            <a:endParaRPr lang="en-US" altLang="en-US" smtClean="0"/>
          </a:p>
          <a:p>
            <a:pPr eaLnBrk="1" hangingPunct="1">
              <a:defRPr/>
            </a:pPr>
            <a:r>
              <a:rPr lang="en-US" altLang="en-US" smtClean="0"/>
              <a:t>Maintain and store supplies to treat </a:t>
            </a:r>
          </a:p>
          <a:p>
            <a:pPr eaLnBrk="1" hangingPunct="1">
              <a:buFont typeface="Wingdings" pitchFamily="2" charset="2"/>
              <a:buNone/>
              <a:defRPr/>
            </a:pPr>
            <a:r>
              <a:rPr lang="en-US" altLang="en-US" smtClean="0"/>
              <a:t>   low BGs</a:t>
            </a: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305" name="Rectangle 9"/>
          <p:cNvSpPr>
            <a:spLocks noGrp="1" noChangeArrowheads="1"/>
          </p:cNvSpPr>
          <p:nvPr>
            <p:ph type="title"/>
          </p:nvPr>
        </p:nvSpPr>
        <p:spPr/>
        <p:txBody>
          <a:bodyPr>
            <a:normAutofit/>
          </a:bodyPr>
          <a:lstStyle/>
          <a:p>
            <a:pPr eaLnBrk="1" fontAlgn="auto" hangingPunct="1">
              <a:spcAft>
                <a:spcPts val="0"/>
              </a:spcAft>
              <a:defRPr/>
            </a:pPr>
            <a:r>
              <a:rPr lang="en-US" altLang="en-US" sz="5400">
                <a:solidFill>
                  <a:srgbClr val="A50021"/>
                </a:solidFill>
                <a:latin typeface="Century Gothic" pitchFamily="34" charset="0"/>
              </a:rPr>
              <a:t>School Responsibility</a:t>
            </a:r>
          </a:p>
        </p:txBody>
      </p:sp>
      <p:sp>
        <p:nvSpPr>
          <p:cNvPr id="132097" name="Rectangle 3"/>
          <p:cNvSpPr>
            <a:spLocks noGrp="1" noChangeArrowheads="1"/>
          </p:cNvSpPr>
          <p:nvPr>
            <p:ph idx="1"/>
          </p:nvPr>
        </p:nvSpPr>
        <p:spPr/>
        <p:txBody>
          <a:bodyPr/>
          <a:lstStyle/>
          <a:p>
            <a:pPr eaLnBrk="1" hangingPunct="1">
              <a:defRPr/>
            </a:pPr>
            <a:r>
              <a:rPr lang="en-US" altLang="en-US" sz="2800" dirty="0" smtClean="0"/>
              <a:t>Adult and back-up adult trained to:</a:t>
            </a:r>
          </a:p>
          <a:p>
            <a:pPr lvl="1" eaLnBrk="1" hangingPunct="1">
              <a:defRPr/>
            </a:pPr>
            <a:r>
              <a:rPr lang="en-US" altLang="en-US" dirty="0" smtClean="0"/>
              <a:t>Perform appropriate actions for BGs outside of target ranges cited in the Diabetes Care Plan</a:t>
            </a:r>
          </a:p>
          <a:p>
            <a:pPr lvl="1" eaLnBrk="1" hangingPunct="1">
              <a:defRPr/>
            </a:pPr>
            <a:r>
              <a:rPr lang="en-US" altLang="en-US" dirty="0" smtClean="0"/>
              <a:t>Perform or assist fingerstick BG and record results</a:t>
            </a:r>
          </a:p>
          <a:p>
            <a:pPr lvl="1" eaLnBrk="1" hangingPunct="1">
              <a:defRPr/>
            </a:pPr>
            <a:r>
              <a:rPr lang="en-US" altLang="en-US" dirty="0" smtClean="0"/>
              <a:t>Prepare and give glucagon </a:t>
            </a:r>
          </a:p>
          <a:p>
            <a:pPr lvl="1" eaLnBrk="1" hangingPunct="1">
              <a:defRPr/>
            </a:pPr>
            <a:r>
              <a:rPr lang="en-US" altLang="en-US" dirty="0" smtClean="0"/>
              <a:t>Perform urine or blood ketone tests (if needed) and respond appropriately based on results</a:t>
            </a:r>
          </a:p>
          <a:p>
            <a:pPr lvl="1" eaLnBrk="1" hangingPunct="1">
              <a:defRPr/>
            </a:pPr>
            <a:endParaRPr lang="en-US" altLang="en-US" dirty="0" smtClean="0"/>
          </a:p>
          <a:p>
            <a:pPr lvl="1" eaLnBrk="1" hangingPunct="1">
              <a:buFontTx/>
              <a:buNone/>
              <a:defRPr/>
            </a:pPr>
            <a:endParaRPr lang="en-US" altLang="en-US" dirty="0" smtClean="0"/>
          </a:p>
          <a:p>
            <a:pPr lvl="1" eaLnBrk="1" hangingPunct="1">
              <a:defRPr/>
            </a:pPr>
            <a:endParaRPr lang="en-US" altLang="en-US" sz="2400" dirty="0" smtClean="0"/>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9" name="Rectangle 9"/>
          <p:cNvSpPr>
            <a:spLocks noGrp="1" noChangeArrowheads="1"/>
          </p:cNvSpPr>
          <p:nvPr>
            <p:ph type="title"/>
          </p:nvPr>
        </p:nvSpPr>
        <p:spPr/>
        <p:txBody>
          <a:bodyPr>
            <a:normAutofit/>
          </a:bodyPr>
          <a:lstStyle/>
          <a:p>
            <a:pPr eaLnBrk="1" fontAlgn="auto" hangingPunct="1">
              <a:spcAft>
                <a:spcPts val="0"/>
              </a:spcAft>
              <a:defRPr/>
            </a:pPr>
            <a:r>
              <a:rPr lang="en-US" altLang="en-US" sz="5400">
                <a:solidFill>
                  <a:srgbClr val="A50021"/>
                </a:solidFill>
                <a:latin typeface="Century Gothic" pitchFamily="34" charset="0"/>
              </a:rPr>
              <a:t>School Responsibility</a:t>
            </a:r>
          </a:p>
        </p:txBody>
      </p:sp>
      <p:sp>
        <p:nvSpPr>
          <p:cNvPr id="133121" name="Rectangle 3"/>
          <p:cNvSpPr>
            <a:spLocks noGrp="1" noChangeArrowheads="1"/>
          </p:cNvSpPr>
          <p:nvPr>
            <p:ph idx="1"/>
          </p:nvPr>
        </p:nvSpPr>
        <p:spPr>
          <a:xfrm>
            <a:off x="1143000" y="1828800"/>
            <a:ext cx="7772400" cy="5029200"/>
          </a:xfrm>
        </p:spPr>
        <p:txBody>
          <a:bodyPr/>
          <a:lstStyle/>
          <a:p>
            <a:pPr eaLnBrk="1" hangingPunct="1">
              <a:defRPr/>
            </a:pPr>
            <a:r>
              <a:rPr lang="en-US" altLang="en-US" i="1" u="sng" dirty="0" smtClean="0">
                <a:solidFill>
                  <a:srgbClr val="A50021"/>
                </a:solidFill>
              </a:rPr>
              <a:t>Provide</a:t>
            </a:r>
            <a:r>
              <a:rPr lang="en-US" altLang="en-US" dirty="0" smtClean="0"/>
              <a:t> location of privacy during testing and insulin administration</a:t>
            </a:r>
          </a:p>
          <a:p>
            <a:pPr eaLnBrk="1" hangingPunct="1">
              <a:defRPr/>
            </a:pPr>
            <a:r>
              <a:rPr lang="en-US" altLang="en-US" i="1" u="sng" dirty="0" smtClean="0">
                <a:solidFill>
                  <a:srgbClr val="A50021"/>
                </a:solidFill>
              </a:rPr>
              <a:t>Permission</a:t>
            </a:r>
            <a:r>
              <a:rPr lang="en-US" altLang="en-US" i="1" dirty="0" smtClean="0"/>
              <a:t>:</a:t>
            </a:r>
            <a:r>
              <a:rPr lang="en-US" altLang="en-US" dirty="0" smtClean="0"/>
              <a:t> for child to see medical personnel on request</a:t>
            </a:r>
          </a:p>
          <a:p>
            <a:pPr lvl="1" eaLnBrk="1" hangingPunct="1">
              <a:defRPr/>
            </a:pPr>
            <a:r>
              <a:rPr lang="en-US" altLang="en-US" dirty="0" smtClean="0"/>
              <a:t>to eat snack anywhere to prevent low BG (class, school bus, recess, physical education)</a:t>
            </a:r>
          </a:p>
          <a:p>
            <a:pPr lvl="1" eaLnBrk="1" hangingPunct="1">
              <a:defRPr/>
            </a:pPr>
            <a:r>
              <a:rPr lang="en-US" altLang="en-US" dirty="0" smtClean="0"/>
              <a:t>to use restroom and have access to water, </a:t>
            </a:r>
          </a:p>
          <a:p>
            <a:pPr lvl="1" eaLnBrk="1" hangingPunct="1">
              <a:defRPr/>
            </a:pPr>
            <a:r>
              <a:rPr lang="en-US" altLang="en-US" dirty="0" smtClean="0"/>
              <a:t>to carry glucose tabs or gel</a:t>
            </a:r>
          </a:p>
          <a:p>
            <a:pPr lvl="1" eaLnBrk="1" hangingPunct="1">
              <a:buFontTx/>
              <a:buNone/>
              <a:defRPr/>
            </a:pPr>
            <a:endParaRPr lang="en-US" altLang="en-US" dirty="0" smtClean="0"/>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229600" cy="1139825"/>
          </a:xfrm>
        </p:spPr>
        <p:txBody>
          <a:bodyPr/>
          <a:lstStyle/>
          <a:p>
            <a:endParaRPr lang="en-US"/>
          </a:p>
        </p:txBody>
      </p:sp>
      <p:sp>
        <p:nvSpPr>
          <p:cNvPr id="3" name="Content Placeholder 2"/>
          <p:cNvSpPr>
            <a:spLocks noGrp="1"/>
          </p:cNvSpPr>
          <p:nvPr>
            <p:ph idx="1"/>
          </p:nvPr>
        </p:nvSpPr>
        <p:spPr>
          <a:xfrm>
            <a:off x="381000" y="304800"/>
            <a:ext cx="8229600" cy="6096000"/>
          </a:xfrm>
        </p:spPr>
        <p:txBody>
          <a:bodyPr/>
          <a:lstStyle/>
          <a:p>
            <a:endParaRPr lang="en-US" dirty="0" smtClean="0"/>
          </a:p>
          <a:p>
            <a:endParaRPr lang="en-US" dirty="0" smtClean="0"/>
          </a:p>
          <a:p>
            <a:r>
              <a:rPr lang="en-US" dirty="0" smtClean="0"/>
              <a:t>As the availability of school RNs decreases, the safety of children with diabetes in school also decreases.  There are still schools that prohibit children from attending field trips, participate in sports, and even attend school because a nurse is not available.  </a:t>
            </a:r>
          </a:p>
          <a:p>
            <a:r>
              <a:rPr lang="en-US" dirty="0" smtClean="0"/>
              <a:t>    Senate Bill 4473/Assembly Bill 4987</a:t>
            </a:r>
          </a:p>
          <a:p>
            <a:pPr>
              <a:buNone/>
            </a:pPr>
            <a:r>
              <a:rPr lang="en-US" dirty="0" smtClean="0"/>
              <a:t>            The School Diabetes Care Bill</a:t>
            </a:r>
            <a:endParaRPr lang="en-US" dirty="0"/>
          </a:p>
        </p:txBody>
      </p:sp>
    </p:spTree>
  </p:cSld>
  <p:clrMapOvr>
    <a:masterClrMapping/>
  </p:clrMapOvr>
  <p:transition>
    <p:fade thruBlk="1"/>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39825"/>
          </a:xfrm>
        </p:spPr>
        <p:txBody>
          <a:bodyPr/>
          <a:lstStyle/>
          <a:p>
            <a:endParaRPr lang="en-US"/>
          </a:p>
        </p:txBody>
      </p:sp>
      <p:sp>
        <p:nvSpPr>
          <p:cNvPr id="3" name="Content Placeholder 2"/>
          <p:cNvSpPr>
            <a:spLocks noGrp="1"/>
          </p:cNvSpPr>
          <p:nvPr>
            <p:ph idx="1"/>
          </p:nvPr>
        </p:nvSpPr>
        <p:spPr>
          <a:xfrm>
            <a:off x="381000" y="228600"/>
            <a:ext cx="8229600" cy="6248400"/>
          </a:xfrm>
        </p:spPr>
        <p:txBody>
          <a:bodyPr/>
          <a:lstStyle/>
          <a:p>
            <a:r>
              <a:rPr lang="en-US" dirty="0" smtClean="0"/>
              <a:t>   Senate Bill 4473/Assembly Bill 4987</a:t>
            </a:r>
          </a:p>
          <a:p>
            <a:pPr>
              <a:buNone/>
            </a:pPr>
            <a:r>
              <a:rPr lang="en-US" dirty="0" smtClean="0"/>
              <a:t>            The School Diabetes Care Bill</a:t>
            </a:r>
          </a:p>
          <a:p>
            <a:pPr>
              <a:buNone/>
            </a:pPr>
            <a:endParaRPr lang="en-US" dirty="0" smtClean="0"/>
          </a:p>
          <a:p>
            <a:pPr>
              <a:buNone/>
            </a:pPr>
            <a:r>
              <a:rPr lang="en-US" dirty="0" smtClean="0"/>
              <a:t>This will allow non-medical school staff to volunteer to be trained by the school nurse to deliver diabetes care when the school nurse is not available.  Many other states have already adopted similar regulations, and in NYS, day cares are already doing this.  </a:t>
            </a:r>
          </a:p>
          <a:p>
            <a:pPr>
              <a:buNone/>
            </a:pPr>
            <a:r>
              <a:rPr lang="en-US" dirty="0" smtClean="0"/>
              <a:t>  </a:t>
            </a:r>
            <a:endParaRPr lang="en-US" dirty="0"/>
          </a:p>
        </p:txBody>
      </p:sp>
    </p:spTree>
  </p:cSld>
  <p:clrMapOvr>
    <a:masterClrMapping/>
  </p:clrMapOvr>
  <p:transition>
    <p:fade thruBlk="1"/>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39825"/>
            <a:ext cx="8229600" cy="1139825"/>
          </a:xfrm>
        </p:spPr>
        <p:txBody>
          <a:bodyPr/>
          <a:lstStyle/>
          <a:p>
            <a:endParaRPr lang="en-US"/>
          </a:p>
        </p:txBody>
      </p:sp>
      <p:sp>
        <p:nvSpPr>
          <p:cNvPr id="3" name="Content Placeholder 2"/>
          <p:cNvSpPr>
            <a:spLocks noGrp="1"/>
          </p:cNvSpPr>
          <p:nvPr>
            <p:ph idx="1"/>
          </p:nvPr>
        </p:nvSpPr>
        <p:spPr>
          <a:xfrm>
            <a:off x="457200" y="304800"/>
            <a:ext cx="8229600" cy="6019800"/>
          </a:xfrm>
        </p:spPr>
        <p:txBody>
          <a:bodyPr/>
          <a:lstStyle/>
          <a:p>
            <a:r>
              <a:rPr lang="en-US" dirty="0" smtClean="0"/>
              <a:t>This is NOT meant to replace nurses in the school.  It will not be mandatory for any school staff.  Nurses will not be liable for those they trained. This is to increase safety for children with diabetes while they are at school or school functions when a nurse can’t be available. </a:t>
            </a:r>
          </a:p>
          <a:p>
            <a:endParaRPr lang="en-US" dirty="0" smtClean="0"/>
          </a:p>
          <a:p>
            <a:r>
              <a:rPr lang="en-US" dirty="0" smtClean="0"/>
              <a:t>And for once:  It is NOT an unfunded mandate!!!!!</a:t>
            </a:r>
            <a:endParaRPr lang="en-US" dirty="0"/>
          </a:p>
        </p:txBody>
      </p:sp>
    </p:spTree>
  </p:cSld>
  <p:clrMapOvr>
    <a:masterClrMapping/>
  </p:clrMapOvr>
  <p:transition>
    <p:fade thruBlk="1"/>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2"/>
          <p:cNvSpPr>
            <a:spLocks noGrp="1"/>
          </p:cNvSpPr>
          <p:nvPr>
            <p:ph type="ctrTitle" sz="quarter"/>
          </p:nvPr>
        </p:nvSpPr>
        <p:spPr/>
        <p:txBody>
          <a:bodyPr anchorCtr="0"/>
          <a:lstStyle/>
          <a:p>
            <a:pPr eaLnBrk="1" hangingPunct="1"/>
            <a:r>
              <a:rPr lang="en-US" smtClean="0">
                <a:effectLst/>
              </a:rPr>
              <a:t>Whats in the Future?</a:t>
            </a:r>
          </a:p>
        </p:txBody>
      </p:sp>
      <p:sp>
        <p:nvSpPr>
          <p:cNvPr id="49154" name="Rectangle 3"/>
          <p:cNvSpPr>
            <a:spLocks noGrp="1"/>
          </p:cNvSpPr>
          <p:nvPr>
            <p:ph type="subTitle" sz="quarter" idx="1"/>
          </p:nvPr>
        </p:nvSpPr>
        <p:spPr>
          <a:xfrm>
            <a:off x="1219200" y="7086600"/>
            <a:ext cx="6400800" cy="1752600"/>
          </a:xfrm>
        </p:spPr>
        <p:txBody>
          <a:bodyPr/>
          <a:lstStyle/>
          <a:p>
            <a:pPr eaLnBrk="1" hangingPunct="1">
              <a:buFont typeface="Wingdings 3" pitchFamily="18" charset="2"/>
              <a:buNone/>
              <a:defRPr/>
            </a:pPr>
            <a:endParaRPr lang="en-US" smtClean="0"/>
          </a:p>
        </p:txBody>
      </p:sp>
      <p:pic>
        <p:nvPicPr>
          <p:cNvPr id="404483" name="Picture 4" descr="artificial pancreas3"/>
          <p:cNvPicPr>
            <a:picLocks noChangeAspect="1" noChangeArrowheads="1"/>
          </p:cNvPicPr>
          <p:nvPr/>
        </p:nvPicPr>
        <p:blipFill>
          <a:blip r:embed="rId2" cstate="print"/>
          <a:srcRect/>
          <a:stretch>
            <a:fillRect/>
          </a:stretch>
        </p:blipFill>
        <p:spPr bwMode="auto">
          <a:xfrm>
            <a:off x="609600" y="1219200"/>
            <a:ext cx="2952750" cy="1552575"/>
          </a:xfrm>
          <a:prstGeom prst="rect">
            <a:avLst/>
          </a:prstGeom>
          <a:noFill/>
          <a:ln w="9525">
            <a:noFill/>
            <a:miter lim="800000"/>
            <a:headEnd/>
            <a:tailEnd/>
          </a:ln>
        </p:spPr>
      </p:pic>
      <p:pic>
        <p:nvPicPr>
          <p:cNvPr id="404484" name="Picture 5" descr="artificial pancreas 5"/>
          <p:cNvPicPr>
            <a:picLocks noChangeAspect="1" noChangeArrowheads="1"/>
          </p:cNvPicPr>
          <p:nvPr/>
        </p:nvPicPr>
        <p:blipFill>
          <a:blip r:embed="rId3" cstate="print"/>
          <a:srcRect/>
          <a:stretch>
            <a:fillRect/>
          </a:stretch>
        </p:blipFill>
        <p:spPr bwMode="auto">
          <a:xfrm>
            <a:off x="533400" y="3810000"/>
            <a:ext cx="2238375" cy="1485900"/>
          </a:xfrm>
          <a:prstGeom prst="rect">
            <a:avLst/>
          </a:prstGeom>
          <a:noFill/>
          <a:ln w="9525">
            <a:noFill/>
            <a:miter lim="800000"/>
            <a:headEnd/>
            <a:tailEnd/>
          </a:ln>
        </p:spPr>
      </p:pic>
      <p:pic>
        <p:nvPicPr>
          <p:cNvPr id="404485" name="Picture 6" descr="artificial pancreas 7"/>
          <p:cNvPicPr>
            <a:picLocks noChangeAspect="1" noChangeArrowheads="1"/>
          </p:cNvPicPr>
          <p:nvPr/>
        </p:nvPicPr>
        <p:blipFill>
          <a:blip r:embed="rId4" cstate="print"/>
          <a:srcRect/>
          <a:stretch>
            <a:fillRect/>
          </a:stretch>
        </p:blipFill>
        <p:spPr bwMode="auto">
          <a:xfrm>
            <a:off x="4114800" y="1066800"/>
            <a:ext cx="4495800" cy="37147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Bolus Insulin</a:t>
            </a:r>
            <a:endParaRPr lang="en-US" dirty="0"/>
          </a:p>
        </p:txBody>
      </p:sp>
      <p:sp>
        <p:nvSpPr>
          <p:cNvPr id="4" name="Content Placeholder 3"/>
          <p:cNvSpPr>
            <a:spLocks noGrp="1"/>
          </p:cNvSpPr>
          <p:nvPr>
            <p:ph idx="1"/>
          </p:nvPr>
        </p:nvSpPr>
        <p:spPr>
          <a:xfrm>
            <a:off x="457200" y="1600200"/>
            <a:ext cx="8305800" cy="5105400"/>
          </a:xfrm>
        </p:spPr>
        <p:txBody>
          <a:bodyPr/>
          <a:lstStyle/>
          <a:p>
            <a:pPr eaLnBrk="1" hangingPunct="1">
              <a:defRPr/>
            </a:pPr>
            <a:r>
              <a:rPr lang="en-US" dirty="0" smtClean="0"/>
              <a:t>Novolog</a:t>
            </a:r>
          </a:p>
          <a:p>
            <a:pPr eaLnBrk="1" hangingPunct="1">
              <a:defRPr/>
            </a:pPr>
            <a:endParaRPr lang="en-US" dirty="0"/>
          </a:p>
          <a:p>
            <a:pPr eaLnBrk="1" hangingPunct="1">
              <a:defRPr/>
            </a:pPr>
            <a:r>
              <a:rPr lang="en-US" dirty="0" smtClean="0"/>
              <a:t>Humalog</a:t>
            </a:r>
          </a:p>
          <a:p>
            <a:pPr eaLnBrk="1" hangingPunct="1">
              <a:defRPr/>
            </a:pPr>
            <a:endParaRPr lang="en-US" dirty="0"/>
          </a:p>
          <a:p>
            <a:pPr eaLnBrk="1" hangingPunct="1">
              <a:defRPr/>
            </a:pPr>
            <a:r>
              <a:rPr lang="en-US" dirty="0" smtClean="0"/>
              <a:t>Apidra</a:t>
            </a:r>
          </a:p>
          <a:p>
            <a:pPr eaLnBrk="1" hangingPunct="1">
              <a:defRPr/>
            </a:pPr>
            <a:endParaRPr lang="en-US" dirty="0"/>
          </a:p>
          <a:p>
            <a:pPr eaLnBrk="1" hangingPunct="1">
              <a:defRPr/>
            </a:pPr>
            <a:r>
              <a:rPr lang="en-US" dirty="0" smtClean="0"/>
              <a:t>All are rapid acting, start to work in 10-15 minutes, start to peak at 1-2 hrs and last approximately 3 hours.</a:t>
            </a:r>
            <a:endParaRPr lang="en-US" dirty="0"/>
          </a:p>
        </p:txBody>
      </p:sp>
    </p:spTree>
  </p:cSld>
  <p:clrMapOvr>
    <a:masterClrMapping/>
  </p:clrMapOvr>
  <p:transition>
    <p:fade thruBlk="1"/>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39825"/>
          </a:xfrm>
        </p:spPr>
        <p:txBody>
          <a:bodyPr/>
          <a:lstStyle/>
          <a:p>
            <a:pPr eaLnBrk="1" hangingPunct="1">
              <a:defRPr/>
            </a:pPr>
            <a:endParaRPr lang="en-US" dirty="0"/>
          </a:p>
        </p:txBody>
      </p:sp>
      <p:sp>
        <p:nvSpPr>
          <p:cNvPr id="4" name="Content Placeholder 3"/>
          <p:cNvSpPr>
            <a:spLocks noGrp="1"/>
          </p:cNvSpPr>
          <p:nvPr>
            <p:ph idx="1"/>
          </p:nvPr>
        </p:nvSpPr>
        <p:spPr/>
        <p:txBody>
          <a:bodyPr/>
          <a:lstStyle/>
          <a:p>
            <a:pPr eaLnBrk="1" hangingPunct="1">
              <a:defRPr/>
            </a:pPr>
            <a:endParaRPr lang="en-US" dirty="0" smtClean="0"/>
          </a:p>
          <a:p>
            <a:pPr eaLnBrk="1" hangingPunct="1">
              <a:defRPr/>
            </a:pPr>
            <a:endParaRPr lang="en-US" dirty="0"/>
          </a:p>
          <a:p>
            <a:pPr eaLnBrk="1" hangingPunct="1">
              <a:defRPr/>
            </a:pPr>
            <a:endParaRPr lang="en-US" dirty="0" smtClean="0"/>
          </a:p>
          <a:p>
            <a:pPr eaLnBrk="1" hangingPunct="1">
              <a:defRPr/>
            </a:pPr>
            <a:r>
              <a:rPr lang="en-US" dirty="0" smtClean="0"/>
              <a:t>QUESTIONS?</a:t>
            </a:r>
            <a:endParaRPr lang="en-US"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1139825"/>
          </a:xfrm>
        </p:spPr>
        <p:txBody>
          <a:bodyPr/>
          <a:lstStyle/>
          <a:p>
            <a:endParaRPr lang="en-US" dirty="0"/>
          </a:p>
        </p:txBody>
      </p:sp>
      <p:sp>
        <p:nvSpPr>
          <p:cNvPr id="3" name="Content Placeholder 2"/>
          <p:cNvSpPr>
            <a:spLocks noGrp="1"/>
          </p:cNvSpPr>
          <p:nvPr>
            <p:ph idx="1"/>
          </p:nvPr>
        </p:nvSpPr>
        <p:spPr>
          <a:xfrm>
            <a:off x="304800" y="457200"/>
            <a:ext cx="8229600" cy="6049963"/>
          </a:xfrm>
        </p:spPr>
        <p:txBody>
          <a:bodyPr/>
          <a:lstStyle/>
          <a:p>
            <a:r>
              <a:rPr lang="en-US" dirty="0" smtClean="0"/>
              <a:t>Two Methods:</a:t>
            </a:r>
          </a:p>
          <a:p>
            <a:pPr>
              <a:buNone/>
            </a:pPr>
            <a:r>
              <a:rPr lang="en-US" dirty="0" smtClean="0"/>
              <a:t> Sliding scale:  </a:t>
            </a:r>
          </a:p>
          <a:p>
            <a:pPr>
              <a:buNone/>
            </a:pPr>
            <a:r>
              <a:rPr lang="en-US" dirty="0" smtClean="0"/>
              <a:t>    A chart that tells how many units based on the glucose level obtained by checking, and based on carb consistency. </a:t>
            </a:r>
          </a:p>
          <a:p>
            <a:pPr>
              <a:buNone/>
            </a:pPr>
            <a:r>
              <a:rPr lang="en-US" dirty="0" smtClean="0"/>
              <a:t> </a:t>
            </a:r>
          </a:p>
          <a:p>
            <a:pPr>
              <a:buNone/>
            </a:pPr>
            <a:r>
              <a:rPr lang="en-US" dirty="0" smtClean="0"/>
              <a:t>For example:</a:t>
            </a:r>
          </a:p>
          <a:p>
            <a:pPr>
              <a:buNone/>
            </a:pPr>
            <a:r>
              <a:rPr lang="en-US" dirty="0" smtClean="0"/>
              <a:t>70-90     2 units</a:t>
            </a:r>
          </a:p>
          <a:p>
            <a:pPr>
              <a:buNone/>
            </a:pPr>
            <a:r>
              <a:rPr lang="en-US" dirty="0" smtClean="0"/>
              <a:t>91-120   3 units</a:t>
            </a:r>
          </a:p>
          <a:p>
            <a:pPr>
              <a:buNone/>
            </a:pPr>
            <a:r>
              <a:rPr lang="en-US" dirty="0" smtClean="0"/>
              <a:t>121-150 4 units   and so on…</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39825"/>
            <a:ext cx="8229600" cy="1139825"/>
          </a:xfrm>
        </p:spPr>
        <p:txBody>
          <a:bodyPr/>
          <a:lstStyle/>
          <a:p>
            <a:endParaRPr lang="en-US" dirty="0"/>
          </a:p>
        </p:txBody>
      </p:sp>
      <p:sp>
        <p:nvSpPr>
          <p:cNvPr id="3" name="Content Placeholder 2"/>
          <p:cNvSpPr>
            <a:spLocks noGrp="1"/>
          </p:cNvSpPr>
          <p:nvPr>
            <p:ph idx="1"/>
          </p:nvPr>
        </p:nvSpPr>
        <p:spPr>
          <a:xfrm>
            <a:off x="304800" y="457200"/>
            <a:ext cx="8382000" cy="5668963"/>
          </a:xfrm>
        </p:spPr>
        <p:txBody>
          <a:bodyPr/>
          <a:lstStyle/>
          <a:p>
            <a:pPr>
              <a:buNone/>
            </a:pPr>
            <a:r>
              <a:rPr lang="en-US" dirty="0" smtClean="0"/>
              <a:t>Carbohydrate counting:</a:t>
            </a:r>
          </a:p>
          <a:p>
            <a:pPr>
              <a:buNone/>
            </a:pPr>
            <a:endParaRPr lang="en-US" dirty="0" smtClean="0"/>
          </a:p>
          <a:p>
            <a:pPr>
              <a:buNone/>
            </a:pPr>
            <a:r>
              <a:rPr lang="en-US" dirty="0" smtClean="0"/>
              <a:t> Insulin to carb ratio: i.e.  1 unit per 10 grams</a:t>
            </a:r>
          </a:p>
          <a:p>
            <a:pPr>
              <a:buNone/>
            </a:pPr>
            <a:r>
              <a:rPr lang="en-US" dirty="0" smtClean="0"/>
              <a:t>   Grams of carbohydrate to be consumed  added up and divided by the ratio.  If using injections, round to the nearest half or whole unit, depending on age and injection device.   This method is preferred, as children rarely eat the same day to day, and allows flexibility. </a:t>
            </a:r>
          </a:p>
          <a:p>
            <a:pPr>
              <a:buNone/>
            </a:pPr>
            <a:endParaRPr lang="en-US" dirty="0"/>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133" name="Rectangle 93"/>
          <p:cNvSpPr>
            <a:spLocks noGrp="1" noChangeArrowheads="1"/>
          </p:cNvSpPr>
          <p:nvPr>
            <p:ph type="title"/>
          </p:nvPr>
        </p:nvSpPr>
        <p:spPr/>
        <p:txBody>
          <a:bodyPr/>
          <a:lstStyle/>
          <a:p>
            <a:pPr eaLnBrk="1" fontAlgn="auto" hangingPunct="1">
              <a:spcAft>
                <a:spcPts val="0"/>
              </a:spcAft>
              <a:defRPr/>
            </a:pPr>
            <a:r>
              <a:rPr lang="en-US" altLang="en-US" sz="4000" dirty="0">
                <a:solidFill>
                  <a:srgbClr val="339933"/>
                </a:solidFill>
                <a:latin typeface="Century Gothic" pitchFamily="34" charset="0"/>
              </a:rPr>
              <a:t>Insulin to Carbohydrate Ratio</a:t>
            </a:r>
          </a:p>
        </p:txBody>
      </p:sp>
      <p:sp>
        <p:nvSpPr>
          <p:cNvPr id="107522" name="Rectangle 2"/>
          <p:cNvSpPr>
            <a:spLocks noGrp="1" noChangeArrowheads="1"/>
          </p:cNvSpPr>
          <p:nvPr>
            <p:ph type="body" sz="half" idx="1"/>
          </p:nvPr>
        </p:nvSpPr>
        <p:spPr>
          <a:xfrm>
            <a:off x="1066800" y="1981200"/>
            <a:ext cx="3697288" cy="4114800"/>
          </a:xfrm>
        </p:spPr>
        <p:txBody>
          <a:bodyPr/>
          <a:lstStyle/>
          <a:p>
            <a:pPr eaLnBrk="1" hangingPunct="1">
              <a:buFont typeface="Wingdings" pitchFamily="2" charset="2"/>
              <a:buNone/>
              <a:defRPr/>
            </a:pPr>
            <a:endParaRPr lang="en-US" altLang="en-US" sz="2800" dirty="0" smtClean="0"/>
          </a:p>
          <a:p>
            <a:pPr eaLnBrk="1" hangingPunct="1">
              <a:buFont typeface="Wingdings" pitchFamily="2" charset="2"/>
              <a:buNone/>
              <a:defRPr/>
            </a:pPr>
            <a:endParaRPr lang="en-US" altLang="en-US" sz="2800" dirty="0" smtClean="0"/>
          </a:p>
        </p:txBody>
      </p:sp>
      <p:pic>
        <p:nvPicPr>
          <p:cNvPr id="294915" name="Picture 92" descr="pe02043_"/>
          <p:cNvPicPr>
            <a:picLocks noGrp="1" noChangeAspect="1" noChangeArrowheads="1"/>
          </p:cNvPicPr>
          <p:nvPr>
            <p:ph type="clipArt" sz="half" idx="2"/>
          </p:nvPr>
        </p:nvPicPr>
        <p:blipFill>
          <a:blip r:embed="rId3" cstate="print"/>
          <a:srcRect/>
          <a:stretch>
            <a:fillRect/>
          </a:stretch>
        </p:blipFill>
        <p:spPr>
          <a:xfrm>
            <a:off x="5494338" y="2971800"/>
            <a:ext cx="2246312" cy="3048000"/>
          </a:xfrm>
        </p:spPr>
      </p:pic>
      <p:sp>
        <p:nvSpPr>
          <p:cNvPr id="294916" name="Rectangle 7"/>
          <p:cNvSpPr>
            <a:spLocks noChangeArrowheads="1"/>
          </p:cNvSpPr>
          <p:nvPr/>
        </p:nvSpPr>
        <p:spPr bwMode="auto">
          <a:xfrm>
            <a:off x="5029200" y="1905000"/>
            <a:ext cx="3733800" cy="1031875"/>
          </a:xfrm>
          <a:prstGeom prst="rect">
            <a:avLst/>
          </a:prstGeom>
          <a:noFill/>
          <a:ln w="9525">
            <a:noFill/>
            <a:miter lim="800000"/>
            <a:headEnd/>
            <a:tailEnd/>
          </a:ln>
        </p:spPr>
        <p:txBody>
          <a:bodyPr>
            <a:spAutoFit/>
          </a:bodyPr>
          <a:lstStyle/>
          <a:p>
            <a:pPr>
              <a:spcBef>
                <a:spcPct val="20000"/>
              </a:spcBef>
            </a:pPr>
            <a:r>
              <a:rPr lang="en-US" altLang="en-US" sz="2800" dirty="0">
                <a:latin typeface="Times New Roman" pitchFamily="18" charset="0"/>
              </a:rPr>
              <a:t>Based on weight and/or </a:t>
            </a:r>
          </a:p>
          <a:p>
            <a:pPr>
              <a:spcBef>
                <a:spcPct val="20000"/>
              </a:spcBef>
            </a:pPr>
            <a:r>
              <a:rPr lang="en-US" altLang="en-US" sz="2800" dirty="0">
                <a:latin typeface="Times New Roman" pitchFamily="18" charset="0"/>
              </a:rPr>
              <a:t>daily insulin needs</a:t>
            </a:r>
          </a:p>
        </p:txBody>
      </p:sp>
      <p:sp>
        <p:nvSpPr>
          <p:cNvPr id="294917" name="Rectangle 8"/>
          <p:cNvSpPr>
            <a:spLocks noChangeArrowheads="1"/>
          </p:cNvSpPr>
          <p:nvPr/>
        </p:nvSpPr>
        <p:spPr bwMode="auto">
          <a:xfrm>
            <a:off x="1295400" y="2057400"/>
            <a:ext cx="3200400" cy="3429000"/>
          </a:xfrm>
          <a:prstGeom prst="rect">
            <a:avLst/>
          </a:prstGeom>
          <a:noFill/>
          <a:ln w="9525">
            <a:noFill/>
            <a:miter lim="800000"/>
            <a:headEnd/>
            <a:tailEnd/>
          </a:ln>
        </p:spPr>
        <p:txBody>
          <a:bodyPr/>
          <a:lstStyle/>
          <a:p>
            <a:pPr marL="342900" indent="-342900">
              <a:spcBef>
                <a:spcPct val="20000"/>
              </a:spcBef>
            </a:pPr>
            <a:r>
              <a:rPr lang="en-US" altLang="en-US" sz="2800" dirty="0">
                <a:latin typeface="Times New Roman" pitchFamily="18" charset="0"/>
              </a:rPr>
              <a:t>Early grades (small child):</a:t>
            </a:r>
          </a:p>
          <a:p>
            <a:pPr marL="342900" indent="-342900">
              <a:spcBef>
                <a:spcPct val="20000"/>
              </a:spcBef>
            </a:pPr>
            <a:r>
              <a:rPr lang="en-US" altLang="en-US" sz="2800" dirty="0">
                <a:latin typeface="Times New Roman" pitchFamily="18" charset="0"/>
              </a:rPr>
              <a:t>1unit insulin :  25- 40 grams carbohydrate at meals</a:t>
            </a:r>
          </a:p>
          <a:p>
            <a:pPr marL="342900" indent="-342900">
              <a:spcBef>
                <a:spcPct val="20000"/>
              </a:spcBef>
            </a:pPr>
            <a:r>
              <a:rPr lang="en-US" altLang="en-US" sz="2800" dirty="0">
                <a:latin typeface="Times New Roman" pitchFamily="18" charset="0"/>
              </a:rPr>
              <a:t>Different ratios for snack, exercise, bedtime</a:t>
            </a:r>
          </a:p>
        </p:txBody>
      </p:sp>
      <p:sp>
        <p:nvSpPr>
          <p:cNvPr id="294918" name="Rectangle 95"/>
          <p:cNvSpPr>
            <a:spLocks noChangeArrowheads="1"/>
          </p:cNvSpPr>
          <p:nvPr/>
        </p:nvSpPr>
        <p:spPr bwMode="auto">
          <a:xfrm>
            <a:off x="3352800" y="1295400"/>
            <a:ext cx="2895600" cy="519113"/>
          </a:xfrm>
          <a:prstGeom prst="rect">
            <a:avLst/>
          </a:prstGeom>
          <a:noFill/>
          <a:ln w="9525">
            <a:noFill/>
            <a:miter lim="800000"/>
            <a:headEnd/>
            <a:tailEnd/>
          </a:ln>
        </p:spPr>
        <p:txBody>
          <a:bodyPr>
            <a:spAutoFit/>
          </a:bodyPr>
          <a:lstStyle/>
          <a:p>
            <a:pPr>
              <a:spcBef>
                <a:spcPct val="20000"/>
              </a:spcBef>
            </a:pPr>
            <a:r>
              <a:rPr lang="en-US" altLang="en-US" sz="2800" dirty="0">
                <a:latin typeface="Times New Roman" pitchFamily="18" charset="0"/>
              </a:rPr>
              <a:t>Individualized!!!</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ext Box 2"/>
          <p:cNvSpPr txBox="1">
            <a:spLocks noChangeArrowheads="1"/>
          </p:cNvSpPr>
          <p:nvPr/>
        </p:nvSpPr>
        <p:spPr bwMode="auto">
          <a:xfrm>
            <a:off x="0" y="2663825"/>
            <a:ext cx="5761038" cy="3451225"/>
          </a:xfrm>
          <a:prstGeom prst="rect">
            <a:avLst/>
          </a:prstGeom>
          <a:noFill/>
          <a:ln w="9525">
            <a:noFill/>
            <a:miter lim="800000"/>
            <a:headEnd/>
            <a:tailEnd/>
          </a:ln>
        </p:spPr>
        <p:txBody>
          <a:bodyPr wrap="none">
            <a:spAutoFit/>
          </a:bodyPr>
          <a:lstStyle/>
          <a:p>
            <a:pPr lvl="1">
              <a:spcBef>
                <a:spcPct val="20000"/>
              </a:spcBef>
              <a:buClr>
                <a:srgbClr val="006666"/>
              </a:buClr>
              <a:buSzPct val="75000"/>
              <a:buFont typeface="Wingdings" pitchFamily="2" charset="2"/>
              <a:buNone/>
            </a:pPr>
            <a:r>
              <a:rPr lang="en-US" altLang="en-US" sz="2400" dirty="0">
                <a:solidFill>
                  <a:srgbClr val="006699"/>
                </a:solidFill>
                <a:latin typeface="Verdana" pitchFamily="34" charset="0"/>
              </a:rPr>
              <a:t>The secret to carb counting</a:t>
            </a:r>
          </a:p>
          <a:p>
            <a:pPr lvl="1">
              <a:spcBef>
                <a:spcPct val="20000"/>
              </a:spcBef>
              <a:buClr>
                <a:srgbClr val="006666"/>
              </a:buClr>
              <a:buSzPct val="75000"/>
              <a:buFont typeface="Wingdings" pitchFamily="2" charset="2"/>
              <a:buNone/>
            </a:pPr>
            <a:endParaRPr lang="en-US" altLang="en-US" sz="2400" dirty="0">
              <a:solidFill>
                <a:srgbClr val="006699"/>
              </a:solidFill>
              <a:latin typeface="Verdana" pitchFamily="34" charset="0"/>
            </a:endParaRPr>
          </a:p>
          <a:p>
            <a:pPr lvl="1">
              <a:spcBef>
                <a:spcPct val="20000"/>
              </a:spcBef>
              <a:buClr>
                <a:srgbClr val="006666"/>
              </a:buClr>
              <a:buSzPct val="75000"/>
              <a:buFont typeface="Wingdings" pitchFamily="2" charset="2"/>
              <a:buNone/>
            </a:pPr>
            <a:r>
              <a:rPr lang="en-US" altLang="en-US" sz="2400" dirty="0">
                <a:solidFill>
                  <a:srgbClr val="006699"/>
                </a:solidFill>
                <a:latin typeface="Verdana" pitchFamily="34" charset="0"/>
              </a:rPr>
              <a:t>1. Note the serving size</a:t>
            </a:r>
          </a:p>
          <a:p>
            <a:pPr lvl="1">
              <a:spcBef>
                <a:spcPct val="20000"/>
              </a:spcBef>
              <a:buClr>
                <a:srgbClr val="006666"/>
              </a:buClr>
              <a:buSzPct val="75000"/>
              <a:buFont typeface="Wingdings" pitchFamily="2" charset="2"/>
              <a:buNone/>
            </a:pPr>
            <a:endParaRPr lang="en-US" altLang="en-US" sz="2400" dirty="0">
              <a:solidFill>
                <a:srgbClr val="006699"/>
              </a:solidFill>
              <a:latin typeface="Verdana" pitchFamily="34" charset="0"/>
              <a:sym typeface="Symbol" pitchFamily="18" charset="2"/>
            </a:endParaRPr>
          </a:p>
          <a:p>
            <a:pPr lvl="1">
              <a:spcBef>
                <a:spcPct val="20000"/>
              </a:spcBef>
              <a:buClr>
                <a:srgbClr val="006666"/>
              </a:buClr>
              <a:buSzPct val="75000"/>
              <a:buFont typeface="Wingdings" pitchFamily="2" charset="2"/>
              <a:buNone/>
            </a:pPr>
            <a:r>
              <a:rPr lang="en-US" altLang="en-US" sz="2400" dirty="0">
                <a:solidFill>
                  <a:srgbClr val="006699"/>
                </a:solidFill>
                <a:latin typeface="Verdana" pitchFamily="34" charset="0"/>
              </a:rPr>
              <a:t>2. Read the “Total Carbohydrate”</a:t>
            </a:r>
          </a:p>
          <a:p>
            <a:pPr lvl="2">
              <a:spcBef>
                <a:spcPct val="20000"/>
              </a:spcBef>
              <a:buClr>
                <a:srgbClr val="EDFAD2"/>
              </a:buClr>
              <a:buSzPct val="65000"/>
              <a:buFont typeface="Wingdings" pitchFamily="2" charset="2"/>
              <a:buNone/>
            </a:pPr>
            <a:endParaRPr lang="en-US" altLang="en-US" sz="2400" dirty="0">
              <a:solidFill>
                <a:srgbClr val="006699"/>
              </a:solidFill>
              <a:latin typeface="Verdana" pitchFamily="34" charset="0"/>
            </a:endParaRPr>
          </a:p>
          <a:p>
            <a:pPr lvl="1">
              <a:spcBef>
                <a:spcPct val="20000"/>
              </a:spcBef>
              <a:buClr>
                <a:srgbClr val="006666"/>
              </a:buClr>
              <a:buSzPct val="75000"/>
              <a:buFont typeface="Wingdings" pitchFamily="2" charset="2"/>
              <a:buNone/>
            </a:pPr>
            <a:endParaRPr lang="en-US" altLang="en-US" sz="2400" dirty="0">
              <a:solidFill>
                <a:srgbClr val="006699"/>
              </a:solidFill>
              <a:latin typeface="Verdana" pitchFamily="34" charset="0"/>
            </a:endParaRPr>
          </a:p>
          <a:p>
            <a:endParaRPr lang="en-US" altLang="en-US" sz="2400" dirty="0">
              <a:solidFill>
                <a:srgbClr val="006699"/>
              </a:solidFill>
              <a:latin typeface="Verdana" pitchFamily="34" charset="0"/>
            </a:endParaRPr>
          </a:p>
        </p:txBody>
      </p:sp>
      <p:sp>
        <p:nvSpPr>
          <p:cNvPr id="290818" name="Text Box 3"/>
          <p:cNvSpPr txBox="1">
            <a:spLocks noChangeArrowheads="1"/>
          </p:cNvSpPr>
          <p:nvPr/>
        </p:nvSpPr>
        <p:spPr bwMode="auto">
          <a:xfrm>
            <a:off x="7146925" y="2332038"/>
            <a:ext cx="184150" cy="701675"/>
          </a:xfrm>
          <a:prstGeom prst="rect">
            <a:avLst/>
          </a:prstGeom>
          <a:noFill/>
          <a:ln w="9525">
            <a:noFill/>
            <a:miter lim="800000"/>
            <a:headEnd/>
            <a:tailEnd/>
          </a:ln>
        </p:spPr>
        <p:txBody>
          <a:bodyPr wrap="none">
            <a:spAutoFit/>
          </a:bodyPr>
          <a:lstStyle/>
          <a:p>
            <a:endParaRPr lang="en-US" altLang="en-US" sz="4000" dirty="0">
              <a:solidFill>
                <a:srgbClr val="006699"/>
              </a:solidFill>
              <a:latin typeface="Monotype Corsiva" pitchFamily="66" charset="0"/>
            </a:endParaRPr>
          </a:p>
        </p:txBody>
      </p:sp>
      <p:pic>
        <p:nvPicPr>
          <p:cNvPr id="290819" name="Picture 4"/>
          <p:cNvPicPr>
            <a:picLocks noChangeAspect="1" noChangeArrowheads="1"/>
          </p:cNvPicPr>
          <p:nvPr/>
        </p:nvPicPr>
        <p:blipFill>
          <a:blip r:embed="rId2" cstate="print"/>
          <a:srcRect/>
          <a:stretch>
            <a:fillRect/>
          </a:stretch>
        </p:blipFill>
        <p:spPr bwMode="auto">
          <a:xfrm>
            <a:off x="6569075" y="1219200"/>
            <a:ext cx="2117725" cy="4446588"/>
          </a:xfrm>
          <a:prstGeom prst="rect">
            <a:avLst/>
          </a:prstGeom>
          <a:noFill/>
          <a:ln w="9525">
            <a:noFill/>
            <a:miter lim="800000"/>
            <a:headEnd/>
            <a:tailEnd/>
          </a:ln>
        </p:spPr>
      </p:pic>
      <p:sp>
        <p:nvSpPr>
          <p:cNvPr id="290820" name="Text Box 5"/>
          <p:cNvSpPr txBox="1">
            <a:spLocks noChangeArrowheads="1"/>
          </p:cNvSpPr>
          <p:nvPr/>
        </p:nvSpPr>
        <p:spPr bwMode="auto">
          <a:xfrm>
            <a:off x="6384925" y="1417638"/>
            <a:ext cx="184150" cy="701675"/>
          </a:xfrm>
          <a:prstGeom prst="rect">
            <a:avLst/>
          </a:prstGeom>
          <a:noFill/>
          <a:ln w="9525">
            <a:noFill/>
            <a:miter lim="800000"/>
            <a:headEnd/>
            <a:tailEnd/>
          </a:ln>
        </p:spPr>
        <p:txBody>
          <a:bodyPr wrap="none">
            <a:spAutoFit/>
          </a:bodyPr>
          <a:lstStyle/>
          <a:p>
            <a:endParaRPr lang="en-US" altLang="en-US" sz="4000" dirty="0">
              <a:solidFill>
                <a:srgbClr val="006699"/>
              </a:solidFill>
              <a:latin typeface="Monotype Corsiva" pitchFamily="66" charset="0"/>
            </a:endParaRPr>
          </a:p>
        </p:txBody>
      </p:sp>
      <p:sp>
        <p:nvSpPr>
          <p:cNvPr id="290821" name="Oval 6"/>
          <p:cNvSpPr>
            <a:spLocks noChangeArrowheads="1"/>
          </p:cNvSpPr>
          <p:nvPr/>
        </p:nvSpPr>
        <p:spPr bwMode="auto">
          <a:xfrm>
            <a:off x="6172200" y="1447800"/>
            <a:ext cx="2171700" cy="635000"/>
          </a:xfrm>
          <a:prstGeom prst="ellipse">
            <a:avLst/>
          </a:prstGeom>
          <a:noFill/>
          <a:ln w="38100">
            <a:solidFill>
              <a:srgbClr val="FF0000"/>
            </a:solidFill>
            <a:round/>
            <a:headEnd/>
            <a:tailEnd/>
          </a:ln>
        </p:spPr>
        <p:txBody>
          <a:bodyPr wrap="none" anchor="ctr"/>
          <a:lstStyle/>
          <a:p>
            <a:pPr eaLnBrk="0" hangingPunct="0"/>
            <a:endParaRPr lang="en-US" altLang="en-US" sz="2000" dirty="0">
              <a:solidFill>
                <a:srgbClr val="006699"/>
              </a:solidFill>
              <a:latin typeface="Verdana" pitchFamily="34" charset="0"/>
            </a:endParaRPr>
          </a:p>
        </p:txBody>
      </p:sp>
      <p:sp>
        <p:nvSpPr>
          <p:cNvPr id="290822" name="Text Box 7"/>
          <p:cNvSpPr txBox="1">
            <a:spLocks noChangeArrowheads="1"/>
          </p:cNvSpPr>
          <p:nvPr/>
        </p:nvSpPr>
        <p:spPr bwMode="auto">
          <a:xfrm>
            <a:off x="6765925" y="3322638"/>
            <a:ext cx="184150" cy="701675"/>
          </a:xfrm>
          <a:prstGeom prst="rect">
            <a:avLst/>
          </a:prstGeom>
          <a:noFill/>
          <a:ln w="9525">
            <a:noFill/>
            <a:miter lim="800000"/>
            <a:headEnd/>
            <a:tailEnd/>
          </a:ln>
        </p:spPr>
        <p:txBody>
          <a:bodyPr wrap="none">
            <a:spAutoFit/>
          </a:bodyPr>
          <a:lstStyle/>
          <a:p>
            <a:endParaRPr lang="en-US" altLang="en-US" sz="4000" dirty="0">
              <a:solidFill>
                <a:srgbClr val="006699"/>
              </a:solidFill>
              <a:latin typeface="Monotype Corsiva" pitchFamily="66" charset="0"/>
            </a:endParaRPr>
          </a:p>
        </p:txBody>
      </p:sp>
      <p:sp>
        <p:nvSpPr>
          <p:cNvPr id="474120" name="Oval 8"/>
          <p:cNvSpPr>
            <a:spLocks noChangeArrowheads="1"/>
          </p:cNvSpPr>
          <p:nvPr/>
        </p:nvSpPr>
        <p:spPr bwMode="auto">
          <a:xfrm>
            <a:off x="6591300" y="3200400"/>
            <a:ext cx="2171700" cy="762000"/>
          </a:xfrm>
          <a:prstGeom prst="ellipse">
            <a:avLst/>
          </a:prstGeom>
          <a:noFill/>
          <a:ln w="38100">
            <a:solidFill>
              <a:schemeClr val="bg1"/>
            </a:solidFill>
            <a:round/>
            <a:headEnd/>
            <a:tailEnd/>
          </a:ln>
        </p:spPr>
        <p:txBody>
          <a:bodyPr wrap="none" anchor="ctr"/>
          <a:lstStyle/>
          <a:p>
            <a:pPr algn="ctr"/>
            <a:endParaRPr lang="en-US" altLang="en-US" sz="4000" dirty="0">
              <a:solidFill>
                <a:srgbClr val="006699"/>
              </a:solidFill>
              <a:latin typeface="Monotype Corsiva" pitchFamily="66" charset="0"/>
            </a:endParaRPr>
          </a:p>
        </p:txBody>
      </p:sp>
      <p:sp>
        <p:nvSpPr>
          <p:cNvPr id="290824" name="Text Box 9"/>
          <p:cNvSpPr txBox="1">
            <a:spLocks noChangeArrowheads="1"/>
          </p:cNvSpPr>
          <p:nvPr/>
        </p:nvSpPr>
        <p:spPr bwMode="auto">
          <a:xfrm>
            <a:off x="5584825" y="1973263"/>
            <a:ext cx="184150" cy="701675"/>
          </a:xfrm>
          <a:prstGeom prst="rect">
            <a:avLst/>
          </a:prstGeom>
          <a:noFill/>
          <a:ln w="9525">
            <a:noFill/>
            <a:miter lim="800000"/>
            <a:headEnd/>
            <a:tailEnd/>
          </a:ln>
        </p:spPr>
        <p:txBody>
          <a:bodyPr>
            <a:spAutoFit/>
          </a:bodyPr>
          <a:lstStyle/>
          <a:p>
            <a:pPr>
              <a:spcBef>
                <a:spcPct val="50000"/>
              </a:spcBef>
            </a:pPr>
            <a:endParaRPr lang="en-US" altLang="en-US" sz="4000" dirty="0">
              <a:solidFill>
                <a:srgbClr val="006699"/>
              </a:solidFill>
              <a:latin typeface="Monotype Corsiva" pitchFamily="66" charset="0"/>
            </a:endParaRPr>
          </a:p>
        </p:txBody>
      </p:sp>
      <p:sp>
        <p:nvSpPr>
          <p:cNvPr id="290825" name="Line 10"/>
          <p:cNvSpPr>
            <a:spLocks noChangeShapeType="1"/>
          </p:cNvSpPr>
          <p:nvPr/>
        </p:nvSpPr>
        <p:spPr bwMode="auto">
          <a:xfrm>
            <a:off x="4572000" y="1295400"/>
            <a:ext cx="1752600" cy="304800"/>
          </a:xfrm>
          <a:prstGeom prst="line">
            <a:avLst/>
          </a:prstGeom>
          <a:noFill/>
          <a:ln w="28575">
            <a:solidFill>
              <a:srgbClr val="FF3300"/>
            </a:solidFill>
            <a:miter lim="800000"/>
            <a:headEnd/>
            <a:tailEnd/>
          </a:ln>
        </p:spPr>
        <p:txBody>
          <a:bodyPr wrap="none"/>
          <a:lstStyle/>
          <a:p>
            <a:endParaRPr lang="en-US" dirty="0"/>
          </a:p>
        </p:txBody>
      </p:sp>
      <p:sp>
        <p:nvSpPr>
          <p:cNvPr id="290826" name="Text Box 11"/>
          <p:cNvSpPr txBox="1">
            <a:spLocks noChangeArrowheads="1"/>
          </p:cNvSpPr>
          <p:nvPr/>
        </p:nvSpPr>
        <p:spPr bwMode="auto">
          <a:xfrm>
            <a:off x="5546725" y="3094038"/>
            <a:ext cx="184150" cy="701675"/>
          </a:xfrm>
          <a:prstGeom prst="rect">
            <a:avLst/>
          </a:prstGeom>
          <a:noFill/>
          <a:ln w="9525">
            <a:noFill/>
            <a:miter lim="800000"/>
            <a:headEnd/>
            <a:tailEnd/>
          </a:ln>
        </p:spPr>
        <p:txBody>
          <a:bodyPr wrap="none">
            <a:spAutoFit/>
          </a:bodyPr>
          <a:lstStyle/>
          <a:p>
            <a:endParaRPr lang="en-US" altLang="en-US" sz="4000" dirty="0">
              <a:solidFill>
                <a:srgbClr val="006699"/>
              </a:solidFill>
              <a:latin typeface="Monotype Corsiva" pitchFamily="66" charset="0"/>
            </a:endParaRPr>
          </a:p>
        </p:txBody>
      </p:sp>
      <p:sp>
        <p:nvSpPr>
          <p:cNvPr id="474124" name="Line 12"/>
          <p:cNvSpPr>
            <a:spLocks noChangeShapeType="1"/>
          </p:cNvSpPr>
          <p:nvPr/>
        </p:nvSpPr>
        <p:spPr bwMode="auto">
          <a:xfrm>
            <a:off x="4876800" y="1981200"/>
            <a:ext cx="1752600" cy="1524000"/>
          </a:xfrm>
          <a:prstGeom prst="line">
            <a:avLst/>
          </a:prstGeom>
          <a:noFill/>
          <a:ln w="28575">
            <a:solidFill>
              <a:srgbClr val="FFFFFF"/>
            </a:solidFill>
            <a:miter lim="800000"/>
            <a:headEnd/>
            <a:tailEnd/>
          </a:ln>
        </p:spPr>
        <p:txBody>
          <a:bodyPr wrap="none"/>
          <a:lstStyle/>
          <a:p>
            <a:endParaRPr lang="en-US" dirty="0"/>
          </a:p>
        </p:txBody>
      </p:sp>
      <p:sp>
        <p:nvSpPr>
          <p:cNvPr id="290828" name="Rectangle 13"/>
          <p:cNvSpPr>
            <a:spLocks noChangeArrowheads="1"/>
          </p:cNvSpPr>
          <p:nvPr/>
        </p:nvSpPr>
        <p:spPr bwMode="auto">
          <a:xfrm>
            <a:off x="4410075" y="2682875"/>
            <a:ext cx="341313" cy="396875"/>
          </a:xfrm>
          <a:prstGeom prst="rect">
            <a:avLst/>
          </a:prstGeom>
          <a:noFill/>
          <a:ln w="9525">
            <a:noFill/>
            <a:miter lim="800000"/>
            <a:headEnd/>
            <a:tailEnd/>
          </a:ln>
        </p:spPr>
        <p:txBody>
          <a:bodyPr wrap="none">
            <a:spAutoFit/>
          </a:bodyPr>
          <a:lstStyle/>
          <a:p>
            <a:pPr eaLnBrk="0" hangingPunct="0"/>
            <a:r>
              <a:rPr lang="en-US" altLang="en-US" sz="2000" dirty="0">
                <a:solidFill>
                  <a:srgbClr val="006699"/>
                </a:solidFill>
                <a:latin typeface="Verdana" pitchFamily="34" charset="0"/>
              </a:rPr>
              <a:t>T</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412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74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20" grpId="0" animBg="1" autoUpdateAnimBg="0"/>
      <p:bldP spid="4741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139825"/>
          </a:xfrm>
        </p:spPr>
        <p:txBody>
          <a:bodyPr/>
          <a:lstStyle/>
          <a:p>
            <a:pPr eaLnBrk="1" hangingPunct="1">
              <a:defRPr/>
            </a:pPr>
            <a:r>
              <a:rPr lang="en-US" dirty="0" smtClean="0"/>
              <a:t>Review:  </a:t>
            </a:r>
            <a:endParaRPr lang="en-US" dirty="0"/>
          </a:p>
        </p:txBody>
      </p:sp>
      <p:sp>
        <p:nvSpPr>
          <p:cNvPr id="4" name="Content Placeholder 3"/>
          <p:cNvSpPr>
            <a:spLocks noGrp="1"/>
          </p:cNvSpPr>
          <p:nvPr>
            <p:ph idx="4294967295"/>
          </p:nvPr>
        </p:nvSpPr>
        <p:spPr>
          <a:xfrm>
            <a:off x="0" y="1066800"/>
            <a:ext cx="8229600" cy="4525963"/>
          </a:xfrm>
        </p:spPr>
        <p:txBody>
          <a:bodyPr/>
          <a:lstStyle/>
          <a:p>
            <a:pPr eaLnBrk="1" hangingPunct="1">
              <a:buNone/>
              <a:defRPr/>
            </a:pPr>
            <a:r>
              <a:rPr lang="en-US" sz="2800" dirty="0" smtClean="0"/>
              <a:t>Type 1 diabetes:</a:t>
            </a:r>
          </a:p>
          <a:p>
            <a:pPr lvl="4" eaLnBrk="1" hangingPunct="1">
              <a:buNone/>
              <a:defRPr/>
            </a:pPr>
            <a:r>
              <a:rPr lang="en-US" sz="1600" dirty="0" smtClean="0"/>
              <a:t> </a:t>
            </a:r>
          </a:p>
          <a:p>
            <a:pPr eaLnBrk="1" hangingPunct="1">
              <a:buNone/>
              <a:defRPr/>
            </a:pPr>
            <a:r>
              <a:rPr lang="en-US" sz="2800" dirty="0" smtClean="0"/>
              <a:t>Insulin deficiency: auto-immune disease</a:t>
            </a:r>
          </a:p>
          <a:p>
            <a:pPr eaLnBrk="1" hangingPunct="1">
              <a:buNone/>
              <a:defRPr/>
            </a:pPr>
            <a:r>
              <a:rPr lang="en-US" sz="2800" dirty="0" smtClean="0"/>
              <a:t>antibodies destroy the cells in the pancreas      </a:t>
            </a:r>
          </a:p>
          <a:p>
            <a:pPr eaLnBrk="1" hangingPunct="1">
              <a:buNone/>
              <a:defRPr/>
            </a:pPr>
            <a:r>
              <a:rPr lang="en-US" sz="2800" dirty="0" smtClean="0"/>
              <a:t>that make the hormone, insulin.  The rest of the pancreas works just fine!!</a:t>
            </a:r>
          </a:p>
          <a:p>
            <a:pPr eaLnBrk="1" hangingPunct="1">
              <a:buNone/>
              <a:defRPr/>
            </a:pPr>
            <a:r>
              <a:rPr lang="en-US" sz="2800" dirty="0" smtClean="0"/>
              <a:t> It used to be called Juvenile diabetes and thought to be diabetes that was found in children and young adults.  </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8229600" cy="8710077"/>
          </a:xfrm>
          <a:prstGeom prst="rect">
            <a:avLst/>
          </a:prstGeom>
          <a:noFill/>
        </p:spPr>
        <p:txBody>
          <a:bodyPr wrap="square" rtlCol="0">
            <a:spAutoFit/>
          </a:bodyPr>
          <a:lstStyle/>
          <a:p>
            <a:endParaRPr lang="en-US" sz="2800" dirty="0" smtClean="0"/>
          </a:p>
          <a:p>
            <a:r>
              <a:rPr lang="en-US" sz="2800" dirty="0" smtClean="0"/>
              <a:t>Many resources for carbs in food: a quick comprehensive one is Calorie King, available in book stores and on line.</a:t>
            </a:r>
          </a:p>
          <a:p>
            <a:endParaRPr lang="en-US" sz="2800" dirty="0" smtClean="0"/>
          </a:p>
          <a:p>
            <a:endParaRPr lang="en-US" sz="2800" dirty="0" smtClean="0"/>
          </a:p>
          <a:p>
            <a:endParaRPr lang="en-US" sz="2800" dirty="0" smtClean="0"/>
          </a:p>
          <a:p>
            <a:r>
              <a:rPr lang="en-US" sz="2800" dirty="0" smtClean="0"/>
              <a:t>For school:  Can obtain school menu information from cafeteria manager, or ask parent to mark items in lunch from home.  Best to give insulin </a:t>
            </a:r>
          </a:p>
          <a:p>
            <a:r>
              <a:rPr lang="en-US" sz="2800" dirty="0" smtClean="0"/>
              <a:t>prior to eating, but if the child is not a reliable eater, it can be given immediately after.  Child should always eat with their class.  </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458200" cy="5262979"/>
          </a:xfrm>
          <a:prstGeom prst="rect">
            <a:avLst/>
          </a:prstGeom>
          <a:noFill/>
        </p:spPr>
        <p:txBody>
          <a:bodyPr wrap="square" rtlCol="0">
            <a:spAutoFit/>
          </a:bodyPr>
          <a:lstStyle/>
          <a:p>
            <a:r>
              <a:rPr lang="en-US" sz="2800" dirty="0" smtClean="0"/>
              <a:t>What about those pesky classroom snacks and parties????</a:t>
            </a:r>
          </a:p>
          <a:p>
            <a:endParaRPr lang="en-US" sz="2800" dirty="0" smtClean="0"/>
          </a:p>
          <a:p>
            <a:r>
              <a:rPr lang="en-US" sz="2800" dirty="0" smtClean="0"/>
              <a:t>First – let Mom and Dad know ahead of time. They can decide if the child can have the same food (I hope so) and how they would like to address insulin coverage. </a:t>
            </a:r>
          </a:p>
          <a:p>
            <a:endParaRPr lang="en-US" sz="2800" dirty="0" smtClean="0"/>
          </a:p>
          <a:p>
            <a:r>
              <a:rPr lang="en-US" sz="2800" dirty="0" smtClean="0"/>
              <a:t>We always encourage full participation in every way!!  If that child didn’t have diabetes, no one would be concerned how much frosting is on that cupcake, so why now?????  </a:t>
            </a:r>
            <a:endParaRPr lang="en-US" sz="2800" dirty="0"/>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90600"/>
            <a:ext cx="7696200" cy="4401205"/>
          </a:xfrm>
          <a:prstGeom prst="rect">
            <a:avLst/>
          </a:prstGeom>
          <a:noFill/>
        </p:spPr>
        <p:txBody>
          <a:bodyPr wrap="square" rtlCol="0">
            <a:spAutoFit/>
          </a:bodyPr>
          <a:lstStyle/>
          <a:p>
            <a:r>
              <a:rPr lang="en-US" sz="2800" dirty="0" smtClean="0"/>
              <a:t>The rest of the kids are getting insulin for all that sugar, so we just have to do the same!!!</a:t>
            </a:r>
          </a:p>
          <a:p>
            <a:endParaRPr lang="en-US" sz="2800" dirty="0" smtClean="0"/>
          </a:p>
          <a:p>
            <a:r>
              <a:rPr lang="en-US" sz="2800" dirty="0" smtClean="0"/>
              <a:t>Say we have a yellow cake mix cupcake with </a:t>
            </a:r>
          </a:p>
          <a:p>
            <a:r>
              <a:rPr lang="en-US" sz="2800" dirty="0" smtClean="0"/>
              <a:t>chocolate fudge frosting = 54 grams carb.</a:t>
            </a:r>
          </a:p>
          <a:p>
            <a:endParaRPr lang="en-US" sz="2800" dirty="0" smtClean="0"/>
          </a:p>
          <a:p>
            <a:r>
              <a:rPr lang="en-US" sz="2800" dirty="0" smtClean="0"/>
              <a:t>If Emma gets 1 unit per 10 grams = 5.4 units, so we will round this to 5 units as her syringe only measures whole units.  She can have her cupcake and eat it too!!!  </a:t>
            </a:r>
            <a:endParaRPr lang="en-US" sz="2800" dirty="0"/>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3" name="Text Box 2"/>
          <p:cNvSpPr txBox="1">
            <a:spLocks noChangeArrowheads="1"/>
          </p:cNvSpPr>
          <p:nvPr/>
        </p:nvSpPr>
        <p:spPr bwMode="auto">
          <a:xfrm>
            <a:off x="898525" y="1336675"/>
            <a:ext cx="184150" cy="457200"/>
          </a:xfrm>
          <a:prstGeom prst="rect">
            <a:avLst/>
          </a:prstGeom>
          <a:noFill/>
          <a:ln w="9525">
            <a:noFill/>
            <a:miter lim="800000"/>
            <a:headEnd/>
            <a:tailEnd/>
          </a:ln>
        </p:spPr>
        <p:txBody>
          <a:bodyPr wrap="none">
            <a:spAutoFit/>
          </a:bodyPr>
          <a:lstStyle/>
          <a:p>
            <a:endParaRPr lang="en-US" altLang="en-US" sz="2400" dirty="0">
              <a:solidFill>
                <a:srgbClr val="006699"/>
              </a:solidFill>
              <a:latin typeface="Times New Roman" pitchFamily="18" charset="0"/>
            </a:endParaRPr>
          </a:p>
        </p:txBody>
      </p:sp>
      <p:pic>
        <p:nvPicPr>
          <p:cNvPr id="2084" name="Picture 3"/>
          <p:cNvPicPr>
            <a:picLocks noChangeAspect="1" noChangeArrowheads="1"/>
          </p:cNvPicPr>
          <p:nvPr/>
        </p:nvPicPr>
        <p:blipFill>
          <a:blip r:embed="rId3" cstate="print"/>
          <a:srcRect/>
          <a:stretch>
            <a:fillRect/>
          </a:stretch>
        </p:blipFill>
        <p:spPr bwMode="auto">
          <a:xfrm>
            <a:off x="609600" y="762000"/>
            <a:ext cx="2286000" cy="1660525"/>
          </a:xfrm>
          <a:prstGeom prst="rect">
            <a:avLst/>
          </a:prstGeom>
          <a:noFill/>
          <a:ln w="9525">
            <a:noFill/>
            <a:miter lim="800000"/>
            <a:headEnd/>
            <a:tailEnd/>
          </a:ln>
        </p:spPr>
      </p:pic>
      <p:sp>
        <p:nvSpPr>
          <p:cNvPr id="2085" name="Text Box 4"/>
          <p:cNvSpPr txBox="1">
            <a:spLocks noChangeArrowheads="1"/>
          </p:cNvSpPr>
          <p:nvPr/>
        </p:nvSpPr>
        <p:spPr bwMode="auto">
          <a:xfrm>
            <a:off x="3946525" y="1489075"/>
            <a:ext cx="184150" cy="457200"/>
          </a:xfrm>
          <a:prstGeom prst="rect">
            <a:avLst/>
          </a:prstGeom>
          <a:noFill/>
          <a:ln w="9525">
            <a:noFill/>
            <a:miter lim="800000"/>
            <a:headEnd/>
            <a:tailEnd/>
          </a:ln>
        </p:spPr>
        <p:txBody>
          <a:bodyPr wrap="none">
            <a:spAutoFit/>
          </a:bodyPr>
          <a:lstStyle/>
          <a:p>
            <a:endParaRPr lang="en-US" altLang="en-US" sz="2400" dirty="0">
              <a:solidFill>
                <a:srgbClr val="006699"/>
              </a:solidFill>
              <a:latin typeface="Times New Roman" pitchFamily="18" charset="0"/>
            </a:endParaRPr>
          </a:p>
        </p:txBody>
      </p:sp>
      <p:sp>
        <p:nvSpPr>
          <p:cNvPr id="2086" name="AutoShape 5"/>
          <p:cNvSpPr>
            <a:spLocks noChangeArrowheads="1"/>
          </p:cNvSpPr>
          <p:nvPr/>
        </p:nvSpPr>
        <p:spPr bwMode="auto">
          <a:xfrm>
            <a:off x="3597275" y="1676400"/>
            <a:ext cx="2193925" cy="365125"/>
          </a:xfrm>
          <a:prstGeom prst="rightArrow">
            <a:avLst>
              <a:gd name="adj1" fmla="val 50000"/>
              <a:gd name="adj2" fmla="val 150217"/>
            </a:avLst>
          </a:prstGeom>
          <a:solidFill>
            <a:srgbClr val="FFFFCC"/>
          </a:solidFill>
          <a:ln w="9525">
            <a:solidFill>
              <a:srgbClr val="FFFFCC"/>
            </a:solidFill>
            <a:miter lim="800000"/>
            <a:headEnd/>
            <a:tailEnd/>
          </a:ln>
        </p:spPr>
        <p:txBody>
          <a:bodyPr/>
          <a:lstStyle/>
          <a:p>
            <a:pPr eaLnBrk="0" hangingPunct="0"/>
            <a:endParaRPr lang="en-US" sz="2000" dirty="0">
              <a:solidFill>
                <a:srgbClr val="006699"/>
              </a:solidFill>
              <a:latin typeface="Verdana" pitchFamily="34" charset="0"/>
            </a:endParaRPr>
          </a:p>
        </p:txBody>
      </p:sp>
      <p:sp>
        <p:nvSpPr>
          <p:cNvPr id="2087" name="Text Box 6"/>
          <p:cNvSpPr txBox="1">
            <a:spLocks noChangeArrowheads="1"/>
          </p:cNvSpPr>
          <p:nvPr/>
        </p:nvSpPr>
        <p:spPr bwMode="auto">
          <a:xfrm>
            <a:off x="5851525" y="1641475"/>
            <a:ext cx="184150" cy="457200"/>
          </a:xfrm>
          <a:prstGeom prst="rect">
            <a:avLst/>
          </a:prstGeom>
          <a:noFill/>
          <a:ln w="9525">
            <a:noFill/>
            <a:miter lim="800000"/>
            <a:headEnd/>
            <a:tailEnd/>
          </a:ln>
        </p:spPr>
        <p:txBody>
          <a:bodyPr wrap="none">
            <a:spAutoFit/>
          </a:bodyPr>
          <a:lstStyle/>
          <a:p>
            <a:endParaRPr lang="en-US" altLang="en-US" sz="2400" dirty="0">
              <a:solidFill>
                <a:srgbClr val="006699"/>
              </a:solidFill>
              <a:latin typeface="Times New Roman" pitchFamily="18" charset="0"/>
            </a:endParaRPr>
          </a:p>
        </p:txBody>
      </p:sp>
      <p:graphicFrame>
        <p:nvGraphicFramePr>
          <p:cNvPr id="2082" name="Object 34"/>
          <p:cNvGraphicFramePr>
            <a:graphicFrameLocks noChangeAspect="1"/>
          </p:cNvGraphicFramePr>
          <p:nvPr/>
        </p:nvGraphicFramePr>
        <p:xfrm>
          <a:off x="6400800" y="762000"/>
          <a:ext cx="1676400" cy="1981200"/>
        </p:xfrm>
        <a:graphic>
          <a:graphicData uri="http://schemas.openxmlformats.org/presentationml/2006/ole">
            <p:oleObj spid="_x0000_s2082" name="Clip" r:id="rId4" imgW="2476500" imgH="3581400" progId="">
              <p:embed/>
            </p:oleObj>
          </a:graphicData>
        </a:graphic>
      </p:graphicFrame>
      <p:sp>
        <p:nvSpPr>
          <p:cNvPr id="2088" name="Text Box 8"/>
          <p:cNvSpPr txBox="1">
            <a:spLocks noChangeArrowheads="1"/>
          </p:cNvSpPr>
          <p:nvPr/>
        </p:nvSpPr>
        <p:spPr bwMode="auto">
          <a:xfrm>
            <a:off x="381000" y="2919413"/>
            <a:ext cx="4746625" cy="3508375"/>
          </a:xfrm>
          <a:prstGeom prst="rect">
            <a:avLst/>
          </a:prstGeom>
          <a:noFill/>
          <a:ln w="9525">
            <a:noFill/>
            <a:miter lim="800000"/>
            <a:headEnd/>
            <a:tailEnd/>
          </a:ln>
        </p:spPr>
        <p:txBody>
          <a:bodyPr wrap="none">
            <a:spAutoFit/>
          </a:bodyPr>
          <a:lstStyle/>
          <a:p>
            <a:r>
              <a:rPr lang="en-US" altLang="en-US" sz="2400" b="1" dirty="0">
                <a:solidFill>
                  <a:srgbClr val="006699"/>
                </a:solidFill>
                <a:latin typeface="Comic Sans MS" pitchFamily="66" charset="0"/>
              </a:rPr>
              <a:t>  </a:t>
            </a:r>
            <a:r>
              <a:rPr lang="en-US" altLang="en-US" sz="2800" b="1" u="sng" dirty="0">
                <a:solidFill>
                  <a:srgbClr val="006699"/>
                </a:solidFill>
                <a:latin typeface="Verdana" pitchFamily="34" charset="0"/>
              </a:rPr>
              <a:t>FOOD</a:t>
            </a:r>
            <a:r>
              <a:rPr lang="en-US" altLang="en-US" sz="2800" b="1" dirty="0">
                <a:solidFill>
                  <a:srgbClr val="006699"/>
                </a:solidFill>
                <a:latin typeface="Verdana" pitchFamily="34" charset="0"/>
              </a:rPr>
              <a:t>:</a:t>
            </a:r>
          </a:p>
          <a:p>
            <a:r>
              <a:rPr lang="en-US" altLang="en-US" sz="2800" dirty="0">
                <a:solidFill>
                  <a:srgbClr val="006699"/>
                </a:solidFill>
                <a:latin typeface="Verdana" pitchFamily="34" charset="0"/>
                <a:cs typeface="Times New Roman" pitchFamily="18" charset="0"/>
              </a:rPr>
              <a:t> </a:t>
            </a:r>
          </a:p>
          <a:p>
            <a:r>
              <a:rPr lang="en-US" altLang="en-US" sz="2800" b="1" dirty="0">
                <a:solidFill>
                  <a:srgbClr val="006699"/>
                </a:solidFill>
                <a:latin typeface="Verdana" pitchFamily="34" charset="0"/>
              </a:rPr>
              <a:t>  CARB             ~ 100%</a:t>
            </a:r>
          </a:p>
          <a:p>
            <a:r>
              <a:rPr lang="en-US" altLang="en-US" sz="2800" dirty="0">
                <a:solidFill>
                  <a:srgbClr val="006699"/>
                </a:solidFill>
                <a:latin typeface="Verdana" pitchFamily="34" charset="0"/>
                <a:cs typeface="Times New Roman" pitchFamily="18" charset="0"/>
              </a:rPr>
              <a:t>                      </a:t>
            </a:r>
          </a:p>
          <a:p>
            <a:r>
              <a:rPr lang="en-US" altLang="en-US" sz="2800" b="1" dirty="0">
                <a:solidFill>
                  <a:srgbClr val="006699"/>
                </a:solidFill>
                <a:latin typeface="Verdana" pitchFamily="34" charset="0"/>
              </a:rPr>
              <a:t>  PROTEIN      minimal</a:t>
            </a:r>
          </a:p>
          <a:p>
            <a:r>
              <a:rPr lang="en-US" altLang="en-US" sz="2800" dirty="0">
                <a:solidFill>
                  <a:srgbClr val="006699"/>
                </a:solidFill>
                <a:latin typeface="Verdana" pitchFamily="34" charset="0"/>
                <a:cs typeface="Times New Roman" pitchFamily="18" charset="0"/>
              </a:rPr>
              <a:t> </a:t>
            </a:r>
          </a:p>
          <a:p>
            <a:r>
              <a:rPr lang="en-US" altLang="en-US" sz="2800" b="1" dirty="0">
                <a:solidFill>
                  <a:srgbClr val="006699"/>
                </a:solidFill>
                <a:latin typeface="Verdana" pitchFamily="34" charset="0"/>
              </a:rPr>
              <a:t>  FAT                minimal</a:t>
            </a:r>
          </a:p>
          <a:p>
            <a:endParaRPr lang="en-US" altLang="en-US" sz="2800" dirty="0">
              <a:solidFill>
                <a:srgbClr val="006699"/>
              </a:solidFill>
              <a:latin typeface="Times New Roman" pitchFamily="18" charset="0"/>
            </a:endParaRPr>
          </a:p>
        </p:txBody>
      </p:sp>
      <p:sp>
        <p:nvSpPr>
          <p:cNvPr id="2089" name="Text Box 9"/>
          <p:cNvSpPr txBox="1">
            <a:spLocks noChangeArrowheads="1"/>
          </p:cNvSpPr>
          <p:nvPr/>
        </p:nvSpPr>
        <p:spPr bwMode="auto">
          <a:xfrm>
            <a:off x="5318125" y="4308475"/>
            <a:ext cx="184150" cy="457200"/>
          </a:xfrm>
          <a:prstGeom prst="rect">
            <a:avLst/>
          </a:prstGeom>
          <a:noFill/>
          <a:ln w="9525">
            <a:noFill/>
            <a:miter lim="800000"/>
            <a:headEnd/>
            <a:tailEnd/>
          </a:ln>
        </p:spPr>
        <p:txBody>
          <a:bodyPr wrap="none">
            <a:spAutoFit/>
          </a:bodyPr>
          <a:lstStyle/>
          <a:p>
            <a:endParaRPr lang="en-US" altLang="en-US" sz="2400" dirty="0">
              <a:solidFill>
                <a:srgbClr val="006699"/>
              </a:solidFill>
              <a:latin typeface="Times New Roman" pitchFamily="18" charset="0"/>
            </a:endParaRPr>
          </a:p>
        </p:txBody>
      </p:sp>
      <p:sp>
        <p:nvSpPr>
          <p:cNvPr id="2090" name="Text Box 10"/>
          <p:cNvSpPr txBox="1">
            <a:spLocks noChangeArrowheads="1"/>
          </p:cNvSpPr>
          <p:nvPr/>
        </p:nvSpPr>
        <p:spPr bwMode="auto">
          <a:xfrm>
            <a:off x="6308725" y="4384675"/>
            <a:ext cx="184150" cy="457200"/>
          </a:xfrm>
          <a:prstGeom prst="rect">
            <a:avLst/>
          </a:prstGeom>
          <a:noFill/>
          <a:ln w="9525">
            <a:noFill/>
            <a:miter lim="800000"/>
            <a:headEnd/>
            <a:tailEnd/>
          </a:ln>
        </p:spPr>
        <p:txBody>
          <a:bodyPr wrap="none">
            <a:spAutoFit/>
          </a:bodyPr>
          <a:lstStyle/>
          <a:p>
            <a:endParaRPr lang="en-US" altLang="en-US" sz="2400" dirty="0">
              <a:solidFill>
                <a:srgbClr val="006699"/>
              </a:solidFill>
              <a:latin typeface="Times New Roman" pitchFamily="18" charset="0"/>
            </a:endParaRPr>
          </a:p>
        </p:txBody>
      </p:sp>
      <p:sp>
        <p:nvSpPr>
          <p:cNvPr id="2091" name="Text Box 11"/>
          <p:cNvSpPr txBox="1">
            <a:spLocks noChangeArrowheads="1"/>
          </p:cNvSpPr>
          <p:nvPr/>
        </p:nvSpPr>
        <p:spPr bwMode="auto">
          <a:xfrm>
            <a:off x="6994525" y="2895600"/>
            <a:ext cx="2149475" cy="2227263"/>
          </a:xfrm>
          <a:prstGeom prst="rect">
            <a:avLst/>
          </a:prstGeom>
          <a:noFill/>
          <a:ln w="9525">
            <a:noFill/>
            <a:miter lim="800000"/>
            <a:headEnd/>
            <a:tailEnd/>
          </a:ln>
        </p:spPr>
        <p:txBody>
          <a:bodyPr>
            <a:spAutoFit/>
          </a:bodyPr>
          <a:lstStyle/>
          <a:p>
            <a:r>
              <a:rPr lang="en-US" altLang="en-US" sz="2400" b="1" dirty="0">
                <a:solidFill>
                  <a:srgbClr val="006699"/>
                </a:solidFill>
                <a:latin typeface="Comic Sans MS" pitchFamily="66" charset="0"/>
              </a:rPr>
              <a:t> </a:t>
            </a:r>
            <a:r>
              <a:rPr lang="en-US" altLang="en-US" sz="2800" b="1" u="sng" dirty="0">
                <a:solidFill>
                  <a:srgbClr val="006699"/>
                </a:solidFill>
                <a:latin typeface="Verdana" pitchFamily="34" charset="0"/>
              </a:rPr>
              <a:t>FUEL</a:t>
            </a:r>
            <a:r>
              <a:rPr lang="en-US" altLang="en-US" sz="2800" b="1" dirty="0">
                <a:solidFill>
                  <a:srgbClr val="006699"/>
                </a:solidFill>
                <a:latin typeface="Verdana" pitchFamily="34" charset="0"/>
              </a:rPr>
              <a:t>:</a:t>
            </a:r>
          </a:p>
          <a:p>
            <a:r>
              <a:rPr lang="en-US" altLang="en-US" sz="2800" dirty="0">
                <a:solidFill>
                  <a:srgbClr val="006699"/>
                </a:solidFill>
                <a:latin typeface="Verdana" pitchFamily="34" charset="0"/>
                <a:cs typeface="Times New Roman" pitchFamily="18" charset="0"/>
              </a:rPr>
              <a:t> </a:t>
            </a:r>
          </a:p>
          <a:p>
            <a:endParaRPr lang="en-US" altLang="en-US" sz="2800" dirty="0">
              <a:solidFill>
                <a:srgbClr val="006699"/>
              </a:solidFill>
              <a:latin typeface="Verdana" pitchFamily="34" charset="0"/>
              <a:cs typeface="Times New Roman" pitchFamily="18" charset="0"/>
            </a:endParaRPr>
          </a:p>
          <a:p>
            <a:r>
              <a:rPr lang="en-US" altLang="en-US" sz="2800" b="1" dirty="0">
                <a:solidFill>
                  <a:srgbClr val="006699"/>
                </a:solidFill>
                <a:latin typeface="Verdana" pitchFamily="34" charset="0"/>
              </a:rPr>
              <a:t> BLOOD</a:t>
            </a:r>
          </a:p>
          <a:p>
            <a:r>
              <a:rPr lang="en-US" altLang="en-US" sz="2800" b="1" dirty="0">
                <a:solidFill>
                  <a:srgbClr val="006699"/>
                </a:solidFill>
                <a:latin typeface="Verdana" pitchFamily="34" charset="0"/>
              </a:rPr>
              <a:t>GLUCOSE</a:t>
            </a:r>
            <a:r>
              <a:rPr lang="en-US" altLang="en-US" sz="2400" b="1" dirty="0">
                <a:solidFill>
                  <a:srgbClr val="006699"/>
                </a:solidFill>
                <a:latin typeface="Verdana" pitchFamily="34" charset="0"/>
                <a:cs typeface="Times New Roman" pitchFamily="18" charset="0"/>
              </a:rPr>
              <a:t> </a:t>
            </a:r>
          </a:p>
        </p:txBody>
      </p:sp>
      <p:sp>
        <p:nvSpPr>
          <p:cNvPr id="2092" name="AutoShape 12"/>
          <p:cNvSpPr>
            <a:spLocks noChangeArrowheads="1"/>
          </p:cNvSpPr>
          <p:nvPr/>
        </p:nvSpPr>
        <p:spPr bwMode="auto">
          <a:xfrm>
            <a:off x="4648200" y="4648200"/>
            <a:ext cx="2193925" cy="365125"/>
          </a:xfrm>
          <a:prstGeom prst="rightArrow">
            <a:avLst>
              <a:gd name="adj1" fmla="val 50000"/>
              <a:gd name="adj2" fmla="val 150217"/>
            </a:avLst>
          </a:prstGeom>
          <a:solidFill>
            <a:srgbClr val="FFFFCC"/>
          </a:solidFill>
          <a:ln w="9525">
            <a:solidFill>
              <a:srgbClr val="FFFFCC"/>
            </a:solidFill>
            <a:miter lim="800000"/>
            <a:headEnd/>
            <a:tailEnd/>
          </a:ln>
        </p:spPr>
        <p:txBody>
          <a:bodyPr/>
          <a:lstStyle/>
          <a:p>
            <a:pPr eaLnBrk="0" hangingPunct="0"/>
            <a:endParaRPr lang="en-US" sz="2000" dirty="0">
              <a:solidFill>
                <a:srgbClr val="006699"/>
              </a:solidFill>
              <a:latin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8153400" cy="4832092"/>
          </a:xfrm>
          <a:prstGeom prst="rect">
            <a:avLst/>
          </a:prstGeom>
          <a:noFill/>
        </p:spPr>
        <p:txBody>
          <a:bodyPr wrap="square" rtlCol="0">
            <a:spAutoFit/>
          </a:bodyPr>
          <a:lstStyle/>
          <a:p>
            <a:r>
              <a:rPr lang="en-US" sz="2800" dirty="0" smtClean="0"/>
              <a:t>So we have covered the food, now what about the glucose number, what if it is 300????</a:t>
            </a:r>
          </a:p>
          <a:p>
            <a:endParaRPr lang="en-US" sz="2800" dirty="0" smtClean="0"/>
          </a:p>
          <a:p>
            <a:r>
              <a:rPr lang="en-US" sz="2800" dirty="0" smtClean="0"/>
              <a:t>We had the sliding scale, but if carb counting, we didn’t address that number, so some have a sliding scale on top of the insulin to carb ratio:</a:t>
            </a:r>
          </a:p>
          <a:p>
            <a:r>
              <a:rPr lang="en-US" sz="2800" dirty="0" smtClean="0"/>
              <a:t>A chart telling them to add units to the food dose depending on the number.</a:t>
            </a:r>
          </a:p>
          <a:p>
            <a:endParaRPr lang="en-US" sz="2800" dirty="0" smtClean="0"/>
          </a:p>
          <a:p>
            <a:r>
              <a:rPr lang="en-US" sz="2800" dirty="0" smtClean="0"/>
              <a:t>Or we can give them a formula so they can practice more math!!</a:t>
            </a:r>
            <a:endParaRPr lang="en-US" sz="2800" dirty="0"/>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914400" y="533400"/>
            <a:ext cx="7193281" cy="5693866"/>
          </a:xfrm>
          <a:prstGeom prst="rect">
            <a:avLst/>
          </a:prstGeom>
          <a:noFill/>
        </p:spPr>
        <p:txBody>
          <a:bodyPr wrap="square" rtlCol="0">
            <a:spAutoFit/>
          </a:bodyPr>
          <a:lstStyle/>
          <a:p>
            <a:r>
              <a:rPr lang="en-US" sz="2800" dirty="0" smtClean="0"/>
              <a:t>We use a “correction factor” or sensitivity to bring down a high number.</a:t>
            </a:r>
          </a:p>
          <a:p>
            <a:endParaRPr lang="en-US" sz="2800" dirty="0" smtClean="0"/>
          </a:p>
          <a:p>
            <a:r>
              <a:rPr lang="en-US" sz="2800" dirty="0" smtClean="0"/>
              <a:t>The formula is:</a:t>
            </a:r>
          </a:p>
          <a:p>
            <a:endParaRPr lang="en-US" sz="2800" dirty="0" smtClean="0"/>
          </a:p>
          <a:p>
            <a:r>
              <a:rPr lang="en-US" sz="2800" dirty="0" smtClean="0"/>
              <a:t>Current glucose – target divided by the sensitivity.</a:t>
            </a:r>
          </a:p>
          <a:p>
            <a:endParaRPr lang="en-US" sz="2800" dirty="0" smtClean="0"/>
          </a:p>
          <a:p>
            <a:r>
              <a:rPr lang="en-US" sz="2800" dirty="0" smtClean="0"/>
              <a:t>i.e.: </a:t>
            </a:r>
          </a:p>
          <a:p>
            <a:r>
              <a:rPr lang="en-US" sz="2800" dirty="0" smtClean="0"/>
              <a:t> 300-180/50 = 120/50 = 2.4 or 2 units.</a:t>
            </a:r>
          </a:p>
          <a:p>
            <a:r>
              <a:rPr lang="en-US" sz="2800" dirty="0" smtClean="0"/>
              <a:t>This additional insulin is only to be given every 3 hours, where food insulin can be given anytime they eat.  </a:t>
            </a:r>
            <a:endParaRPr lang="en-US" sz="2800" dirty="0"/>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0"/>
            <a:ext cx="7772400" cy="4832092"/>
          </a:xfrm>
          <a:prstGeom prst="rect">
            <a:avLst/>
          </a:prstGeom>
          <a:noFill/>
        </p:spPr>
        <p:txBody>
          <a:bodyPr wrap="square" rtlCol="0">
            <a:spAutoFit/>
          </a:bodyPr>
          <a:lstStyle/>
          <a:p>
            <a:r>
              <a:rPr lang="en-US" sz="2800" dirty="0" smtClean="0"/>
              <a:t>Why????</a:t>
            </a:r>
          </a:p>
          <a:p>
            <a:endParaRPr lang="en-US" sz="2800" dirty="0" smtClean="0"/>
          </a:p>
          <a:p>
            <a:r>
              <a:rPr lang="en-US" sz="2800" dirty="0" smtClean="0"/>
              <a:t>The fast-acting insulins we use for “bolus” or to cover food and glucose levels have about a 3 hour effect, so we don’t want to “stack” it because eventually too many doses would hit at once and cause hypoglycemia.  However, when used to cover food, it just covers food. </a:t>
            </a:r>
          </a:p>
          <a:p>
            <a:endParaRPr lang="en-US" sz="2800" dirty="0" smtClean="0"/>
          </a:p>
          <a:p>
            <a:r>
              <a:rPr lang="en-US" sz="2800" dirty="0" smtClean="0"/>
              <a:t>So at school:</a:t>
            </a:r>
          </a:p>
          <a:p>
            <a:endParaRPr lang="en-US" sz="2800" dirty="0"/>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609600"/>
            <a:ext cx="7620000" cy="4401205"/>
          </a:xfrm>
          <a:prstGeom prst="rect">
            <a:avLst/>
          </a:prstGeom>
          <a:noFill/>
        </p:spPr>
        <p:txBody>
          <a:bodyPr wrap="square" rtlCol="0">
            <a:spAutoFit/>
          </a:bodyPr>
          <a:lstStyle/>
          <a:p>
            <a:r>
              <a:rPr lang="en-US" sz="2800" dirty="0" smtClean="0"/>
              <a:t>They can get insulin for breakfast, and maybe a correction dose if not done at home, then usually again at lunch.  If there is a snack, they may get food coverage, maybe not.</a:t>
            </a:r>
          </a:p>
          <a:p>
            <a:endParaRPr lang="en-US" sz="2800" dirty="0" smtClean="0"/>
          </a:p>
          <a:p>
            <a:r>
              <a:rPr lang="en-US" sz="2800" dirty="0" smtClean="0"/>
              <a:t>Sometimes they may get corrective doses.  We get several calls each day, and we address them individually.  </a:t>
            </a:r>
          </a:p>
          <a:p>
            <a:endParaRPr lang="en-US" sz="2800" dirty="0" smtClean="0"/>
          </a:p>
          <a:p>
            <a:endParaRPr lang="en-US" sz="2800" dirty="0"/>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295400"/>
            <a:ext cx="7086600" cy="4832092"/>
          </a:xfrm>
          <a:prstGeom prst="rect">
            <a:avLst/>
          </a:prstGeom>
          <a:noFill/>
        </p:spPr>
        <p:txBody>
          <a:bodyPr wrap="square" rtlCol="0">
            <a:spAutoFit/>
          </a:bodyPr>
          <a:lstStyle/>
          <a:p>
            <a:r>
              <a:rPr lang="en-US" sz="2800" dirty="0" smtClean="0"/>
              <a:t>On injections:  A long acting as a </a:t>
            </a:r>
            <a:r>
              <a:rPr lang="en-US" sz="2800" b="1" dirty="0" smtClean="0"/>
              <a:t>basal</a:t>
            </a:r>
            <a:r>
              <a:rPr lang="en-US" sz="2800" dirty="0" smtClean="0"/>
              <a:t> insulin and a rapid acting that is given as a </a:t>
            </a:r>
            <a:r>
              <a:rPr lang="en-US" sz="2800" b="1" dirty="0" smtClean="0"/>
              <a:t>bolus</a:t>
            </a:r>
            <a:r>
              <a:rPr lang="en-US" sz="2800" dirty="0" smtClean="0"/>
              <a:t> dose to take care of food and high numbers. </a:t>
            </a:r>
          </a:p>
          <a:p>
            <a:endParaRPr lang="en-US" sz="2800" dirty="0" smtClean="0"/>
          </a:p>
          <a:p>
            <a:r>
              <a:rPr lang="en-US" sz="2800" dirty="0" smtClean="0"/>
              <a:t>They can’t be mixed in the same syringe.</a:t>
            </a:r>
          </a:p>
          <a:p>
            <a:endParaRPr lang="en-US" sz="2800" dirty="0" smtClean="0"/>
          </a:p>
          <a:p>
            <a:r>
              <a:rPr lang="en-US" sz="2800" dirty="0" smtClean="0"/>
              <a:t>Can’t be skipped without the child then not feeling well, and high blood sugars do not feel well, unless they are used to high levels all the time, and we hope not!!</a:t>
            </a:r>
            <a:endParaRPr lang="en-US" sz="2800" dirty="0"/>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0"/>
            <a:ext cx="7467600" cy="2677656"/>
          </a:xfrm>
          <a:prstGeom prst="rect">
            <a:avLst/>
          </a:prstGeom>
          <a:noFill/>
        </p:spPr>
        <p:txBody>
          <a:bodyPr wrap="square" rtlCol="0">
            <a:spAutoFit/>
          </a:bodyPr>
          <a:lstStyle/>
          <a:p>
            <a:r>
              <a:rPr lang="en-US" sz="2800" dirty="0" smtClean="0"/>
              <a:t>Causes:   Too little food for insulin dose</a:t>
            </a:r>
          </a:p>
          <a:p>
            <a:r>
              <a:rPr lang="en-US" sz="2800" dirty="0" smtClean="0"/>
              <a:t>              Activity</a:t>
            </a:r>
          </a:p>
          <a:p>
            <a:r>
              <a:rPr lang="en-US" sz="2800" dirty="0" smtClean="0"/>
              <a:t>              Stress</a:t>
            </a:r>
          </a:p>
          <a:p>
            <a:r>
              <a:rPr lang="en-US" sz="2800" dirty="0" smtClean="0"/>
              <a:t>              Illness</a:t>
            </a:r>
          </a:p>
          <a:p>
            <a:r>
              <a:rPr lang="en-US" sz="2800" dirty="0" smtClean="0"/>
              <a:t>              or It’s a Mystery!!!!!</a:t>
            </a:r>
          </a:p>
          <a:p>
            <a:endParaRPr lang="en-US" sz="2800" dirty="0" smtClean="0"/>
          </a:p>
        </p:txBody>
      </p:sp>
      <p:sp>
        <p:nvSpPr>
          <p:cNvPr id="5" name="TextBox 4"/>
          <p:cNvSpPr txBox="1"/>
          <p:nvPr/>
        </p:nvSpPr>
        <p:spPr>
          <a:xfrm>
            <a:off x="457200" y="304800"/>
            <a:ext cx="7239000" cy="2246769"/>
          </a:xfrm>
          <a:prstGeom prst="rect">
            <a:avLst/>
          </a:prstGeom>
          <a:noFill/>
        </p:spPr>
        <p:txBody>
          <a:bodyPr wrap="square" rtlCol="0">
            <a:spAutoFit/>
          </a:bodyPr>
          <a:lstStyle/>
          <a:p>
            <a:r>
              <a:rPr lang="en-US" sz="2800" dirty="0" smtClean="0"/>
              <a:t>Hypoglycemia</a:t>
            </a:r>
          </a:p>
          <a:p>
            <a:endParaRPr lang="en-US" sz="2800" dirty="0" smtClean="0"/>
          </a:p>
          <a:p>
            <a:endParaRPr lang="en-US" sz="2800" dirty="0" smtClean="0"/>
          </a:p>
          <a:p>
            <a:endParaRPr lang="en-US" sz="2800" dirty="0" smtClean="0"/>
          </a:p>
          <a:p>
            <a:endParaRPr lang="en-US" sz="2800" dirty="0" smtClean="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Rising Incidence of Diabetes</a:t>
            </a:r>
            <a:endParaRPr lang="en-US" dirty="0"/>
          </a:p>
        </p:txBody>
      </p:sp>
      <p:graphicFrame>
        <p:nvGraphicFramePr>
          <p:cNvPr id="244739" name="Object 2"/>
          <p:cNvGraphicFramePr>
            <a:graphicFrameLocks noGrp="1" noChangeAspect="1"/>
          </p:cNvGraphicFramePr>
          <p:nvPr>
            <p:ph idx="1"/>
          </p:nvPr>
        </p:nvGraphicFramePr>
        <p:xfrm>
          <a:off x="457200" y="1600200"/>
          <a:ext cx="8229600" cy="4525963"/>
        </p:xfrm>
        <a:graphic>
          <a:graphicData uri="http://schemas.openxmlformats.org/presentationml/2006/ole">
            <p:oleObj spid="_x0000_s244739" r:id="rId3" imgW="8230313" imgH="4523624" progId="Excel.Sheet.8">
              <p:embed/>
            </p:oleObj>
          </a:graphicData>
        </a:graphic>
      </p:graphicFrame>
    </p:spTree>
  </p:cSld>
  <p:clrMapOvr>
    <a:overrideClrMapping bg1="lt1" tx1="dk1" bg2="lt2" tx2="dk2" accent1="accent1" accent2="accent2" accent3="accent3" accent4="accent4" accent5="accent5" accent6="accent6" hlink="hlink" folHlink="folHlink"/>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19200"/>
            <a:ext cx="7239000" cy="3970318"/>
          </a:xfrm>
          <a:prstGeom prst="rect">
            <a:avLst/>
          </a:prstGeom>
          <a:noFill/>
        </p:spPr>
        <p:txBody>
          <a:bodyPr wrap="square" rtlCol="0">
            <a:spAutoFit/>
          </a:bodyPr>
          <a:lstStyle/>
          <a:p>
            <a:r>
              <a:rPr lang="en-US" sz="2800" dirty="0" smtClean="0"/>
              <a:t>Signs and Symptoms:</a:t>
            </a:r>
          </a:p>
          <a:p>
            <a:endParaRPr lang="en-US" sz="2800" dirty="0" smtClean="0"/>
          </a:p>
          <a:p>
            <a:r>
              <a:rPr lang="en-US" sz="2800" dirty="0" smtClean="0"/>
              <a:t>Shaky</a:t>
            </a:r>
          </a:p>
          <a:p>
            <a:r>
              <a:rPr lang="en-US" sz="2800" dirty="0" smtClean="0"/>
              <a:t>Sweaty</a:t>
            </a:r>
          </a:p>
          <a:p>
            <a:r>
              <a:rPr lang="en-US" sz="2800" dirty="0" smtClean="0"/>
              <a:t>Spacy</a:t>
            </a:r>
          </a:p>
          <a:p>
            <a:r>
              <a:rPr lang="en-US" sz="2800" dirty="0" smtClean="0"/>
              <a:t>Starving</a:t>
            </a:r>
          </a:p>
          <a:p>
            <a:r>
              <a:rPr lang="en-US" sz="2800" dirty="0" smtClean="0"/>
              <a:t>Grouchy</a:t>
            </a:r>
          </a:p>
          <a:p>
            <a:r>
              <a:rPr lang="en-US" sz="2800" dirty="0" smtClean="0"/>
              <a:t>Feels high</a:t>
            </a:r>
          </a:p>
          <a:p>
            <a:r>
              <a:rPr lang="en-US" sz="2800" dirty="0" smtClean="0"/>
              <a:t>Can’t Concentrate</a:t>
            </a:r>
            <a:endParaRPr lang="en-US" sz="2800" dirty="0"/>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19200"/>
            <a:ext cx="7315200" cy="954107"/>
          </a:xfrm>
          <a:prstGeom prst="rect">
            <a:avLst/>
          </a:prstGeom>
          <a:noFill/>
        </p:spPr>
        <p:txBody>
          <a:bodyPr wrap="square" rtlCol="0">
            <a:spAutoFit/>
          </a:bodyPr>
          <a:lstStyle/>
          <a:p>
            <a:endParaRPr lang="en-US" sz="2800" dirty="0" smtClean="0"/>
          </a:p>
          <a:p>
            <a:endParaRPr lang="en-US" sz="2800" dirty="0"/>
          </a:p>
        </p:txBody>
      </p:sp>
      <p:sp>
        <p:nvSpPr>
          <p:cNvPr id="3" name="TextBox 2"/>
          <p:cNvSpPr txBox="1"/>
          <p:nvPr/>
        </p:nvSpPr>
        <p:spPr>
          <a:xfrm>
            <a:off x="1295400" y="990600"/>
            <a:ext cx="6934200" cy="4247317"/>
          </a:xfrm>
          <a:prstGeom prst="rect">
            <a:avLst/>
          </a:prstGeom>
          <a:noFill/>
        </p:spPr>
        <p:txBody>
          <a:bodyPr wrap="square" rtlCol="0">
            <a:spAutoFit/>
          </a:bodyPr>
          <a:lstStyle/>
          <a:p>
            <a:r>
              <a:rPr lang="en-US" dirty="0" smtClean="0"/>
              <a:t>They need to have a buddy take them to the nurse to have the glucose checked.  Even if not &gt;70, treat!!!  For a mild episode: we use the rule of 15’s. Treat with 15 grams of rapid acting carbs, and wait 15 minutes.  If still less than 70, treat again. If &gt; 70, and meal is 30-45 minutes away, can wait for meal.  If not, should have a snack to keep glucose up.  Can have granola bar, crackers, whatever the parents have provided.  </a:t>
            </a:r>
          </a:p>
          <a:p>
            <a:endParaRPr lang="en-US" dirty="0" smtClean="0"/>
          </a:p>
          <a:p>
            <a:r>
              <a:rPr lang="en-US" dirty="0" smtClean="0"/>
              <a:t>Sometimes the child can be grouchy, not themselves.  If they become lethargic or spacy, call the nurse.  It is a good idea to have some cake gel available and squirt it in their mouth if they are able to swallow.  Their glucose is low enough that the brain is not working right!!</a:t>
            </a:r>
          </a:p>
          <a:p>
            <a:endParaRPr lang="en-US" dirty="0" smtClean="0"/>
          </a:p>
          <a:p>
            <a:endParaRPr lang="en-US" dirty="0"/>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762000"/>
            <a:ext cx="7010400" cy="4893647"/>
          </a:xfrm>
          <a:prstGeom prst="rect">
            <a:avLst/>
          </a:prstGeom>
          <a:noFill/>
        </p:spPr>
        <p:txBody>
          <a:bodyPr wrap="square" rtlCol="0">
            <a:spAutoFit/>
          </a:bodyPr>
          <a:lstStyle/>
          <a:p>
            <a:r>
              <a:rPr lang="en-US" sz="2400" dirty="0" smtClean="0"/>
              <a:t>Uh oh!!!</a:t>
            </a:r>
          </a:p>
          <a:p>
            <a:endParaRPr lang="en-US" sz="2400" dirty="0" smtClean="0"/>
          </a:p>
          <a:p>
            <a:r>
              <a:rPr lang="en-US" sz="2400" dirty="0" smtClean="0"/>
              <a:t>Now he’s on the floor!  If the child is unconscious, having a seizure, or cannot swallow, this calls for Glucagon.  This is an emergency injection of the hormone that is opposite of insulin.  It makes the liver secrete extra glucose into the blood.  Do not take time to check the glucose first! This is a totally safe injection that will not harm the child, it will only help.  It will not work right away, and it will cause vomiting, so turn the child on the side to prevent aspiration.   Any school employee willing to learn how may give this injection.  </a:t>
            </a: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685800" y="274638"/>
            <a:ext cx="8229600" cy="1143000"/>
          </a:xfrm>
          <a:prstGeom prst="rect">
            <a:avLst/>
          </a:prstGeom>
          <a:noFill/>
          <a:ln>
            <a:noFill/>
          </a:ln>
          <a:effectLst/>
          <a:extLst>
            <a:ext uri="{909E8E84-426E-40DD-AFC4-6F175D3DCCD1}"/>
            <a:ext uri="{91240B29-F687-4F45-9708-019B960494DF}"/>
            <a:ext uri="{AF507438-7753-43E0-B8FC-AC1667EBCBE1}"/>
          </a:extLst>
        </p:spPr>
        <p:txBody>
          <a:bodyPr anchor="ctr" anchorCtr="1"/>
          <a:lstStyle>
            <a:lvl1pPr algn="ctr">
              <a:lnSpc>
                <a:spcPct val="90000"/>
              </a:lnSpc>
              <a:defRPr sz="4400">
                <a:solidFill>
                  <a:schemeClr val="tx2"/>
                </a:solidFill>
                <a:effectLst>
                  <a:outerShdw blurRad="38100" dist="38100" dir="2700000" algn="tl">
                    <a:srgbClr val="C0C0C0"/>
                  </a:outerShdw>
                </a:effectLst>
                <a:latin typeface="Verdana" pitchFamily="34" charset="0"/>
              </a:defRPr>
            </a:lvl1pPr>
            <a:lvl2pPr algn="ctr">
              <a:lnSpc>
                <a:spcPct val="90000"/>
              </a:lnSpc>
              <a:defRPr sz="4400">
                <a:solidFill>
                  <a:schemeClr val="tx2"/>
                </a:solidFill>
                <a:effectLst>
                  <a:outerShdw blurRad="38100" dist="38100" dir="2700000" algn="tl">
                    <a:srgbClr val="C0C0C0"/>
                  </a:outerShdw>
                </a:effectLst>
                <a:latin typeface="Verdana" pitchFamily="34" charset="0"/>
              </a:defRPr>
            </a:lvl2pPr>
            <a:lvl3pPr algn="ctr">
              <a:lnSpc>
                <a:spcPct val="90000"/>
              </a:lnSpc>
              <a:defRPr sz="4400">
                <a:solidFill>
                  <a:schemeClr val="tx2"/>
                </a:solidFill>
                <a:effectLst>
                  <a:outerShdw blurRad="38100" dist="38100" dir="2700000" algn="tl">
                    <a:srgbClr val="C0C0C0"/>
                  </a:outerShdw>
                </a:effectLst>
                <a:latin typeface="Verdana" pitchFamily="34" charset="0"/>
              </a:defRPr>
            </a:lvl3pPr>
            <a:lvl4pPr algn="ctr">
              <a:lnSpc>
                <a:spcPct val="90000"/>
              </a:lnSpc>
              <a:defRPr sz="4400">
                <a:solidFill>
                  <a:schemeClr val="tx2"/>
                </a:solidFill>
                <a:effectLst>
                  <a:outerShdw blurRad="38100" dist="38100" dir="2700000" algn="tl">
                    <a:srgbClr val="C0C0C0"/>
                  </a:outerShdw>
                </a:effectLst>
                <a:latin typeface="Verdana" pitchFamily="34" charset="0"/>
              </a:defRPr>
            </a:lvl4pPr>
            <a:lvl5pPr algn="ctr">
              <a:lnSpc>
                <a:spcPct val="90000"/>
              </a:lnSpc>
              <a:defRPr sz="4400">
                <a:solidFill>
                  <a:schemeClr val="tx2"/>
                </a:solidFill>
                <a:effectLst>
                  <a:outerShdw blurRad="38100" dist="38100" dir="2700000" algn="tl">
                    <a:srgbClr val="C0C0C0"/>
                  </a:outerShdw>
                </a:effectLst>
                <a:latin typeface="Verdana" pitchFamily="34" charset="0"/>
              </a:defRPr>
            </a:lvl5pPr>
            <a:lvl6pPr marL="4572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a:lstStyle>
          <a:p>
            <a:pPr>
              <a:defRPr/>
            </a:pPr>
            <a:r>
              <a:rPr lang="en-US" altLang="en-US" sz="4000" dirty="0" smtClean="0">
                <a:solidFill>
                  <a:srgbClr val="006666"/>
                </a:solidFill>
              </a:rPr>
              <a:t>Diabetes Management:</a:t>
            </a:r>
            <a:br>
              <a:rPr lang="en-US" altLang="en-US" sz="4000" dirty="0" smtClean="0">
                <a:solidFill>
                  <a:srgbClr val="006666"/>
                </a:solidFill>
              </a:rPr>
            </a:br>
            <a:r>
              <a:rPr lang="en-US" altLang="en-US" sz="4000" dirty="0" smtClean="0">
                <a:solidFill>
                  <a:srgbClr val="006666"/>
                </a:solidFill>
              </a:rPr>
              <a:t>Glucagon</a:t>
            </a:r>
          </a:p>
        </p:txBody>
      </p:sp>
      <p:pic>
        <p:nvPicPr>
          <p:cNvPr id="286722" name="Picture 5" descr="eImageResultforhttp--www"/>
          <p:cNvPicPr>
            <a:picLocks noChangeAspect="1" noChangeArrowheads="1"/>
          </p:cNvPicPr>
          <p:nvPr/>
        </p:nvPicPr>
        <p:blipFill>
          <a:blip r:embed="rId2" cstate="print"/>
          <a:srcRect/>
          <a:stretch>
            <a:fillRect/>
          </a:stretch>
        </p:blipFill>
        <p:spPr bwMode="auto">
          <a:xfrm>
            <a:off x="2705100" y="1447800"/>
            <a:ext cx="3619500" cy="2095500"/>
          </a:xfrm>
          <a:prstGeom prst="rect">
            <a:avLst/>
          </a:prstGeom>
          <a:noFill/>
          <a:ln w="9525">
            <a:noFill/>
            <a:miter lim="800000"/>
            <a:headEnd/>
            <a:tailEnd/>
          </a:ln>
        </p:spPr>
      </p:pic>
      <p:sp>
        <p:nvSpPr>
          <p:cNvPr id="286723" name="AutoShape 6" descr="glucagon1"/>
          <p:cNvSpPr>
            <a:spLocks noChangeAspect="1" noChangeArrowheads="1"/>
          </p:cNvSpPr>
          <p:nvPr/>
        </p:nvSpPr>
        <p:spPr bwMode="auto">
          <a:xfrm>
            <a:off x="155575" y="46038"/>
            <a:ext cx="952500" cy="885825"/>
          </a:xfrm>
          <a:prstGeom prst="rect">
            <a:avLst/>
          </a:prstGeom>
          <a:noFill/>
          <a:ln w="9525">
            <a:noFill/>
            <a:miter lim="800000"/>
            <a:headEnd/>
            <a:tailEnd/>
          </a:ln>
        </p:spPr>
        <p:txBody>
          <a:bodyPr/>
          <a:lstStyle/>
          <a:p>
            <a:pPr eaLnBrk="0" hangingPunct="0"/>
            <a:endParaRPr lang="en-US" altLang="en-US" sz="2000" dirty="0">
              <a:solidFill>
                <a:srgbClr val="006699"/>
              </a:solidFill>
              <a:latin typeface="Verdana" pitchFamily="34" charset="0"/>
            </a:endParaRPr>
          </a:p>
        </p:txBody>
      </p:sp>
      <p:pic>
        <p:nvPicPr>
          <p:cNvPr id="286724" name="Picture 7" descr="glucagon1"/>
          <p:cNvPicPr>
            <a:picLocks noChangeAspect="1" noChangeArrowheads="1"/>
          </p:cNvPicPr>
          <p:nvPr/>
        </p:nvPicPr>
        <p:blipFill>
          <a:blip r:embed="rId3" cstate="print"/>
          <a:srcRect/>
          <a:stretch>
            <a:fillRect/>
          </a:stretch>
        </p:blipFill>
        <p:spPr bwMode="auto">
          <a:xfrm>
            <a:off x="708025" y="4419600"/>
            <a:ext cx="1517650" cy="1784350"/>
          </a:xfrm>
          <a:prstGeom prst="rect">
            <a:avLst/>
          </a:prstGeom>
          <a:noFill/>
          <a:ln w="9525">
            <a:noFill/>
            <a:miter lim="800000"/>
            <a:headEnd/>
            <a:tailEnd/>
          </a:ln>
        </p:spPr>
      </p:pic>
      <p:pic>
        <p:nvPicPr>
          <p:cNvPr id="286725" name="Picture 8" descr="glucagon2"/>
          <p:cNvPicPr>
            <a:picLocks noChangeAspect="1" noChangeArrowheads="1"/>
          </p:cNvPicPr>
          <p:nvPr/>
        </p:nvPicPr>
        <p:blipFill>
          <a:blip r:embed="rId4" cstate="print"/>
          <a:srcRect r="16000"/>
          <a:stretch>
            <a:fillRect/>
          </a:stretch>
        </p:blipFill>
        <p:spPr bwMode="auto">
          <a:xfrm>
            <a:off x="2667000" y="3886200"/>
            <a:ext cx="1911350" cy="2336800"/>
          </a:xfrm>
          <a:prstGeom prst="rect">
            <a:avLst/>
          </a:prstGeom>
          <a:noFill/>
          <a:ln w="9525">
            <a:noFill/>
            <a:miter lim="800000"/>
            <a:headEnd/>
            <a:tailEnd/>
          </a:ln>
        </p:spPr>
      </p:pic>
      <p:pic>
        <p:nvPicPr>
          <p:cNvPr id="286726" name="Picture 9" descr="glucagon3"/>
          <p:cNvPicPr>
            <a:picLocks noChangeAspect="1" noChangeArrowheads="1"/>
          </p:cNvPicPr>
          <p:nvPr/>
        </p:nvPicPr>
        <p:blipFill>
          <a:blip r:embed="rId5" cstate="print"/>
          <a:srcRect/>
          <a:stretch>
            <a:fillRect/>
          </a:stretch>
        </p:blipFill>
        <p:spPr bwMode="auto">
          <a:xfrm>
            <a:off x="5002213" y="4191000"/>
            <a:ext cx="1724025" cy="2057400"/>
          </a:xfrm>
          <a:prstGeom prst="rect">
            <a:avLst/>
          </a:prstGeom>
          <a:noFill/>
          <a:ln w="9525">
            <a:noFill/>
            <a:miter lim="800000"/>
            <a:headEnd/>
            <a:tailEnd/>
          </a:ln>
        </p:spPr>
      </p:pic>
      <p:pic>
        <p:nvPicPr>
          <p:cNvPr id="286727" name="Picture 10" descr="glucagon4"/>
          <p:cNvPicPr>
            <a:picLocks noChangeAspect="1" noChangeArrowheads="1"/>
          </p:cNvPicPr>
          <p:nvPr/>
        </p:nvPicPr>
        <p:blipFill>
          <a:blip r:embed="rId6" cstate="print"/>
          <a:srcRect/>
          <a:stretch>
            <a:fillRect/>
          </a:stretch>
        </p:blipFill>
        <p:spPr bwMode="auto">
          <a:xfrm>
            <a:off x="7010400" y="4184650"/>
            <a:ext cx="1773238" cy="206375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38200"/>
            <a:ext cx="8458200" cy="4832092"/>
          </a:xfrm>
          <a:prstGeom prst="rect">
            <a:avLst/>
          </a:prstGeom>
          <a:noFill/>
        </p:spPr>
        <p:txBody>
          <a:bodyPr wrap="square" rtlCol="0">
            <a:spAutoFit/>
          </a:bodyPr>
          <a:lstStyle/>
          <a:p>
            <a:r>
              <a:rPr lang="en-US" sz="2800" dirty="0" smtClean="0"/>
              <a:t>In treating hypoglycemia, remember you are not treating the number but the symptoms!!!</a:t>
            </a:r>
          </a:p>
          <a:p>
            <a:endParaRPr lang="en-US" sz="2800" dirty="0" smtClean="0"/>
          </a:p>
          <a:p>
            <a:r>
              <a:rPr lang="en-US" sz="2800" dirty="0" smtClean="0"/>
              <a:t>Some people will be walking and talking with a glucose in the 20’s and some will have a seizure in the 50’s but next month, they will change places!</a:t>
            </a:r>
          </a:p>
          <a:p>
            <a:endParaRPr lang="en-US" sz="2800" dirty="0" smtClean="0"/>
          </a:p>
          <a:p>
            <a:r>
              <a:rPr lang="en-US" sz="2800" dirty="0" smtClean="0"/>
              <a:t>The key is to treat it while it is still mild.  Be aware if a child has diabetes is with you, some are too shy to speak up!!</a:t>
            </a:r>
          </a:p>
          <a:p>
            <a:r>
              <a:rPr lang="en-US" sz="2800" dirty="0" smtClean="0"/>
              <a:t>              </a:t>
            </a:r>
            <a:endParaRPr lang="en-US" sz="2800" dirty="0"/>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066800"/>
            <a:ext cx="7543800" cy="4401205"/>
          </a:xfrm>
          <a:prstGeom prst="rect">
            <a:avLst/>
          </a:prstGeom>
          <a:noFill/>
        </p:spPr>
        <p:txBody>
          <a:bodyPr wrap="square" rtlCol="0">
            <a:spAutoFit/>
          </a:bodyPr>
          <a:lstStyle/>
          <a:p>
            <a:r>
              <a:rPr lang="en-US" sz="2800" dirty="0" smtClean="0"/>
              <a:t>Hyperglycemia:  Seems like that happens most of the time, doesn’t it?  So when is it safe, when is it acceptable?</a:t>
            </a:r>
          </a:p>
          <a:p>
            <a:endParaRPr lang="en-US" sz="2800" dirty="0" smtClean="0"/>
          </a:p>
          <a:p>
            <a:r>
              <a:rPr lang="en-US" sz="2800" dirty="0" smtClean="0"/>
              <a:t>It’s safe, if there are ketones at small or less. </a:t>
            </a:r>
          </a:p>
          <a:p>
            <a:endParaRPr lang="en-US" sz="2800" dirty="0" smtClean="0"/>
          </a:p>
          <a:p>
            <a:r>
              <a:rPr lang="en-US" sz="2800" dirty="0" smtClean="0"/>
              <a:t>It’s never really what we want, but it is diabetes in a growing child.  So we fix it and move on!!  It can be “fixed” every 3 hours, with the corrective dose.  </a:t>
            </a:r>
            <a:endParaRPr lang="en-US" sz="2800" dirty="0"/>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95400"/>
            <a:ext cx="8153400" cy="4401205"/>
          </a:xfrm>
          <a:prstGeom prst="rect">
            <a:avLst/>
          </a:prstGeom>
          <a:noFill/>
        </p:spPr>
        <p:txBody>
          <a:bodyPr wrap="square" rtlCol="0">
            <a:spAutoFit/>
          </a:bodyPr>
          <a:lstStyle/>
          <a:p>
            <a:r>
              <a:rPr lang="en-US" sz="2800" dirty="0" smtClean="0"/>
              <a:t>But…There are no “bad” blood sugars.</a:t>
            </a:r>
          </a:p>
          <a:p>
            <a:endParaRPr lang="en-US" sz="2800" dirty="0" smtClean="0"/>
          </a:p>
          <a:p>
            <a:r>
              <a:rPr lang="en-US" sz="2800" dirty="0" smtClean="0"/>
              <a:t>Be aware of words used and facial expressions.</a:t>
            </a:r>
          </a:p>
          <a:p>
            <a:endParaRPr lang="en-US" sz="2800" dirty="0" smtClean="0"/>
          </a:p>
          <a:p>
            <a:r>
              <a:rPr lang="en-US" sz="2800" dirty="0" smtClean="0"/>
              <a:t>Avoid blame: “What did you eat?”</a:t>
            </a:r>
          </a:p>
          <a:p>
            <a:endParaRPr lang="en-US" sz="2800" dirty="0" smtClean="0"/>
          </a:p>
          <a:p>
            <a:r>
              <a:rPr lang="en-US" sz="2800" dirty="0" smtClean="0"/>
              <a:t>Focus on how to correct it.</a:t>
            </a:r>
          </a:p>
          <a:p>
            <a:endParaRPr lang="en-US" sz="2800" dirty="0" smtClean="0"/>
          </a:p>
          <a:p>
            <a:r>
              <a:rPr lang="en-US" sz="2800" dirty="0" smtClean="0"/>
              <a:t>Focus on importance of checking glucose , not the number.</a:t>
            </a:r>
            <a:endParaRPr lang="en-US" sz="2800" dirty="0"/>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1600"/>
            <a:ext cx="7620000" cy="3970318"/>
          </a:xfrm>
          <a:prstGeom prst="rect">
            <a:avLst/>
          </a:prstGeom>
          <a:noFill/>
        </p:spPr>
        <p:txBody>
          <a:bodyPr wrap="square" rtlCol="0">
            <a:spAutoFit/>
          </a:bodyPr>
          <a:lstStyle/>
          <a:p>
            <a:r>
              <a:rPr lang="en-US" sz="2800" dirty="0" smtClean="0"/>
              <a:t>Causes:</a:t>
            </a:r>
          </a:p>
          <a:p>
            <a:endParaRPr lang="en-US" sz="2800" dirty="0" smtClean="0"/>
          </a:p>
          <a:p>
            <a:r>
              <a:rPr lang="en-US" sz="2800" dirty="0" smtClean="0"/>
              <a:t>Illness</a:t>
            </a:r>
          </a:p>
          <a:p>
            <a:r>
              <a:rPr lang="en-US" sz="2800" dirty="0" smtClean="0"/>
              <a:t>Stress</a:t>
            </a:r>
          </a:p>
          <a:p>
            <a:r>
              <a:rPr lang="en-US" sz="2800" dirty="0" smtClean="0"/>
              <a:t>Hormones, growth, puberty</a:t>
            </a:r>
          </a:p>
          <a:p>
            <a:r>
              <a:rPr lang="en-US" sz="2800" dirty="0" smtClean="0"/>
              <a:t>Not enough insulin, or missed insulin</a:t>
            </a:r>
          </a:p>
          <a:p>
            <a:r>
              <a:rPr lang="en-US" sz="2800" dirty="0" smtClean="0"/>
              <a:t>Over treated low or rebound </a:t>
            </a:r>
          </a:p>
          <a:p>
            <a:r>
              <a:rPr lang="en-US" sz="2800" dirty="0" smtClean="0"/>
              <a:t>Pump or pump site problem</a:t>
            </a:r>
          </a:p>
          <a:p>
            <a:r>
              <a:rPr lang="en-US" sz="2800" dirty="0" smtClean="0"/>
              <a:t>Or It’s a Mystery!!!</a:t>
            </a: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295400"/>
            <a:ext cx="7086600" cy="4832092"/>
          </a:xfrm>
          <a:prstGeom prst="rect">
            <a:avLst/>
          </a:prstGeom>
          <a:noFill/>
        </p:spPr>
        <p:txBody>
          <a:bodyPr wrap="square" rtlCol="0">
            <a:spAutoFit/>
          </a:bodyPr>
          <a:lstStyle/>
          <a:p>
            <a:r>
              <a:rPr lang="en-US" sz="2800" dirty="0" smtClean="0"/>
              <a:t>Signs and Symptoms:</a:t>
            </a:r>
          </a:p>
          <a:p>
            <a:endParaRPr lang="en-US" sz="2800" dirty="0" smtClean="0"/>
          </a:p>
          <a:p>
            <a:r>
              <a:rPr lang="en-US" sz="2800" dirty="0" smtClean="0"/>
              <a:t>Thirst</a:t>
            </a:r>
          </a:p>
          <a:p>
            <a:r>
              <a:rPr lang="en-US" sz="2800" dirty="0" smtClean="0"/>
              <a:t>Frequent Urination</a:t>
            </a:r>
          </a:p>
          <a:p>
            <a:r>
              <a:rPr lang="en-US" sz="2800" dirty="0" smtClean="0"/>
              <a:t>Fatigue</a:t>
            </a:r>
          </a:p>
          <a:p>
            <a:r>
              <a:rPr lang="en-US" sz="2800" dirty="0" smtClean="0"/>
              <a:t>Grouchy</a:t>
            </a:r>
          </a:p>
          <a:p>
            <a:r>
              <a:rPr lang="en-US" sz="2800" dirty="0" smtClean="0"/>
              <a:t>Blurry vision</a:t>
            </a:r>
          </a:p>
          <a:p>
            <a:r>
              <a:rPr lang="en-US" sz="2800" dirty="0" smtClean="0"/>
              <a:t>Hungry or not</a:t>
            </a:r>
          </a:p>
          <a:p>
            <a:r>
              <a:rPr lang="en-US" sz="2800" dirty="0" smtClean="0"/>
              <a:t>Feels low</a:t>
            </a:r>
          </a:p>
          <a:p>
            <a:r>
              <a:rPr lang="en-US" sz="2800" dirty="0" smtClean="0"/>
              <a:t>Can’t concentrate (Sound familiar??)</a:t>
            </a:r>
          </a:p>
          <a:p>
            <a:endParaRPr lang="en-US" sz="2800" dirty="0"/>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95400"/>
            <a:ext cx="7391400" cy="4832092"/>
          </a:xfrm>
          <a:prstGeom prst="rect">
            <a:avLst/>
          </a:prstGeom>
          <a:noFill/>
        </p:spPr>
        <p:txBody>
          <a:bodyPr wrap="square" rtlCol="0">
            <a:spAutoFit/>
          </a:bodyPr>
          <a:lstStyle/>
          <a:p>
            <a:r>
              <a:rPr lang="en-US" sz="2800" dirty="0" smtClean="0"/>
              <a:t>So:  If timing is right, insulin can be given, and back to class.  </a:t>
            </a:r>
          </a:p>
          <a:p>
            <a:endParaRPr lang="en-US" sz="2800" dirty="0" smtClean="0"/>
          </a:p>
          <a:p>
            <a:r>
              <a:rPr lang="en-US" sz="2800" dirty="0" smtClean="0"/>
              <a:t>If glucose is &gt;250 mg/dl, check for ketones. </a:t>
            </a:r>
          </a:p>
          <a:p>
            <a:endParaRPr lang="en-US" sz="2800" dirty="0" smtClean="0"/>
          </a:p>
          <a:p>
            <a:r>
              <a:rPr lang="en-US" sz="2800" dirty="0" smtClean="0"/>
              <a:t>If they are moderate of large, call diabetes provider, or whoever the medical orders designate.  Usually, insulin is given, and back to class unless obvious significant symptoms….</a:t>
            </a:r>
          </a:p>
          <a:p>
            <a:endParaRPr lang="en-US" sz="2800" dirty="0" smtClean="0"/>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4" name="Rectangle 6"/>
          <p:cNvSpPr>
            <a:spLocks noGrp="1" noChangeArrowheads="1"/>
          </p:cNvSpPr>
          <p:nvPr>
            <p:ph type="title"/>
          </p:nvPr>
        </p:nvSpPr>
        <p:spPr/>
        <p:txBody>
          <a:bodyPr>
            <a:normAutofit/>
          </a:bodyPr>
          <a:lstStyle/>
          <a:p>
            <a:pPr eaLnBrk="1" fontAlgn="auto" hangingPunct="1">
              <a:spcAft>
                <a:spcPts val="0"/>
              </a:spcAft>
              <a:defRPr/>
            </a:pPr>
            <a:r>
              <a:rPr lang="en-US" altLang="en-US" sz="5400" dirty="0">
                <a:solidFill>
                  <a:srgbClr val="0066CC"/>
                </a:solidFill>
                <a:latin typeface="Century Gothic" pitchFamily="34" charset="0"/>
              </a:rPr>
              <a:t>Type 2</a:t>
            </a:r>
          </a:p>
        </p:txBody>
      </p:sp>
      <p:sp>
        <p:nvSpPr>
          <p:cNvPr id="67585" name="Rectangle 3"/>
          <p:cNvSpPr>
            <a:spLocks noGrp="1" noChangeArrowheads="1"/>
          </p:cNvSpPr>
          <p:nvPr>
            <p:ph sz="half" idx="1"/>
          </p:nvPr>
        </p:nvSpPr>
        <p:spPr>
          <a:xfrm>
            <a:off x="533400" y="1371600"/>
            <a:ext cx="8000999" cy="4724400"/>
          </a:xfrm>
        </p:spPr>
        <p:txBody>
          <a:bodyPr/>
          <a:lstStyle/>
          <a:p>
            <a:pPr eaLnBrk="1" hangingPunct="1">
              <a:buClr>
                <a:schemeClr val="tx1"/>
              </a:buClr>
              <a:buFontTx/>
              <a:buChar char="•"/>
              <a:defRPr/>
            </a:pPr>
            <a:r>
              <a:rPr lang="en-US" altLang="en-US" dirty="0" smtClean="0"/>
              <a:t>Used to be called Adult onset, as it was thought only adults developed this disease.</a:t>
            </a:r>
          </a:p>
          <a:p>
            <a:pPr eaLnBrk="1" hangingPunct="1">
              <a:buClr>
                <a:schemeClr val="tx1"/>
              </a:buClr>
              <a:buFontTx/>
              <a:buChar char="•"/>
              <a:defRPr/>
            </a:pPr>
            <a:endParaRPr lang="en-US" altLang="en-US" dirty="0" smtClean="0"/>
          </a:p>
          <a:p>
            <a:pPr eaLnBrk="1" hangingPunct="1">
              <a:buClr>
                <a:schemeClr val="tx1"/>
              </a:buClr>
              <a:buFontTx/>
              <a:buChar char="•"/>
              <a:defRPr/>
            </a:pPr>
            <a:r>
              <a:rPr lang="en-US" altLang="en-US" dirty="0" smtClean="0"/>
              <a:t>Insulin resistant disease, insulin does not work correctly.  </a:t>
            </a:r>
          </a:p>
          <a:p>
            <a:pPr eaLnBrk="1" hangingPunct="1">
              <a:buClr>
                <a:schemeClr val="tx1"/>
              </a:buClr>
              <a:buFontTx/>
              <a:buChar char="•"/>
              <a:defRPr/>
            </a:pPr>
            <a:endParaRPr lang="en-US" altLang="en-US" dirty="0" smtClean="0"/>
          </a:p>
          <a:p>
            <a:pPr eaLnBrk="1" hangingPunct="1">
              <a:buClr>
                <a:schemeClr val="tx1"/>
              </a:buClr>
              <a:buFontTx/>
              <a:buChar char="•"/>
              <a:defRPr/>
            </a:pPr>
            <a:r>
              <a:rPr lang="en-US" altLang="en-US" dirty="0" smtClean="0"/>
              <a:t>If caught early, may be treated with diet and exercise,  or pills, however, may need insulin to start with, or after several years.</a:t>
            </a:r>
          </a:p>
          <a:p>
            <a:pPr eaLnBrk="1" hangingPunct="1">
              <a:buClr>
                <a:schemeClr val="tx1"/>
              </a:buClr>
              <a:buFontTx/>
              <a:buChar char="•"/>
              <a:defRPr/>
            </a:pPr>
            <a:endParaRPr lang="en-US" altLang="en-US" dirty="0" smtClean="0"/>
          </a:p>
          <a:p>
            <a:pPr eaLnBrk="1" hangingPunct="1">
              <a:buClr>
                <a:schemeClr val="tx1"/>
              </a:buClr>
              <a:buFontTx/>
              <a:buChar char="•"/>
              <a:defRPr/>
            </a:pPr>
            <a:endParaRPr lang="en-US" altLang="en-US" dirty="0" smtClean="0"/>
          </a:p>
          <a:p>
            <a:pPr eaLnBrk="1" hangingPunct="1">
              <a:buClr>
                <a:schemeClr val="tx1"/>
              </a:buClr>
              <a:buFont typeface="Wingdings" pitchFamily="2" charset="2"/>
              <a:buChar char="v"/>
              <a:defRPr/>
            </a:pPr>
            <a:endParaRPr lang="en-US" altLang="en-US"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9334" name="Rectangle 6"/>
          <p:cNvSpPr>
            <a:spLocks noGrp="1" noChangeArrowheads="1"/>
          </p:cNvSpPr>
          <p:nvPr>
            <p:ph type="title"/>
          </p:nvPr>
        </p:nvSpPr>
        <p:spPr>
          <a:xfrm>
            <a:off x="1887538" y="388938"/>
            <a:ext cx="5083175" cy="1263650"/>
          </a:xfrm>
        </p:spPr>
        <p:txBody>
          <a:bodyPr/>
          <a:lstStyle/>
          <a:p>
            <a:pPr eaLnBrk="1" fontAlgn="auto" hangingPunct="1">
              <a:spcAft>
                <a:spcPts val="0"/>
              </a:spcAft>
              <a:defRPr/>
            </a:pPr>
            <a:r>
              <a:rPr lang="en-US" altLang="en-US" sz="5400" dirty="0" smtClean="0">
                <a:solidFill>
                  <a:schemeClr val="accent2"/>
                </a:solidFill>
                <a:latin typeface="Century Gothic" pitchFamily="34" charset="0"/>
              </a:rPr>
              <a:t>Ketones</a:t>
            </a:r>
            <a:endParaRPr lang="en-US" altLang="en-US" sz="5400" dirty="0">
              <a:solidFill>
                <a:schemeClr val="accent2"/>
              </a:solidFill>
              <a:latin typeface="Century Gothic" pitchFamily="34" charset="0"/>
            </a:endParaRPr>
          </a:p>
        </p:txBody>
      </p:sp>
      <p:sp>
        <p:nvSpPr>
          <p:cNvPr id="99331" name="Rectangle 3"/>
          <p:cNvSpPr>
            <a:spLocks noGrp="1" noChangeArrowheads="1"/>
          </p:cNvSpPr>
          <p:nvPr>
            <p:ph idx="1"/>
          </p:nvPr>
        </p:nvSpPr>
        <p:spPr/>
        <p:txBody>
          <a:bodyPr/>
          <a:lstStyle/>
          <a:p>
            <a:pPr eaLnBrk="1" hangingPunct="1">
              <a:buFont typeface="Wingdings" pitchFamily="2" charset="2"/>
              <a:buNone/>
              <a:defRPr/>
            </a:pPr>
            <a:r>
              <a:rPr lang="en-US" altLang="en-US" dirty="0" smtClean="0"/>
              <a:t>A fat burning </a:t>
            </a:r>
            <a:r>
              <a:rPr lang="en-US" altLang="en-US" dirty="0" smtClean="0">
                <a:solidFill>
                  <a:schemeClr val="accent2"/>
                </a:solidFill>
              </a:rPr>
              <a:t>waste</a:t>
            </a:r>
            <a:r>
              <a:rPr lang="en-US" altLang="en-US" dirty="0" smtClean="0"/>
              <a:t> product</a:t>
            </a:r>
          </a:p>
          <a:p>
            <a:pPr eaLnBrk="1" hangingPunct="1">
              <a:buFont typeface="Wingdings" pitchFamily="2" charset="2"/>
              <a:buNone/>
              <a:defRPr/>
            </a:pPr>
            <a:r>
              <a:rPr lang="en-US" altLang="en-US" dirty="0" smtClean="0"/>
              <a:t>Indicates a </a:t>
            </a:r>
            <a:r>
              <a:rPr lang="en-US" altLang="en-US" dirty="0" smtClean="0">
                <a:solidFill>
                  <a:schemeClr val="accent2"/>
                </a:solidFill>
              </a:rPr>
              <a:t>lack of insulin</a:t>
            </a:r>
          </a:p>
          <a:p>
            <a:pPr eaLnBrk="1" hangingPunct="1">
              <a:buFont typeface="Wingdings" pitchFamily="2" charset="2"/>
              <a:buNone/>
              <a:defRPr/>
            </a:pPr>
            <a:r>
              <a:rPr lang="en-US" altLang="en-US" dirty="0" smtClean="0">
                <a:solidFill>
                  <a:schemeClr val="accent2"/>
                </a:solidFill>
              </a:rPr>
              <a:t>Required test</a:t>
            </a:r>
            <a:r>
              <a:rPr lang="en-US" altLang="en-US" dirty="0" smtClean="0">
                <a:solidFill>
                  <a:srgbClr val="FC0128"/>
                </a:solidFill>
              </a:rPr>
              <a:t> </a:t>
            </a:r>
            <a:r>
              <a:rPr lang="en-US" altLang="en-US" dirty="0" smtClean="0"/>
              <a:t>if BG is &gt; 250mg/dl</a:t>
            </a:r>
          </a:p>
          <a:p>
            <a:pPr eaLnBrk="1" hangingPunct="1">
              <a:buFont typeface="Wingdings" pitchFamily="2" charset="2"/>
              <a:buNone/>
              <a:defRPr/>
            </a:pPr>
            <a:r>
              <a:rPr lang="en-US" altLang="en-US" dirty="0" smtClean="0"/>
              <a:t>Potentially </a:t>
            </a:r>
            <a:r>
              <a:rPr lang="en-US" altLang="en-US" b="1" dirty="0" smtClean="0">
                <a:solidFill>
                  <a:srgbClr val="FF0000"/>
                </a:solidFill>
              </a:rPr>
              <a:t>DANGEROUS!  </a:t>
            </a:r>
          </a:p>
          <a:p>
            <a:pPr eaLnBrk="1" hangingPunct="1">
              <a:buFont typeface="Wingdings" pitchFamily="2" charset="2"/>
              <a:buNone/>
              <a:defRPr/>
            </a:pPr>
            <a:r>
              <a:rPr lang="en-US" altLang="en-US" b="1" dirty="0" smtClean="0">
                <a:solidFill>
                  <a:srgbClr val="FF0000"/>
                </a:solidFill>
              </a:rPr>
              <a:t>Can lead to </a:t>
            </a:r>
            <a:r>
              <a:rPr lang="en-US" altLang="en-US" sz="4400" b="1" dirty="0" smtClean="0">
                <a:solidFill>
                  <a:srgbClr val="FF0000"/>
                </a:solidFill>
              </a:rPr>
              <a:t>DKA</a:t>
            </a:r>
          </a:p>
          <a:p>
            <a:pPr eaLnBrk="1" hangingPunct="1">
              <a:buFont typeface="Wingdings" pitchFamily="2" charset="2"/>
              <a:buNone/>
              <a:defRPr/>
            </a:pPr>
            <a:r>
              <a:rPr lang="en-US" altLang="en-US" b="1" dirty="0" smtClean="0">
                <a:solidFill>
                  <a:srgbClr val="FF0000"/>
                </a:solidFill>
              </a:rPr>
              <a:t>Diabetic Ketoacidosis, this can be fatal!!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additive="base">
                                        <p:cTn id="7" dur="500" fill="hold"/>
                                        <p:tgtEl>
                                          <p:spTgt spid="993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93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iveby.wav"/>
                                        </p:tgtEl>
                                      </p:cMediaNode>
                                    </p:audio>
                                  </p:subTnLst>
                                </p:cTn>
                              </p:par>
                            </p:childTnLst>
                          </p:cTn>
                        </p:par>
                        <p:par>
                          <p:cTn id="9" fill="hold" nodeType="afterGroup">
                            <p:stCondLst>
                              <p:cond delay="2500"/>
                            </p:stCondLst>
                            <p:childTnLst>
                              <p:par>
                                <p:cTn id="10" presetID="2" presetClass="entr" presetSubtype="8" fill="hold" grpId="0" nodeType="afterEffect">
                                  <p:stCondLst>
                                    <p:cond delay="2000"/>
                                  </p:stCondLst>
                                  <p:childTnLst>
                                    <p:set>
                                      <p:cBhvr>
                                        <p:cTn id="11" dur="1" fill="hold">
                                          <p:stCondLst>
                                            <p:cond delay="0"/>
                                          </p:stCondLst>
                                        </p:cTn>
                                        <p:tgtEl>
                                          <p:spTgt spid="99331">
                                            <p:txEl>
                                              <p:pRg st="1" end="1"/>
                                            </p:txEl>
                                          </p:spTgt>
                                        </p:tgtEl>
                                        <p:attrNameLst>
                                          <p:attrName>style.visibility</p:attrName>
                                        </p:attrNameLst>
                                      </p:cBhvr>
                                      <p:to>
                                        <p:strVal val="visible"/>
                                      </p:to>
                                    </p:set>
                                    <p:anim calcmode="lin" valueType="num">
                                      <p:cBhvr additive="base">
                                        <p:cTn id="12" dur="500" fill="hold"/>
                                        <p:tgtEl>
                                          <p:spTgt spid="9933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933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driveby.wav"/>
                                        </p:tgtEl>
                                      </p:cMediaNode>
                                    </p:audio>
                                  </p:subTnLst>
                                </p:cTn>
                              </p:par>
                            </p:childTnLst>
                          </p:cTn>
                        </p:par>
                        <p:par>
                          <p:cTn id="14" fill="hold" nodeType="afterGroup">
                            <p:stCondLst>
                              <p:cond delay="5000"/>
                            </p:stCondLst>
                            <p:childTnLst>
                              <p:par>
                                <p:cTn id="15" presetID="2" presetClass="entr" presetSubtype="8" fill="hold" grpId="0" nodeType="afterEffect">
                                  <p:stCondLst>
                                    <p:cond delay="2000"/>
                                  </p:stCondLst>
                                  <p:childTnLst>
                                    <p:set>
                                      <p:cBhvr>
                                        <p:cTn id="16" dur="1" fill="hold">
                                          <p:stCondLst>
                                            <p:cond delay="0"/>
                                          </p:stCondLst>
                                        </p:cTn>
                                        <p:tgtEl>
                                          <p:spTgt spid="99331">
                                            <p:txEl>
                                              <p:pRg st="2" end="2"/>
                                            </p:txEl>
                                          </p:spTgt>
                                        </p:tgtEl>
                                        <p:attrNameLst>
                                          <p:attrName>style.visibility</p:attrName>
                                        </p:attrNameLst>
                                      </p:cBhvr>
                                      <p:to>
                                        <p:strVal val="visible"/>
                                      </p:to>
                                    </p:set>
                                    <p:anim calcmode="lin" valueType="num">
                                      <p:cBhvr additive="base">
                                        <p:cTn id="17" dur="500" fill="hold"/>
                                        <p:tgtEl>
                                          <p:spTgt spid="9933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933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driveby.wav"/>
                                        </p:tgtEl>
                                      </p:cMediaNode>
                                    </p:audio>
                                  </p:subTnLst>
                                </p:cTn>
                              </p:par>
                            </p:childTnLst>
                          </p:cTn>
                        </p:par>
                        <p:par>
                          <p:cTn id="19" fill="hold" nodeType="afterGroup">
                            <p:stCondLst>
                              <p:cond delay="7500"/>
                            </p:stCondLst>
                            <p:childTnLst>
                              <p:par>
                                <p:cTn id="20" presetID="2" presetClass="entr" presetSubtype="8" fill="hold" grpId="0" nodeType="afterEffect">
                                  <p:stCondLst>
                                    <p:cond delay="2000"/>
                                  </p:stCondLst>
                                  <p:childTnLst>
                                    <p:set>
                                      <p:cBhvr>
                                        <p:cTn id="21" dur="1" fill="hold">
                                          <p:stCondLst>
                                            <p:cond delay="0"/>
                                          </p:stCondLst>
                                        </p:cTn>
                                        <p:tgtEl>
                                          <p:spTgt spid="99331">
                                            <p:txEl>
                                              <p:pRg st="3" end="3"/>
                                            </p:txEl>
                                          </p:spTgt>
                                        </p:tgtEl>
                                        <p:attrNameLst>
                                          <p:attrName>style.visibility</p:attrName>
                                        </p:attrNameLst>
                                      </p:cBhvr>
                                      <p:to>
                                        <p:strVal val="visible"/>
                                      </p:to>
                                    </p:set>
                                    <p:anim calcmode="lin" valueType="num">
                                      <p:cBhvr additive="base">
                                        <p:cTn id="22" dur="500" fill="hold"/>
                                        <p:tgtEl>
                                          <p:spTgt spid="99331">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9933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driveby.wav"/>
                                        </p:tgtEl>
                                      </p:cMediaNode>
                                    </p:audio>
                                  </p:subTnLst>
                                </p:cTn>
                              </p:par>
                            </p:childTnLst>
                          </p:cTn>
                        </p:par>
                        <p:par>
                          <p:cTn id="24" fill="hold">
                            <p:stCondLst>
                              <p:cond delay="10000"/>
                            </p:stCondLst>
                            <p:childTnLst>
                              <p:par>
                                <p:cTn id="25" presetID="2" presetClass="entr" presetSubtype="8" fill="hold" grpId="0" nodeType="afterEffect">
                                  <p:stCondLst>
                                    <p:cond delay="2000"/>
                                  </p:stCondLst>
                                  <p:childTnLst>
                                    <p:set>
                                      <p:cBhvr>
                                        <p:cTn id="26" dur="1" fill="hold">
                                          <p:stCondLst>
                                            <p:cond delay="0"/>
                                          </p:stCondLst>
                                        </p:cTn>
                                        <p:tgtEl>
                                          <p:spTgt spid="99331">
                                            <p:txEl>
                                              <p:pRg st="4" end="4"/>
                                            </p:txEl>
                                          </p:spTgt>
                                        </p:tgtEl>
                                        <p:attrNameLst>
                                          <p:attrName>style.visibility</p:attrName>
                                        </p:attrNameLst>
                                      </p:cBhvr>
                                      <p:to>
                                        <p:strVal val="visible"/>
                                      </p:to>
                                    </p:set>
                                    <p:anim calcmode="lin" valueType="num">
                                      <p:cBhvr additive="base">
                                        <p:cTn id="27" dur="500" fill="hold"/>
                                        <p:tgtEl>
                                          <p:spTgt spid="9933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933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driveby.wav"/>
                                        </p:tgtEl>
                                      </p:cMediaNode>
                                    </p:audio>
                                  </p:subTnLst>
                                </p:cTn>
                              </p:par>
                            </p:childTnLst>
                          </p:cTn>
                        </p:par>
                        <p:par>
                          <p:cTn id="29" fill="hold">
                            <p:stCondLst>
                              <p:cond delay="12500"/>
                            </p:stCondLst>
                            <p:childTnLst>
                              <p:par>
                                <p:cTn id="30" presetID="2" presetClass="entr" presetSubtype="8" fill="hold" grpId="0" nodeType="afterEffect">
                                  <p:stCondLst>
                                    <p:cond delay="2000"/>
                                  </p:stCondLst>
                                  <p:childTnLst>
                                    <p:set>
                                      <p:cBhvr>
                                        <p:cTn id="31" dur="1" fill="hold">
                                          <p:stCondLst>
                                            <p:cond delay="0"/>
                                          </p:stCondLst>
                                        </p:cTn>
                                        <p:tgtEl>
                                          <p:spTgt spid="99331">
                                            <p:txEl>
                                              <p:pRg st="5" end="5"/>
                                            </p:txEl>
                                          </p:spTgt>
                                        </p:tgtEl>
                                        <p:attrNameLst>
                                          <p:attrName>style.visibility</p:attrName>
                                        </p:attrNameLst>
                                      </p:cBhvr>
                                      <p:to>
                                        <p:strVal val="visible"/>
                                      </p:to>
                                    </p:set>
                                    <p:anim calcmode="lin" valueType="num">
                                      <p:cBhvr additive="base">
                                        <p:cTn id="32" dur="500" fill="hold"/>
                                        <p:tgtEl>
                                          <p:spTgt spid="99331">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9933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advAuto="200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14400"/>
            <a:ext cx="7924800" cy="5262979"/>
          </a:xfrm>
          <a:prstGeom prst="rect">
            <a:avLst/>
          </a:prstGeom>
          <a:noFill/>
        </p:spPr>
        <p:txBody>
          <a:bodyPr wrap="square" rtlCol="0">
            <a:spAutoFit/>
          </a:bodyPr>
          <a:lstStyle/>
          <a:p>
            <a:r>
              <a:rPr lang="en-US" sz="2400" dirty="0" smtClean="0"/>
              <a:t>Ketones – What are they???</a:t>
            </a:r>
          </a:p>
          <a:p>
            <a:endParaRPr lang="en-US" sz="2400" dirty="0" smtClean="0"/>
          </a:p>
          <a:p>
            <a:r>
              <a:rPr lang="en-US" sz="2400" dirty="0" smtClean="0"/>
              <a:t>Ketones are the byproduct of fat breakdown.  We all make them overnight, because they are made when anyone is in a fasting state.  When you are fasting, not taking in food that is not turned to glucose, you are fasting.  Your body breaks down fat – to make glucose!!</a:t>
            </a:r>
          </a:p>
          <a:p>
            <a:endParaRPr lang="en-US" sz="2400" dirty="0" smtClean="0"/>
          </a:p>
          <a:p>
            <a:r>
              <a:rPr lang="en-US" sz="2400" dirty="0" smtClean="0"/>
              <a:t>So when a person with Type 1 diabetes doesn’t have enough glucose getting into their cells, because they don’t have enough insulin on board, they break down fat cells.  However, without that insulin, that extra glucose just stays in the blood, making the blood sugar continue to rise.  The cells continue to starve.  </a:t>
            </a:r>
            <a:endParaRPr lang="en-US" sz="2400" dirty="0"/>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14400"/>
            <a:ext cx="7543800" cy="5262979"/>
          </a:xfrm>
          <a:prstGeom prst="rect">
            <a:avLst/>
          </a:prstGeom>
          <a:noFill/>
        </p:spPr>
        <p:txBody>
          <a:bodyPr wrap="square" rtlCol="0">
            <a:spAutoFit/>
          </a:bodyPr>
          <a:lstStyle/>
          <a:p>
            <a:r>
              <a:rPr lang="en-US" sz="2800" dirty="0" smtClean="0"/>
              <a:t>Signs and Symptoms:</a:t>
            </a:r>
          </a:p>
          <a:p>
            <a:endParaRPr lang="en-US" sz="2800" dirty="0" smtClean="0"/>
          </a:p>
          <a:p>
            <a:r>
              <a:rPr lang="en-US" sz="2800" dirty="0" smtClean="0"/>
              <a:t>Nausea, vomiting, abdominal pain</a:t>
            </a:r>
          </a:p>
          <a:p>
            <a:r>
              <a:rPr lang="en-US" sz="2800" dirty="0" smtClean="0"/>
              <a:t>Breathing hard</a:t>
            </a:r>
          </a:p>
          <a:p>
            <a:r>
              <a:rPr lang="en-US" sz="2800" dirty="0" smtClean="0"/>
              <a:t>Lethargy</a:t>
            </a:r>
          </a:p>
          <a:p>
            <a:r>
              <a:rPr lang="en-US" sz="2800" dirty="0" smtClean="0"/>
              <a:t>Large urine or blood ketones</a:t>
            </a:r>
          </a:p>
          <a:p>
            <a:r>
              <a:rPr lang="en-US" sz="2800" dirty="0" smtClean="0"/>
              <a:t>Call parents, 911 if at this point. </a:t>
            </a:r>
          </a:p>
          <a:p>
            <a:endParaRPr lang="en-US" sz="2800" dirty="0" smtClean="0"/>
          </a:p>
          <a:p>
            <a:r>
              <a:rPr lang="en-US" sz="2800" dirty="0" smtClean="0"/>
              <a:t>However, this is usually not the case at school.</a:t>
            </a:r>
          </a:p>
          <a:p>
            <a:endParaRPr lang="en-US" sz="2800" dirty="0" smtClean="0"/>
          </a:p>
          <a:p>
            <a:endParaRPr lang="en-US" sz="2800" dirty="0" smtClean="0"/>
          </a:p>
          <a:p>
            <a:endParaRPr lang="en-US" sz="2800" dirty="0"/>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838200"/>
            <a:ext cx="7924800" cy="5447645"/>
          </a:xfrm>
          <a:prstGeom prst="rect">
            <a:avLst/>
          </a:prstGeom>
          <a:noFill/>
        </p:spPr>
        <p:txBody>
          <a:bodyPr wrap="square" rtlCol="0">
            <a:spAutoFit/>
          </a:bodyPr>
          <a:lstStyle/>
          <a:p>
            <a:r>
              <a:rPr lang="en-US" sz="3600" dirty="0" smtClean="0"/>
              <a:t>Diet:</a:t>
            </a:r>
          </a:p>
          <a:p>
            <a:endParaRPr lang="en-US" sz="2400" dirty="0" smtClean="0"/>
          </a:p>
          <a:p>
            <a:r>
              <a:rPr lang="en-US" sz="2400" dirty="0" smtClean="0"/>
              <a:t>Past:  </a:t>
            </a:r>
          </a:p>
          <a:p>
            <a:r>
              <a:rPr lang="en-US" sz="2400" dirty="0" smtClean="0"/>
              <a:t> ADA diets:  Counted calories</a:t>
            </a:r>
          </a:p>
          <a:p>
            <a:r>
              <a:rPr lang="en-US" sz="2400" dirty="0" smtClean="0"/>
              <a:t>                 Used exchange system, could have so many carbs, proteins, fats in a day, and they were divided up between meals and snacks. </a:t>
            </a:r>
          </a:p>
          <a:p>
            <a:endParaRPr lang="en-US" sz="2400" dirty="0" smtClean="0"/>
          </a:p>
          <a:p>
            <a:r>
              <a:rPr lang="en-US" sz="2400" dirty="0" smtClean="0"/>
              <a:t>Now: for the Children:  We stress Healthy balanced age appropriate meals and snacks.  There are no specific restrictions or requirements.  We provide general guidelines.  As we teach primarily carb counting, our families know how to cover those high carb sugary treats on special occasions.  </a:t>
            </a:r>
            <a:endParaRPr lang="en-US" sz="2400" dirty="0"/>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1066800"/>
            <a:ext cx="7467600" cy="5262979"/>
          </a:xfrm>
          <a:prstGeom prst="rect">
            <a:avLst/>
          </a:prstGeom>
          <a:noFill/>
        </p:spPr>
        <p:txBody>
          <a:bodyPr wrap="square" rtlCol="0">
            <a:spAutoFit/>
          </a:bodyPr>
          <a:lstStyle/>
          <a:p>
            <a:r>
              <a:rPr lang="en-US" sz="2800" dirty="0" smtClean="0"/>
              <a:t>I personally like to tell the families to take diabetes out of the food discussions.  They should have a healthy balanced age appropriate diet.  Treats are ok sometimes for everyone, they are not ok every day for anyone, with or without diabetes!!!</a:t>
            </a:r>
          </a:p>
          <a:p>
            <a:endParaRPr lang="en-US" sz="2800" dirty="0" smtClean="0"/>
          </a:p>
          <a:p>
            <a:r>
              <a:rPr lang="en-US" sz="2800" dirty="0" smtClean="0"/>
              <a:t>Unfortunately, we still have the food police everywhere that scrutinize what the children are eating, telling them what they can and can’t eat.  Really the only thing they can’t eat is poison or cookies – made with poison.  </a:t>
            </a:r>
            <a:endParaRPr lang="en-US" sz="2800" dirty="0"/>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14400"/>
            <a:ext cx="7162800" cy="5262979"/>
          </a:xfrm>
          <a:prstGeom prst="rect">
            <a:avLst/>
          </a:prstGeom>
          <a:noFill/>
        </p:spPr>
        <p:txBody>
          <a:bodyPr wrap="square" rtlCol="0">
            <a:spAutoFit/>
          </a:bodyPr>
          <a:lstStyle/>
          <a:p>
            <a:r>
              <a:rPr lang="en-US" sz="2800" dirty="0" smtClean="0"/>
              <a:t>Why the change???</a:t>
            </a:r>
          </a:p>
          <a:p>
            <a:endParaRPr lang="en-US" sz="2800" dirty="0" smtClean="0"/>
          </a:p>
          <a:p>
            <a:r>
              <a:rPr lang="en-US" sz="2800" dirty="0" smtClean="0"/>
              <a:t>On the old system, it was believed that sugar raised blood sugar.  It does, but it is really anything carbohydrate that raises blood sugar, not just sugar. </a:t>
            </a:r>
          </a:p>
          <a:p>
            <a:endParaRPr lang="en-US" sz="2800" dirty="0" smtClean="0"/>
          </a:p>
          <a:p>
            <a:r>
              <a:rPr lang="en-US" sz="2800" dirty="0" smtClean="0"/>
              <a:t>If you restrict or take something away from a child, what do they do?? They find a way to sneak it!  So the old way promoted a lot of sneaking of food, and a lot of eating disorders among children with diabetes. </a:t>
            </a:r>
            <a:endParaRPr lang="en-US" sz="2800" dirty="0"/>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pPr eaLnBrk="1" hangingPunct="1">
              <a:defRPr/>
            </a:pPr>
            <a:r>
              <a:rPr lang="en-US" altLang="en-US" dirty="0" smtClean="0"/>
              <a:t>Exercise</a:t>
            </a:r>
          </a:p>
        </p:txBody>
      </p:sp>
      <p:sp>
        <p:nvSpPr>
          <p:cNvPr id="354306" name="Rectangle 3"/>
          <p:cNvSpPr>
            <a:spLocks noGrp="1" noChangeArrowheads="1"/>
          </p:cNvSpPr>
          <p:nvPr>
            <p:ph idx="1"/>
          </p:nvPr>
        </p:nvSpPr>
        <p:spPr/>
        <p:txBody>
          <a:bodyPr/>
          <a:lstStyle/>
          <a:p>
            <a:pPr eaLnBrk="1" hangingPunct="1">
              <a:lnSpc>
                <a:spcPct val="90000"/>
              </a:lnSpc>
            </a:pPr>
            <a:endParaRPr lang="en-US" altLang="en-US" dirty="0" smtClean="0"/>
          </a:p>
          <a:p>
            <a:pPr eaLnBrk="1" hangingPunct="1">
              <a:lnSpc>
                <a:spcPct val="90000"/>
              </a:lnSpc>
            </a:pPr>
            <a:endParaRPr lang="en-US" altLang="en-US" dirty="0" smtClean="0"/>
          </a:p>
          <a:p>
            <a:pPr eaLnBrk="1" hangingPunct="1">
              <a:lnSpc>
                <a:spcPct val="90000"/>
              </a:lnSpc>
            </a:pPr>
            <a:r>
              <a:rPr lang="en-US" altLang="en-US" dirty="0" smtClean="0"/>
              <a:t>Children and adolescents with Type 1 DM should adhere to the CDC and American Academy of Sports Medicine recommendations of minimum of 30-60 min of moderate physical activity daily.</a:t>
            </a:r>
          </a:p>
          <a:p>
            <a:pPr eaLnBrk="1" hangingPunct="1">
              <a:lnSpc>
                <a:spcPct val="90000"/>
              </a:lnSpc>
            </a:pPr>
            <a:endParaRPr lang="en-US" altLang="en-US" dirty="0" smtClean="0"/>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p:txBody>
          <a:bodyPr/>
          <a:lstStyle/>
          <a:p>
            <a:pPr eaLnBrk="1" hangingPunct="1">
              <a:defRPr/>
            </a:pPr>
            <a:endParaRPr lang="en-US" altLang="en-US" dirty="0"/>
          </a:p>
        </p:txBody>
      </p:sp>
      <p:sp>
        <p:nvSpPr>
          <p:cNvPr id="353282" name="Rectangle 3"/>
          <p:cNvSpPr>
            <a:spLocks noGrp="1" noChangeArrowheads="1"/>
          </p:cNvSpPr>
          <p:nvPr>
            <p:ph idx="1"/>
          </p:nvPr>
        </p:nvSpPr>
        <p:spPr/>
        <p:txBody>
          <a:bodyPr/>
          <a:lstStyle/>
          <a:p>
            <a:pPr eaLnBrk="1" hangingPunct="1"/>
            <a:endParaRPr lang="en-US" altLang="en-US" dirty="0" smtClean="0"/>
          </a:p>
        </p:txBody>
      </p:sp>
      <p:pic>
        <p:nvPicPr>
          <p:cNvPr id="353283" name="Picture 4" descr="j0430599"/>
          <p:cNvPicPr>
            <a:picLocks noChangeAspect="1" noChangeArrowheads="1"/>
          </p:cNvPicPr>
          <p:nvPr/>
        </p:nvPicPr>
        <p:blipFill>
          <a:blip r:embed="rId2" cstate="print"/>
          <a:srcRect/>
          <a:stretch>
            <a:fillRect/>
          </a:stretch>
        </p:blipFill>
        <p:spPr bwMode="auto">
          <a:xfrm>
            <a:off x="-1524000" y="-633413"/>
            <a:ext cx="12192000" cy="812482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838200" y="274638"/>
            <a:ext cx="8229600" cy="1143000"/>
          </a:xfrm>
          <a:prstGeom prst="rect">
            <a:avLst/>
          </a:prstGeom>
          <a:noFill/>
          <a:ln>
            <a:noFill/>
          </a:ln>
          <a:effectLst/>
          <a:extLst>
            <a:ext uri="{909E8E84-426E-40DD-AFC4-6F175D3DCCD1}"/>
            <a:ext uri="{91240B29-F687-4F45-9708-019B960494DF}"/>
            <a:ext uri="{AF507438-7753-43E0-B8FC-AC1667EBCBE1}"/>
          </a:extLst>
        </p:spPr>
        <p:txBody>
          <a:bodyPr anchor="ctr" anchorCtr="1"/>
          <a:lstStyle>
            <a:lvl1pPr algn="ctr">
              <a:lnSpc>
                <a:spcPct val="90000"/>
              </a:lnSpc>
              <a:defRPr sz="4400">
                <a:solidFill>
                  <a:schemeClr val="tx2"/>
                </a:solidFill>
                <a:effectLst>
                  <a:outerShdw blurRad="38100" dist="38100" dir="2700000" algn="tl">
                    <a:srgbClr val="C0C0C0"/>
                  </a:outerShdw>
                </a:effectLst>
                <a:latin typeface="Verdana" pitchFamily="34" charset="0"/>
              </a:defRPr>
            </a:lvl1pPr>
            <a:lvl2pPr algn="ctr">
              <a:lnSpc>
                <a:spcPct val="90000"/>
              </a:lnSpc>
              <a:defRPr sz="4400">
                <a:solidFill>
                  <a:schemeClr val="tx2"/>
                </a:solidFill>
                <a:effectLst>
                  <a:outerShdw blurRad="38100" dist="38100" dir="2700000" algn="tl">
                    <a:srgbClr val="C0C0C0"/>
                  </a:outerShdw>
                </a:effectLst>
                <a:latin typeface="Verdana" pitchFamily="34" charset="0"/>
              </a:defRPr>
            </a:lvl2pPr>
            <a:lvl3pPr algn="ctr">
              <a:lnSpc>
                <a:spcPct val="90000"/>
              </a:lnSpc>
              <a:defRPr sz="4400">
                <a:solidFill>
                  <a:schemeClr val="tx2"/>
                </a:solidFill>
                <a:effectLst>
                  <a:outerShdw blurRad="38100" dist="38100" dir="2700000" algn="tl">
                    <a:srgbClr val="C0C0C0"/>
                  </a:outerShdw>
                </a:effectLst>
                <a:latin typeface="Verdana" pitchFamily="34" charset="0"/>
              </a:defRPr>
            </a:lvl3pPr>
            <a:lvl4pPr algn="ctr">
              <a:lnSpc>
                <a:spcPct val="90000"/>
              </a:lnSpc>
              <a:defRPr sz="4400">
                <a:solidFill>
                  <a:schemeClr val="tx2"/>
                </a:solidFill>
                <a:effectLst>
                  <a:outerShdw blurRad="38100" dist="38100" dir="2700000" algn="tl">
                    <a:srgbClr val="C0C0C0"/>
                  </a:outerShdw>
                </a:effectLst>
                <a:latin typeface="Verdana" pitchFamily="34" charset="0"/>
              </a:defRPr>
            </a:lvl4pPr>
            <a:lvl5pPr algn="ctr">
              <a:lnSpc>
                <a:spcPct val="90000"/>
              </a:lnSpc>
              <a:defRPr sz="4400">
                <a:solidFill>
                  <a:schemeClr val="tx2"/>
                </a:solidFill>
                <a:effectLst>
                  <a:outerShdw blurRad="38100" dist="38100" dir="2700000" algn="tl">
                    <a:srgbClr val="C0C0C0"/>
                  </a:outerShdw>
                </a:effectLst>
                <a:latin typeface="Verdana" pitchFamily="34" charset="0"/>
              </a:defRPr>
            </a:lvl5pPr>
            <a:lvl6pPr marL="4572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a:lstStyle>
          <a:p>
            <a:pPr>
              <a:defRPr/>
            </a:pPr>
            <a:r>
              <a:rPr lang="en-US" altLang="en-US" dirty="0" smtClean="0">
                <a:solidFill>
                  <a:srgbClr val="006666"/>
                </a:solidFill>
              </a:rPr>
              <a:t>Diabetes Management:</a:t>
            </a:r>
            <a:br>
              <a:rPr lang="en-US" altLang="en-US" dirty="0" smtClean="0">
                <a:solidFill>
                  <a:srgbClr val="006666"/>
                </a:solidFill>
              </a:rPr>
            </a:br>
            <a:r>
              <a:rPr lang="en-US" altLang="en-US" dirty="0" smtClean="0">
                <a:solidFill>
                  <a:srgbClr val="006666"/>
                </a:solidFill>
              </a:rPr>
              <a:t>Blood Glucose Testing</a:t>
            </a:r>
          </a:p>
        </p:txBody>
      </p:sp>
      <p:sp>
        <p:nvSpPr>
          <p:cNvPr id="254978" name="Rectangle 5"/>
          <p:cNvSpPr>
            <a:spLocks noChangeArrowheads="1"/>
          </p:cNvSpPr>
          <p:nvPr/>
        </p:nvSpPr>
        <p:spPr bwMode="auto">
          <a:xfrm>
            <a:off x="1295400" y="1752600"/>
            <a:ext cx="4038600" cy="4495800"/>
          </a:xfrm>
          <a:prstGeom prst="rect">
            <a:avLst/>
          </a:prstGeom>
          <a:noFill/>
          <a:ln w="9525">
            <a:noFill/>
            <a:miter lim="800000"/>
            <a:headEnd/>
            <a:tailEnd/>
          </a:ln>
        </p:spPr>
        <p:txBody>
          <a:bodyPr/>
          <a:lstStyle/>
          <a:p>
            <a:pPr marL="342900" indent="-342900">
              <a:spcBef>
                <a:spcPct val="20000"/>
              </a:spcBef>
              <a:buFontTx/>
              <a:buChar char="•"/>
            </a:pPr>
            <a:r>
              <a:rPr lang="en-US" altLang="en-US" sz="3600" dirty="0">
                <a:solidFill>
                  <a:srgbClr val="006699"/>
                </a:solidFill>
                <a:latin typeface="Verdana" pitchFamily="34" charset="0"/>
              </a:rPr>
              <a:t>Tools:</a:t>
            </a:r>
          </a:p>
          <a:p>
            <a:pPr marL="742950" lvl="1" indent="-285750">
              <a:spcBef>
                <a:spcPct val="20000"/>
              </a:spcBef>
              <a:buFontTx/>
              <a:buChar char="–"/>
            </a:pPr>
            <a:r>
              <a:rPr lang="en-US" altLang="en-US" sz="3200" dirty="0">
                <a:solidFill>
                  <a:srgbClr val="006699"/>
                </a:solidFill>
                <a:latin typeface="Verdana" pitchFamily="34" charset="0"/>
              </a:rPr>
              <a:t>Glucose meter</a:t>
            </a:r>
          </a:p>
          <a:p>
            <a:pPr marL="742950" lvl="1" indent="-285750">
              <a:spcBef>
                <a:spcPct val="20000"/>
              </a:spcBef>
              <a:buFontTx/>
              <a:buChar char="–"/>
            </a:pPr>
            <a:r>
              <a:rPr lang="en-US" altLang="en-US" sz="3200" dirty="0">
                <a:solidFill>
                  <a:srgbClr val="006699"/>
                </a:solidFill>
                <a:latin typeface="Verdana" pitchFamily="34" charset="0"/>
              </a:rPr>
              <a:t>Glucose test strips</a:t>
            </a:r>
          </a:p>
          <a:p>
            <a:pPr marL="742950" lvl="1" indent="-285750">
              <a:spcBef>
                <a:spcPct val="20000"/>
              </a:spcBef>
              <a:buFontTx/>
              <a:buChar char="–"/>
            </a:pPr>
            <a:r>
              <a:rPr lang="en-US" altLang="en-US" sz="3200" dirty="0">
                <a:solidFill>
                  <a:srgbClr val="006699"/>
                </a:solidFill>
                <a:latin typeface="Verdana" pitchFamily="34" charset="0"/>
              </a:rPr>
              <a:t>Lancet (with lancet device)</a:t>
            </a:r>
          </a:p>
        </p:txBody>
      </p:sp>
      <p:pic>
        <p:nvPicPr>
          <p:cNvPr id="254979" name="Picture 6" descr="prick"/>
          <p:cNvPicPr>
            <a:picLocks noChangeAspect="1" noChangeArrowheads="1"/>
          </p:cNvPicPr>
          <p:nvPr/>
        </p:nvPicPr>
        <p:blipFill>
          <a:blip r:embed="rId2" cstate="print"/>
          <a:srcRect/>
          <a:stretch>
            <a:fillRect/>
          </a:stretch>
        </p:blipFill>
        <p:spPr bwMode="auto">
          <a:xfrm>
            <a:off x="5483225" y="1600200"/>
            <a:ext cx="2974975" cy="2171700"/>
          </a:xfrm>
          <a:prstGeom prst="rect">
            <a:avLst/>
          </a:prstGeom>
          <a:noFill/>
          <a:ln w="9525">
            <a:noFill/>
            <a:miter lim="800000"/>
            <a:headEnd/>
            <a:tailEnd/>
          </a:ln>
        </p:spPr>
      </p:pic>
      <p:pic>
        <p:nvPicPr>
          <p:cNvPr id="254980" name="Picture 7" descr="metering"/>
          <p:cNvPicPr>
            <a:picLocks noChangeAspect="1" noChangeArrowheads="1"/>
          </p:cNvPicPr>
          <p:nvPr/>
        </p:nvPicPr>
        <p:blipFill>
          <a:blip r:embed="rId3" cstate="print"/>
          <a:srcRect/>
          <a:stretch>
            <a:fillRect/>
          </a:stretch>
        </p:blipFill>
        <p:spPr bwMode="auto">
          <a:xfrm>
            <a:off x="5484813" y="3924300"/>
            <a:ext cx="3049587" cy="21717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ChangeArrowheads="1"/>
          </p:cNvSpPr>
          <p:nvPr/>
        </p:nvSpPr>
        <p:spPr bwMode="auto">
          <a:xfrm>
            <a:off x="762000" y="152400"/>
            <a:ext cx="8229600" cy="1143000"/>
          </a:xfrm>
          <a:prstGeom prst="rect">
            <a:avLst/>
          </a:prstGeom>
          <a:noFill/>
          <a:ln>
            <a:noFill/>
          </a:ln>
          <a:effectLst/>
          <a:extLst>
            <a:ext uri="{909E8E84-426E-40DD-AFC4-6F175D3DCCD1}"/>
            <a:ext uri="{91240B29-F687-4F45-9708-019B960494DF}"/>
            <a:ext uri="{AF507438-7753-43E0-B8FC-AC1667EBCBE1}"/>
          </a:extLst>
        </p:spPr>
        <p:txBody>
          <a:bodyPr anchor="ctr" anchorCtr="1"/>
          <a:lstStyle>
            <a:lvl1pPr algn="ctr">
              <a:lnSpc>
                <a:spcPct val="90000"/>
              </a:lnSpc>
              <a:defRPr sz="4400">
                <a:solidFill>
                  <a:schemeClr val="tx2"/>
                </a:solidFill>
                <a:effectLst>
                  <a:outerShdw blurRad="38100" dist="38100" dir="2700000" algn="tl">
                    <a:srgbClr val="C0C0C0"/>
                  </a:outerShdw>
                </a:effectLst>
                <a:latin typeface="Verdana" pitchFamily="34" charset="0"/>
              </a:defRPr>
            </a:lvl1pPr>
            <a:lvl2pPr algn="ctr">
              <a:lnSpc>
                <a:spcPct val="90000"/>
              </a:lnSpc>
              <a:defRPr sz="4400">
                <a:solidFill>
                  <a:schemeClr val="tx2"/>
                </a:solidFill>
                <a:effectLst>
                  <a:outerShdw blurRad="38100" dist="38100" dir="2700000" algn="tl">
                    <a:srgbClr val="C0C0C0"/>
                  </a:outerShdw>
                </a:effectLst>
                <a:latin typeface="Verdana" pitchFamily="34" charset="0"/>
              </a:defRPr>
            </a:lvl2pPr>
            <a:lvl3pPr algn="ctr">
              <a:lnSpc>
                <a:spcPct val="90000"/>
              </a:lnSpc>
              <a:defRPr sz="4400">
                <a:solidFill>
                  <a:schemeClr val="tx2"/>
                </a:solidFill>
                <a:effectLst>
                  <a:outerShdw blurRad="38100" dist="38100" dir="2700000" algn="tl">
                    <a:srgbClr val="C0C0C0"/>
                  </a:outerShdw>
                </a:effectLst>
                <a:latin typeface="Verdana" pitchFamily="34" charset="0"/>
              </a:defRPr>
            </a:lvl3pPr>
            <a:lvl4pPr algn="ctr">
              <a:lnSpc>
                <a:spcPct val="90000"/>
              </a:lnSpc>
              <a:defRPr sz="4400">
                <a:solidFill>
                  <a:schemeClr val="tx2"/>
                </a:solidFill>
                <a:effectLst>
                  <a:outerShdw blurRad="38100" dist="38100" dir="2700000" algn="tl">
                    <a:srgbClr val="C0C0C0"/>
                  </a:outerShdw>
                </a:effectLst>
                <a:latin typeface="Verdana" pitchFamily="34" charset="0"/>
              </a:defRPr>
            </a:lvl4pPr>
            <a:lvl5pPr algn="ctr">
              <a:lnSpc>
                <a:spcPct val="90000"/>
              </a:lnSpc>
              <a:defRPr sz="4400">
                <a:solidFill>
                  <a:schemeClr val="tx2"/>
                </a:solidFill>
                <a:effectLst>
                  <a:outerShdw blurRad="38100" dist="38100" dir="2700000" algn="tl">
                    <a:srgbClr val="C0C0C0"/>
                  </a:outerShdw>
                </a:effectLst>
                <a:latin typeface="Verdana" pitchFamily="34" charset="0"/>
              </a:defRPr>
            </a:lvl5pPr>
            <a:lvl6pPr marL="4572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a:lstStyle>
          <a:p>
            <a:pPr>
              <a:defRPr/>
            </a:pPr>
            <a:r>
              <a:rPr lang="en-US" altLang="en-US" dirty="0" smtClean="0">
                <a:solidFill>
                  <a:srgbClr val="006666"/>
                </a:solidFill>
              </a:rPr>
              <a:t>Diabetes Management:</a:t>
            </a:r>
            <a:br>
              <a:rPr lang="en-US" altLang="en-US" dirty="0" smtClean="0">
                <a:solidFill>
                  <a:srgbClr val="006666"/>
                </a:solidFill>
              </a:rPr>
            </a:br>
            <a:r>
              <a:rPr lang="en-US" altLang="en-US" dirty="0" smtClean="0">
                <a:solidFill>
                  <a:srgbClr val="006666"/>
                </a:solidFill>
              </a:rPr>
              <a:t> Blood Glucose Testing</a:t>
            </a:r>
          </a:p>
        </p:txBody>
      </p:sp>
      <p:sp>
        <p:nvSpPr>
          <p:cNvPr id="256003" name="Rectangle 5"/>
          <p:cNvSpPr>
            <a:spLocks noChangeArrowheads="1"/>
          </p:cNvSpPr>
          <p:nvPr/>
        </p:nvSpPr>
        <p:spPr bwMode="auto">
          <a:xfrm>
            <a:off x="304800" y="1295400"/>
            <a:ext cx="8839200" cy="4495800"/>
          </a:xfrm>
          <a:prstGeom prst="rect">
            <a:avLst/>
          </a:prstGeom>
          <a:noFill/>
          <a:ln w="9525">
            <a:noFill/>
            <a:miter lim="800000"/>
            <a:headEnd/>
            <a:tailEnd/>
          </a:ln>
        </p:spPr>
        <p:txBody>
          <a:bodyPr/>
          <a:lstStyle/>
          <a:p>
            <a:pPr marL="342900" indent="-342900">
              <a:spcBef>
                <a:spcPct val="20000"/>
              </a:spcBef>
              <a:buFontTx/>
              <a:buChar char="•"/>
            </a:pPr>
            <a:endParaRPr lang="en-US" altLang="en-US" sz="3600" dirty="0">
              <a:solidFill>
                <a:srgbClr val="006699"/>
              </a:solidFill>
              <a:latin typeface="Verdana" pitchFamily="34" charset="0"/>
            </a:endParaRPr>
          </a:p>
          <a:p>
            <a:pPr marL="342900" indent="-342900">
              <a:spcBef>
                <a:spcPct val="20000"/>
              </a:spcBef>
              <a:buFontTx/>
              <a:buChar char="•"/>
            </a:pPr>
            <a:r>
              <a:rPr lang="en-US" altLang="en-US" sz="3600" dirty="0">
                <a:solidFill>
                  <a:srgbClr val="006699"/>
                </a:solidFill>
                <a:latin typeface="Verdana" pitchFamily="34" charset="0"/>
              </a:rPr>
              <a:t>Use glucose reading to determine:</a:t>
            </a:r>
          </a:p>
          <a:p>
            <a:pPr marL="742950" lvl="1" indent="-285750">
              <a:spcBef>
                <a:spcPct val="20000"/>
              </a:spcBef>
              <a:buFontTx/>
              <a:buChar char="–"/>
            </a:pPr>
            <a:r>
              <a:rPr lang="en-US" altLang="en-US" sz="3200" dirty="0" smtClean="0">
                <a:solidFill>
                  <a:srgbClr val="006699"/>
                </a:solidFill>
                <a:latin typeface="Verdana" pitchFamily="34" charset="0"/>
              </a:rPr>
              <a:t>Insulin (injection or pump)</a:t>
            </a:r>
            <a:endParaRPr lang="en-US" altLang="en-US" sz="3200" dirty="0">
              <a:solidFill>
                <a:srgbClr val="006699"/>
              </a:solidFill>
              <a:latin typeface="Verdana" pitchFamily="34" charset="0"/>
            </a:endParaRPr>
          </a:p>
          <a:p>
            <a:pPr marL="742950" lvl="1" indent="-285750">
              <a:spcBef>
                <a:spcPct val="20000"/>
              </a:spcBef>
              <a:buFontTx/>
              <a:buChar char="–"/>
            </a:pPr>
            <a:r>
              <a:rPr lang="en-US" altLang="en-US" sz="3200" dirty="0">
                <a:solidFill>
                  <a:srgbClr val="006699"/>
                </a:solidFill>
                <a:latin typeface="Verdana" pitchFamily="34" charset="0"/>
              </a:rPr>
              <a:t>Whether intervention is required</a:t>
            </a:r>
          </a:p>
          <a:p>
            <a:pPr marL="742950" lvl="1" indent="-285750">
              <a:spcBef>
                <a:spcPct val="20000"/>
              </a:spcBef>
              <a:buFontTx/>
              <a:buChar char="–"/>
            </a:pPr>
            <a:r>
              <a:rPr lang="en-US" altLang="en-US" sz="3200" dirty="0">
                <a:solidFill>
                  <a:srgbClr val="006699"/>
                </a:solidFill>
                <a:latin typeface="Verdana" pitchFamily="34" charset="0"/>
              </a:rPr>
              <a:t>Whether exercise or sleep are safe</a:t>
            </a:r>
          </a:p>
        </p:txBody>
      </p:sp>
    </p:spTree>
  </p:cSld>
  <p:clrMapOvr>
    <a:overrideClrMapping bg1="lt1" tx1="dk1" bg2="lt2" tx2="dk2" accent1="accent1" accent2="accent2" accent3="accent3" accent4="accent4" accent5="accent5" accent6="accent6" hlink="hlink" folHlink="folHlink"/>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2276" name="Rectangle 1028"/>
          <p:cNvSpPr>
            <a:spLocks noGrp="1" noChangeArrowheads="1"/>
          </p:cNvSpPr>
          <p:nvPr>
            <p:ph type="title"/>
          </p:nvPr>
        </p:nvSpPr>
        <p:spPr/>
        <p:txBody>
          <a:bodyPr>
            <a:normAutofit/>
          </a:bodyPr>
          <a:lstStyle/>
          <a:p>
            <a:pPr eaLnBrk="1" fontAlgn="auto" hangingPunct="1">
              <a:spcAft>
                <a:spcPts val="0"/>
              </a:spcAft>
              <a:defRPr/>
            </a:pPr>
            <a:r>
              <a:rPr lang="en-US" altLang="en-US" sz="5400" dirty="0">
                <a:solidFill>
                  <a:srgbClr val="0066CC"/>
                </a:solidFill>
                <a:latin typeface="Century Gothic" pitchFamily="34" charset="0"/>
              </a:rPr>
              <a:t> Type 2</a:t>
            </a:r>
          </a:p>
        </p:txBody>
      </p:sp>
      <p:sp>
        <p:nvSpPr>
          <p:cNvPr id="68609" name="Rectangle 1027"/>
          <p:cNvSpPr>
            <a:spLocks noGrp="1" noChangeArrowheads="1"/>
          </p:cNvSpPr>
          <p:nvPr>
            <p:ph sz="half" idx="1"/>
          </p:nvPr>
        </p:nvSpPr>
        <p:spPr>
          <a:xfrm>
            <a:off x="1292225" y="2667000"/>
            <a:ext cx="6789738" cy="2514600"/>
          </a:xfrm>
          <a:ln w="28575">
            <a:solidFill>
              <a:srgbClr val="FF0000"/>
            </a:solidFill>
          </a:ln>
        </p:spPr>
        <p:txBody>
          <a:bodyPr/>
          <a:lstStyle/>
          <a:p>
            <a:pPr eaLnBrk="1" hangingPunct="1">
              <a:buFont typeface="Wingdings" pitchFamily="2" charset="2"/>
              <a:buNone/>
              <a:defRPr/>
            </a:pPr>
            <a:r>
              <a:rPr lang="en-US" altLang="en-US" sz="3200" b="1" dirty="0" smtClean="0"/>
              <a:t>Goal</a:t>
            </a:r>
            <a:r>
              <a:rPr lang="en-US" altLang="en-US" sz="3200" dirty="0" smtClean="0"/>
              <a:t>:</a:t>
            </a:r>
          </a:p>
          <a:p>
            <a:pPr algn="ctr" eaLnBrk="1" hangingPunct="1">
              <a:buFont typeface="Wingdings" pitchFamily="2" charset="2"/>
              <a:buNone/>
              <a:defRPr/>
            </a:pPr>
            <a:r>
              <a:rPr lang="en-US" altLang="en-US" sz="3200" dirty="0" smtClean="0"/>
              <a:t>Pre-meal and post meal glucose levels  of </a:t>
            </a:r>
            <a:r>
              <a:rPr lang="en-US" altLang="en-US" sz="3200" dirty="0" smtClean="0">
                <a:solidFill>
                  <a:srgbClr val="FF3300"/>
                </a:solidFill>
              </a:rPr>
              <a:t>&lt;180mg/dl</a:t>
            </a:r>
            <a:r>
              <a:rPr lang="en-US" altLang="en-US" sz="3200" dirty="0" smtClean="0"/>
              <a:t> </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5"/>
          <p:cNvSpPr>
            <a:spLocks noChangeArrowheads="1"/>
          </p:cNvSpPr>
          <p:nvPr/>
        </p:nvSpPr>
        <p:spPr bwMode="auto">
          <a:xfrm>
            <a:off x="1524000" y="2286000"/>
            <a:ext cx="990600" cy="1676400"/>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p>
            <a:pPr eaLnBrk="0" hangingPunct="0"/>
            <a:endParaRPr lang="en-US" dirty="0"/>
          </a:p>
        </p:txBody>
      </p:sp>
      <p:sp>
        <p:nvSpPr>
          <p:cNvPr id="258050" name="Rectangle 6"/>
          <p:cNvSpPr>
            <a:spLocks noChangeArrowheads="1"/>
          </p:cNvSpPr>
          <p:nvPr/>
        </p:nvSpPr>
        <p:spPr bwMode="auto">
          <a:xfrm>
            <a:off x="1600200" y="2514600"/>
            <a:ext cx="838200" cy="609600"/>
          </a:xfrm>
          <a:prstGeom prst="rect">
            <a:avLst/>
          </a:prstGeom>
          <a:gradFill rotWithShape="0">
            <a:gsLst>
              <a:gs pos="0">
                <a:srgbClr val="5D5ADA"/>
              </a:gs>
              <a:gs pos="100000">
                <a:srgbClr val="524FD7"/>
              </a:gs>
            </a:gsLst>
            <a:lin ang="18900000" scaled="1"/>
          </a:gradFill>
          <a:ln w="9525">
            <a:solidFill>
              <a:schemeClr val="tx1"/>
            </a:solidFill>
            <a:miter lim="800000"/>
            <a:headEnd/>
            <a:tailEnd/>
          </a:ln>
        </p:spPr>
        <p:txBody>
          <a:bodyPr wrap="none" anchor="ctr"/>
          <a:lstStyle/>
          <a:p>
            <a:pPr eaLnBrk="0" hangingPunct="0"/>
            <a:endParaRPr lang="en-US" dirty="0"/>
          </a:p>
        </p:txBody>
      </p:sp>
      <p:sp>
        <p:nvSpPr>
          <p:cNvPr id="258051" name="Rectangle 7"/>
          <p:cNvSpPr>
            <a:spLocks noChangeArrowheads="1"/>
          </p:cNvSpPr>
          <p:nvPr/>
        </p:nvSpPr>
        <p:spPr bwMode="auto">
          <a:xfrm>
            <a:off x="1905000" y="3962400"/>
            <a:ext cx="152400" cy="533400"/>
          </a:xfrm>
          <a:prstGeom prst="rect">
            <a:avLst/>
          </a:prstGeom>
          <a:solidFill>
            <a:schemeClr val="bg1"/>
          </a:solidFill>
          <a:ln w="9525">
            <a:solidFill>
              <a:schemeClr val="tx1"/>
            </a:solidFill>
            <a:miter lim="800000"/>
            <a:headEnd/>
            <a:tailEnd/>
          </a:ln>
        </p:spPr>
        <p:txBody>
          <a:bodyPr wrap="none" anchor="ctr"/>
          <a:lstStyle/>
          <a:p>
            <a:pPr eaLnBrk="0" hangingPunct="0"/>
            <a:endParaRPr lang="en-US" dirty="0"/>
          </a:p>
        </p:txBody>
      </p:sp>
      <p:sp>
        <p:nvSpPr>
          <p:cNvPr id="258052" name="Text Box 12"/>
          <p:cNvSpPr txBox="1">
            <a:spLocks noChangeArrowheads="1"/>
          </p:cNvSpPr>
          <p:nvPr/>
        </p:nvSpPr>
        <p:spPr bwMode="auto">
          <a:xfrm>
            <a:off x="1676400" y="2514600"/>
            <a:ext cx="762000" cy="1098550"/>
          </a:xfrm>
          <a:prstGeom prst="rect">
            <a:avLst/>
          </a:prstGeom>
          <a:noFill/>
          <a:ln w="9525">
            <a:noFill/>
            <a:miter lim="800000"/>
            <a:headEnd/>
            <a:tailEnd/>
          </a:ln>
        </p:spPr>
        <p:txBody>
          <a:bodyPr>
            <a:spAutoFit/>
          </a:bodyPr>
          <a:lstStyle/>
          <a:p>
            <a:pPr>
              <a:spcBef>
                <a:spcPct val="50000"/>
              </a:spcBef>
            </a:pPr>
            <a:r>
              <a:rPr lang="en-US" altLang="en-US" sz="2400" dirty="0">
                <a:solidFill>
                  <a:srgbClr val="F7FC2A"/>
                </a:solidFill>
                <a:latin typeface="Times New Roman" pitchFamily="18" charset="0"/>
              </a:rPr>
              <a:t>102</a:t>
            </a:r>
          </a:p>
          <a:p>
            <a:pPr>
              <a:spcBef>
                <a:spcPct val="50000"/>
              </a:spcBef>
            </a:pPr>
            <a:endParaRPr lang="en-US" altLang="en-US" sz="2800" dirty="0">
              <a:latin typeface="Times New Roman" pitchFamily="18" charset="0"/>
            </a:endParaRPr>
          </a:p>
        </p:txBody>
      </p:sp>
      <p:sp>
        <p:nvSpPr>
          <p:cNvPr id="18449" name="Rectangle 17"/>
          <p:cNvSpPr>
            <a:spLocks noGrp="1" noChangeArrowheads="1"/>
          </p:cNvSpPr>
          <p:nvPr>
            <p:ph type="title"/>
          </p:nvPr>
        </p:nvSpPr>
        <p:spPr/>
        <p:txBody>
          <a:bodyPr>
            <a:normAutofit/>
          </a:bodyPr>
          <a:lstStyle/>
          <a:p>
            <a:pPr eaLnBrk="1" fontAlgn="auto" hangingPunct="1">
              <a:spcAft>
                <a:spcPts val="0"/>
              </a:spcAft>
              <a:defRPr/>
            </a:pPr>
            <a:r>
              <a:rPr lang="en-US" altLang="en-US" sz="5400" dirty="0">
                <a:solidFill>
                  <a:schemeClr val="folHlink"/>
                </a:solidFill>
                <a:latin typeface="Century Gothic" pitchFamily="34" charset="0"/>
              </a:rPr>
              <a:t>BG Testing</a:t>
            </a:r>
          </a:p>
        </p:txBody>
      </p:sp>
      <p:sp>
        <p:nvSpPr>
          <p:cNvPr id="111621" name="Text Box 15"/>
          <p:cNvSpPr>
            <a:spLocks noGrp="1" noChangeArrowheads="1"/>
          </p:cNvSpPr>
          <p:nvPr>
            <p:ph idx="1"/>
          </p:nvPr>
        </p:nvSpPr>
        <p:spPr>
          <a:xfrm>
            <a:off x="3103563" y="2057400"/>
            <a:ext cx="5507037" cy="4038600"/>
          </a:xfrm>
        </p:spPr>
        <p:txBody>
          <a:bodyPr/>
          <a:lstStyle/>
          <a:p>
            <a:pPr eaLnBrk="1" hangingPunct="1">
              <a:spcBef>
                <a:spcPct val="50000"/>
              </a:spcBef>
              <a:buFont typeface="Wingdings" pitchFamily="2" charset="2"/>
              <a:buNone/>
              <a:defRPr/>
            </a:pPr>
            <a:r>
              <a:rPr lang="en-US" altLang="en-US" dirty="0" smtClean="0"/>
              <a:t>Before meals</a:t>
            </a:r>
          </a:p>
          <a:p>
            <a:pPr eaLnBrk="1" hangingPunct="1">
              <a:spcBef>
                <a:spcPct val="50000"/>
              </a:spcBef>
              <a:buFont typeface="Wingdings" pitchFamily="2" charset="2"/>
              <a:buNone/>
              <a:defRPr/>
            </a:pPr>
            <a:r>
              <a:rPr lang="en-US" altLang="en-US" dirty="0" smtClean="0"/>
              <a:t>Feeling low</a:t>
            </a:r>
          </a:p>
          <a:p>
            <a:pPr eaLnBrk="1" hangingPunct="1">
              <a:spcBef>
                <a:spcPct val="50000"/>
              </a:spcBef>
              <a:buFont typeface="Wingdings" pitchFamily="2" charset="2"/>
              <a:buNone/>
              <a:defRPr/>
            </a:pPr>
            <a:r>
              <a:rPr lang="en-US" altLang="en-US" dirty="0" smtClean="0"/>
              <a:t>Feeling high or sick</a:t>
            </a:r>
          </a:p>
          <a:p>
            <a:pPr eaLnBrk="1" hangingPunct="1">
              <a:spcBef>
                <a:spcPct val="50000"/>
              </a:spcBef>
              <a:buFont typeface="Wingdings" pitchFamily="2" charset="2"/>
              <a:buNone/>
              <a:defRPr/>
            </a:pPr>
            <a:r>
              <a:rPr lang="en-US" altLang="en-US" dirty="0" smtClean="0"/>
              <a:t>Before bed</a:t>
            </a:r>
          </a:p>
          <a:p>
            <a:pPr eaLnBrk="1" hangingPunct="1">
              <a:spcBef>
                <a:spcPct val="50000"/>
              </a:spcBef>
              <a:buFont typeface="Wingdings" pitchFamily="2" charset="2"/>
              <a:buNone/>
              <a:defRPr/>
            </a:pPr>
            <a:r>
              <a:rPr lang="en-US" altLang="en-US" dirty="0" smtClean="0"/>
              <a:t>As much as 10 times per day!</a:t>
            </a:r>
          </a:p>
        </p:txBody>
      </p:sp>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600200"/>
            <a:ext cx="8001000" cy="4832092"/>
          </a:xfrm>
          <a:prstGeom prst="rect">
            <a:avLst/>
          </a:prstGeom>
          <a:noFill/>
        </p:spPr>
        <p:txBody>
          <a:bodyPr wrap="square" rtlCol="0">
            <a:spAutoFit/>
          </a:bodyPr>
          <a:lstStyle/>
          <a:p>
            <a:r>
              <a:rPr lang="en-US" sz="2800" dirty="0" smtClean="0"/>
              <a:t>Goal:  To maintain glucose as close to target range as possible.</a:t>
            </a:r>
          </a:p>
          <a:p>
            <a:endParaRPr lang="en-US" sz="2800" dirty="0" smtClean="0"/>
          </a:p>
          <a:p>
            <a:r>
              <a:rPr lang="en-US" sz="2800" dirty="0" smtClean="0"/>
              <a:t>Insulin doses and adjustment</a:t>
            </a:r>
          </a:p>
          <a:p>
            <a:endParaRPr lang="en-US" sz="2800" dirty="0" smtClean="0"/>
          </a:p>
          <a:p>
            <a:r>
              <a:rPr lang="en-US" sz="2800" dirty="0" smtClean="0"/>
              <a:t>To help the child participate in problem solve as age-appropriate, to prevent or treat high or low.</a:t>
            </a:r>
          </a:p>
          <a:p>
            <a:endParaRPr lang="en-US" sz="2800" dirty="0" smtClean="0"/>
          </a:p>
          <a:p>
            <a:r>
              <a:rPr lang="en-US" sz="2800" dirty="0" smtClean="0"/>
              <a:t>To decrease risk of long term complications</a:t>
            </a:r>
          </a:p>
          <a:p>
            <a:endParaRPr lang="en-US" sz="2800" dirty="0" smtClean="0"/>
          </a:p>
          <a:p>
            <a:r>
              <a:rPr lang="en-US" sz="2800" dirty="0" smtClean="0"/>
              <a:t> </a:t>
            </a:r>
            <a:endParaRPr lang="en-US" sz="2800" dirty="0"/>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001000" cy="5693866"/>
          </a:xfrm>
          <a:prstGeom prst="rect">
            <a:avLst/>
          </a:prstGeom>
          <a:noFill/>
        </p:spPr>
        <p:txBody>
          <a:bodyPr wrap="square" rtlCol="0">
            <a:spAutoFit/>
          </a:bodyPr>
          <a:lstStyle/>
          <a:p>
            <a:r>
              <a:rPr lang="en-US" sz="2800" dirty="0" smtClean="0"/>
              <a:t>There are many meters out there.  Most are very user friendly.  Meters are inexpensive, but the strips are expensive, about $1 each!</a:t>
            </a:r>
          </a:p>
          <a:p>
            <a:endParaRPr lang="en-US" sz="2800" dirty="0" smtClean="0"/>
          </a:p>
          <a:p>
            <a:r>
              <a:rPr lang="en-US" sz="2800" dirty="0" smtClean="0"/>
              <a:t>To check, clean and dry fingers!!  </a:t>
            </a:r>
          </a:p>
          <a:p>
            <a:endParaRPr lang="en-US" sz="2800" dirty="0" smtClean="0"/>
          </a:p>
          <a:p>
            <a:r>
              <a:rPr lang="en-US" sz="2800" dirty="0" smtClean="0"/>
              <a:t>Let child choose finger, lance, will need to “milk” the finger, drop blood onto strip, or on edge of strip, cover whole “window” or listen for beep. </a:t>
            </a:r>
          </a:p>
          <a:p>
            <a:endParaRPr lang="en-US" sz="2800" dirty="0" smtClean="0"/>
          </a:p>
          <a:p>
            <a:r>
              <a:rPr lang="en-US" sz="2800" dirty="0" smtClean="0"/>
              <a:t>Usual wait time is 5 seconds. It is a good idea to look at the meter for the result, even for those older ones who are just telling you the number. </a:t>
            </a:r>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p:cNvSpPr>
          <p:nvPr>
            <p:ph type="ctrTitle" sz="quarter"/>
          </p:nvPr>
        </p:nvSpPr>
        <p:spPr>
          <a:xfrm>
            <a:off x="838200" y="-2057400"/>
            <a:ext cx="7772400" cy="1736725"/>
          </a:xfrm>
        </p:spPr>
        <p:txBody>
          <a:bodyPr anchorCtr="0"/>
          <a:lstStyle/>
          <a:p>
            <a:pPr eaLnBrk="1" hangingPunct="1"/>
            <a:endParaRPr lang="en-US" dirty="0" smtClean="0">
              <a:effectLst/>
            </a:endParaRPr>
          </a:p>
        </p:txBody>
      </p:sp>
      <p:sp>
        <p:nvSpPr>
          <p:cNvPr id="220163" name="Rectangle 3"/>
          <p:cNvSpPr>
            <a:spLocks noGrp="1"/>
          </p:cNvSpPr>
          <p:nvPr>
            <p:ph type="subTitle" sz="quarter" idx="1"/>
          </p:nvPr>
        </p:nvSpPr>
        <p:spPr>
          <a:xfrm>
            <a:off x="1524000" y="8534400"/>
            <a:ext cx="6400800" cy="1752600"/>
          </a:xfrm>
        </p:spPr>
        <p:txBody>
          <a:bodyPr/>
          <a:lstStyle/>
          <a:p>
            <a:pPr eaLnBrk="1" hangingPunct="1">
              <a:defRPr/>
            </a:pPr>
            <a:endParaRPr lang="en-US" dirty="0" smtClean="0"/>
          </a:p>
        </p:txBody>
      </p:sp>
      <p:pic>
        <p:nvPicPr>
          <p:cNvPr id="303107" name="Picture 4" descr="images 14"/>
          <p:cNvPicPr>
            <a:picLocks noChangeAspect="1" noChangeArrowheads="1"/>
          </p:cNvPicPr>
          <p:nvPr/>
        </p:nvPicPr>
        <p:blipFill>
          <a:blip r:embed="rId2" cstate="print"/>
          <a:srcRect/>
          <a:stretch>
            <a:fillRect/>
          </a:stretch>
        </p:blipFill>
        <p:spPr bwMode="auto">
          <a:xfrm>
            <a:off x="2209800" y="1600200"/>
            <a:ext cx="5761038" cy="392271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1026"/>
          <p:cNvSpPr>
            <a:spLocks noGrp="1" noChangeArrowheads="1"/>
          </p:cNvSpPr>
          <p:nvPr>
            <p:ph type="title"/>
          </p:nvPr>
        </p:nvSpPr>
        <p:spPr/>
        <p:txBody>
          <a:bodyPr>
            <a:normAutofit/>
          </a:bodyPr>
          <a:lstStyle/>
          <a:p>
            <a:pPr eaLnBrk="1" fontAlgn="auto" hangingPunct="1">
              <a:spcAft>
                <a:spcPts val="0"/>
              </a:spcAft>
              <a:defRPr/>
            </a:pPr>
            <a:r>
              <a:rPr lang="en-US" altLang="en-US" sz="5400" dirty="0">
                <a:solidFill>
                  <a:srgbClr val="0066CC"/>
                </a:solidFill>
                <a:latin typeface="Century Gothic" pitchFamily="34" charset="0"/>
              </a:rPr>
              <a:t>CSII</a:t>
            </a:r>
          </a:p>
        </p:txBody>
      </p:sp>
      <p:sp>
        <p:nvSpPr>
          <p:cNvPr id="73729" name="Rectangle 1027"/>
          <p:cNvSpPr>
            <a:spLocks noGrp="1" noChangeArrowheads="1"/>
          </p:cNvSpPr>
          <p:nvPr>
            <p:ph idx="1"/>
          </p:nvPr>
        </p:nvSpPr>
        <p:spPr/>
        <p:txBody>
          <a:bodyPr/>
          <a:lstStyle/>
          <a:p>
            <a:pPr eaLnBrk="1" hangingPunct="1">
              <a:buFont typeface="Wingdings" pitchFamily="2" charset="2"/>
              <a:buNone/>
              <a:defRPr/>
            </a:pPr>
            <a:r>
              <a:rPr lang="en-US" altLang="en-US" sz="4400" b="1" dirty="0" smtClean="0">
                <a:solidFill>
                  <a:srgbClr val="0066CC"/>
                </a:solidFill>
              </a:rPr>
              <a:t>C</a:t>
            </a:r>
            <a:r>
              <a:rPr lang="en-US" altLang="en-US" dirty="0" smtClean="0"/>
              <a:t>   ontinuous</a:t>
            </a:r>
          </a:p>
          <a:p>
            <a:pPr eaLnBrk="1" hangingPunct="1">
              <a:buFont typeface="Wingdings" pitchFamily="2" charset="2"/>
              <a:buNone/>
              <a:defRPr/>
            </a:pPr>
            <a:r>
              <a:rPr lang="en-US" altLang="en-US" sz="4400" b="1" dirty="0" smtClean="0">
                <a:solidFill>
                  <a:srgbClr val="0066CC"/>
                </a:solidFill>
              </a:rPr>
              <a:t>S</a:t>
            </a:r>
            <a:r>
              <a:rPr lang="en-US" altLang="en-US" dirty="0" smtClean="0"/>
              <a:t>    ubcutaneous</a:t>
            </a:r>
          </a:p>
          <a:p>
            <a:pPr eaLnBrk="1" hangingPunct="1">
              <a:buFont typeface="Wingdings" pitchFamily="2" charset="2"/>
              <a:buNone/>
              <a:defRPr/>
            </a:pPr>
            <a:r>
              <a:rPr lang="en-US" altLang="en-US" sz="4400" b="1" dirty="0" smtClean="0">
                <a:solidFill>
                  <a:srgbClr val="0066CC"/>
                </a:solidFill>
              </a:rPr>
              <a:t>I</a:t>
            </a:r>
            <a:r>
              <a:rPr lang="en-US" altLang="en-US" dirty="0" smtClean="0"/>
              <a:t>	   insulin</a:t>
            </a:r>
          </a:p>
          <a:p>
            <a:pPr eaLnBrk="1" hangingPunct="1">
              <a:buFont typeface="Wingdings" pitchFamily="2" charset="2"/>
              <a:buNone/>
              <a:defRPr/>
            </a:pPr>
            <a:r>
              <a:rPr lang="en-US" altLang="en-US" sz="4400" b="1" dirty="0" smtClean="0">
                <a:solidFill>
                  <a:srgbClr val="0066CC"/>
                </a:solidFill>
              </a:rPr>
              <a:t>I</a:t>
            </a:r>
            <a:r>
              <a:rPr lang="en-US" altLang="en-US" dirty="0" smtClean="0">
                <a:solidFill>
                  <a:srgbClr val="0066CC"/>
                </a:solidFill>
              </a:rPr>
              <a:t>  </a:t>
            </a:r>
            <a:r>
              <a:rPr lang="en-US" altLang="en-US" dirty="0" smtClean="0"/>
              <a:t>   infusion</a:t>
            </a:r>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3" name="Picture 2"/>
          <p:cNvPicPr>
            <a:picLocks noChangeArrowheads="1"/>
          </p:cNvPicPr>
          <p:nvPr/>
        </p:nvPicPr>
        <p:blipFill>
          <a:blip r:embed="rId2" cstate="print"/>
          <a:srcRect/>
          <a:stretch>
            <a:fillRect/>
          </a:stretch>
        </p:blipFill>
        <p:spPr bwMode="auto">
          <a:xfrm>
            <a:off x="533400" y="1066800"/>
            <a:ext cx="2944813" cy="4343400"/>
          </a:xfrm>
          <a:prstGeom prst="rect">
            <a:avLst/>
          </a:prstGeom>
          <a:noFill/>
          <a:ln w="9525">
            <a:noFill/>
            <a:miter lim="800000"/>
            <a:headEnd/>
            <a:tailEnd/>
          </a:ln>
        </p:spPr>
      </p:pic>
      <p:pic>
        <p:nvPicPr>
          <p:cNvPr id="305154" name="Picture 3" descr="History of pumps"/>
          <p:cNvPicPr>
            <a:picLocks noChangeAspect="1" noChangeArrowheads="1"/>
          </p:cNvPicPr>
          <p:nvPr/>
        </p:nvPicPr>
        <p:blipFill>
          <a:blip r:embed="rId3" cstate="print">
            <a:lum bright="-6000" contrast="18000"/>
          </a:blip>
          <a:srcRect/>
          <a:stretch>
            <a:fillRect/>
          </a:stretch>
        </p:blipFill>
        <p:spPr bwMode="auto">
          <a:xfrm>
            <a:off x="3733800" y="1371600"/>
            <a:ext cx="4976813" cy="38131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fontAlgn="auto" hangingPunct="1">
              <a:spcAft>
                <a:spcPts val="0"/>
              </a:spcAft>
              <a:defRPr/>
            </a:pPr>
            <a:r>
              <a:rPr lang="en-US" altLang="en-US" sz="5400" dirty="0">
                <a:latin typeface="Century Gothic" pitchFamily="34" charset="0"/>
              </a:rPr>
              <a:t> </a:t>
            </a:r>
            <a:r>
              <a:rPr lang="en-US" altLang="en-US" sz="5400" dirty="0">
                <a:solidFill>
                  <a:srgbClr val="0066CC"/>
                </a:solidFill>
                <a:latin typeface="Century Gothic" pitchFamily="34" charset="0"/>
              </a:rPr>
              <a:t>CSII Benefits</a:t>
            </a:r>
          </a:p>
        </p:txBody>
      </p:sp>
      <p:sp>
        <p:nvSpPr>
          <p:cNvPr id="128001" name="Rectangle 3"/>
          <p:cNvSpPr>
            <a:spLocks noGrp="1" noChangeArrowheads="1"/>
          </p:cNvSpPr>
          <p:nvPr>
            <p:ph idx="1"/>
          </p:nvPr>
        </p:nvSpPr>
        <p:spPr>
          <a:xfrm>
            <a:off x="990600" y="1676400"/>
            <a:ext cx="7620000" cy="4953000"/>
          </a:xfrm>
        </p:spPr>
        <p:txBody>
          <a:bodyPr/>
          <a:lstStyle/>
          <a:p>
            <a:pPr eaLnBrk="1" hangingPunct="1">
              <a:lnSpc>
                <a:spcPct val="150000"/>
              </a:lnSpc>
              <a:spcBef>
                <a:spcPct val="0"/>
              </a:spcBef>
              <a:defRPr/>
            </a:pPr>
            <a:r>
              <a:rPr lang="en-US" altLang="en-US" dirty="0" smtClean="0"/>
              <a:t>Potential to improve blood glucose control</a:t>
            </a:r>
          </a:p>
          <a:p>
            <a:pPr eaLnBrk="1" hangingPunct="1">
              <a:lnSpc>
                <a:spcPct val="90000"/>
              </a:lnSpc>
              <a:defRPr/>
            </a:pPr>
            <a:r>
              <a:rPr lang="en-US" altLang="en-US" dirty="0" smtClean="0"/>
              <a:t>Decreases incidence and progression of complications</a:t>
            </a:r>
          </a:p>
          <a:p>
            <a:pPr eaLnBrk="1" hangingPunct="1">
              <a:lnSpc>
                <a:spcPct val="150000"/>
              </a:lnSpc>
              <a:spcBef>
                <a:spcPct val="0"/>
              </a:spcBef>
              <a:defRPr/>
            </a:pPr>
            <a:r>
              <a:rPr lang="en-US" altLang="en-US" dirty="0" smtClean="0"/>
              <a:t>Provides precise dosage delivery</a:t>
            </a:r>
          </a:p>
          <a:p>
            <a:pPr eaLnBrk="1" hangingPunct="1">
              <a:lnSpc>
                <a:spcPct val="90000"/>
              </a:lnSpc>
              <a:defRPr/>
            </a:pPr>
            <a:r>
              <a:rPr lang="en-US" altLang="en-US" dirty="0" smtClean="0"/>
              <a:t>Can adjust for hormonal changes in glucose levels</a:t>
            </a:r>
          </a:p>
          <a:p>
            <a:pPr eaLnBrk="1" hangingPunct="1">
              <a:lnSpc>
                <a:spcPct val="90000"/>
              </a:lnSpc>
              <a:defRPr/>
            </a:pPr>
            <a:r>
              <a:rPr lang="en-US" altLang="en-US" dirty="0" smtClean="0"/>
              <a:t>Improves control during exercise</a:t>
            </a:r>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7"/>
          <p:cNvSpPr>
            <a:spLocks noGrp="1" noChangeArrowheads="1"/>
          </p:cNvSpPr>
          <p:nvPr>
            <p:ph type="title"/>
          </p:nvPr>
        </p:nvSpPr>
        <p:spPr/>
        <p:txBody>
          <a:bodyPr>
            <a:normAutofit/>
          </a:bodyPr>
          <a:lstStyle/>
          <a:p>
            <a:pPr eaLnBrk="1" fontAlgn="auto" hangingPunct="1">
              <a:spcAft>
                <a:spcPts val="0"/>
              </a:spcAft>
              <a:defRPr/>
            </a:pPr>
            <a:r>
              <a:rPr lang="en-US" altLang="en-US" sz="5400" dirty="0">
                <a:solidFill>
                  <a:srgbClr val="0066CC"/>
                </a:solidFill>
                <a:latin typeface="Century Gothic" pitchFamily="34" charset="0"/>
              </a:rPr>
              <a:t>CSII Benefits</a:t>
            </a:r>
          </a:p>
        </p:txBody>
      </p:sp>
      <p:sp>
        <p:nvSpPr>
          <p:cNvPr id="74753" name="Rectangle 3"/>
          <p:cNvSpPr>
            <a:spLocks noGrp="1" noChangeArrowheads="1"/>
          </p:cNvSpPr>
          <p:nvPr>
            <p:ph idx="1"/>
          </p:nvPr>
        </p:nvSpPr>
        <p:spPr/>
        <p:txBody>
          <a:bodyPr/>
          <a:lstStyle/>
          <a:p>
            <a:pPr eaLnBrk="1" hangingPunct="1">
              <a:defRPr/>
            </a:pPr>
            <a:r>
              <a:rPr kumimoji="1" lang="en-US" altLang="en-US" dirty="0" smtClean="0"/>
              <a:t>Decreases hypoglycemia </a:t>
            </a:r>
          </a:p>
          <a:p>
            <a:pPr eaLnBrk="1" hangingPunct="1">
              <a:defRPr/>
            </a:pPr>
            <a:r>
              <a:rPr kumimoji="1" lang="en-US" altLang="en-US" dirty="0" smtClean="0"/>
              <a:t>Increases flexibility in lifestyle:</a:t>
            </a:r>
          </a:p>
          <a:p>
            <a:pPr eaLnBrk="1" hangingPunct="1">
              <a:buFont typeface="Wingdings" pitchFamily="2" charset="2"/>
              <a:buNone/>
              <a:defRPr/>
            </a:pPr>
            <a:r>
              <a:rPr kumimoji="1" lang="en-US" altLang="en-US" dirty="0" smtClean="0"/>
              <a:t>			Sleeping in</a:t>
            </a:r>
          </a:p>
          <a:p>
            <a:pPr eaLnBrk="1" hangingPunct="1">
              <a:buFont typeface="Wingdings" pitchFamily="2" charset="2"/>
              <a:buNone/>
              <a:defRPr/>
            </a:pPr>
            <a:r>
              <a:rPr kumimoji="1" lang="en-US" altLang="en-US" dirty="0" smtClean="0"/>
              <a:t>			Eating with friends</a:t>
            </a:r>
          </a:p>
          <a:p>
            <a:pPr eaLnBrk="1" hangingPunct="1">
              <a:defRPr/>
            </a:pPr>
            <a:r>
              <a:rPr kumimoji="1" lang="en-US" altLang="en-US" dirty="0" smtClean="0"/>
              <a:t>Improves control for preconception and pregnancy</a:t>
            </a:r>
          </a:p>
          <a:p>
            <a:pPr eaLnBrk="1" hangingPunct="1">
              <a:buFont typeface="Wingdings" pitchFamily="2" charset="2"/>
              <a:buNone/>
              <a:defRPr/>
            </a:pPr>
            <a:endParaRPr kumimoji="1" lang="en-US" altLang="en-US" dirty="0" smtClean="0"/>
          </a:p>
        </p:txBody>
      </p:sp>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3"/>
          <p:cNvSpPr>
            <a:spLocks noGrp="1" noChangeArrowheads="1"/>
          </p:cNvSpPr>
          <p:nvPr>
            <p:ph type="title"/>
          </p:nvPr>
        </p:nvSpPr>
        <p:spPr/>
        <p:txBody>
          <a:bodyPr>
            <a:normAutofit fontScale="90000"/>
          </a:bodyPr>
          <a:lstStyle/>
          <a:p>
            <a:pPr eaLnBrk="1" hangingPunct="1">
              <a:defRPr/>
            </a:pPr>
            <a:r>
              <a:rPr lang="en-US" altLang="en-US" dirty="0" smtClean="0"/>
              <a:t/>
            </a:r>
            <a:br>
              <a:rPr lang="en-US" altLang="en-US" dirty="0" smtClean="0"/>
            </a:br>
            <a:endParaRPr lang="en-US" altLang="en-US" dirty="0"/>
          </a:p>
        </p:txBody>
      </p:sp>
      <p:sp>
        <p:nvSpPr>
          <p:cNvPr id="100353" name="Rectangle 2"/>
          <p:cNvSpPr>
            <a:spLocks noGrp="1" noChangeArrowheads="1"/>
          </p:cNvSpPr>
          <p:nvPr>
            <p:ph idx="1"/>
          </p:nvPr>
        </p:nvSpPr>
        <p:spPr/>
        <p:txBody>
          <a:bodyPr/>
          <a:lstStyle/>
          <a:p>
            <a:pPr eaLnBrk="1" hangingPunct="1">
              <a:defRPr/>
            </a:pPr>
            <a:r>
              <a:rPr lang="en-US" altLang="en-US" dirty="0" smtClean="0"/>
              <a:t>Simulates normal insulin delivery</a:t>
            </a:r>
          </a:p>
          <a:p>
            <a:pPr eaLnBrk="1" hangingPunct="1">
              <a:defRPr/>
            </a:pPr>
            <a:r>
              <a:rPr lang="en-US" altLang="en-US" dirty="0" smtClean="0"/>
              <a:t>Pump automatically delivers programmed basal</a:t>
            </a:r>
          </a:p>
          <a:p>
            <a:pPr eaLnBrk="1" hangingPunct="1">
              <a:defRPr/>
            </a:pPr>
            <a:r>
              <a:rPr lang="en-US" altLang="en-US" dirty="0" smtClean="0"/>
              <a:t>User delivers a specific insulin dose (bolus) when food (carbohydrate) is eaten or bg is high</a:t>
            </a:r>
          </a:p>
          <a:p>
            <a:pPr eaLnBrk="1" hangingPunct="1">
              <a:defRPr/>
            </a:pPr>
            <a:r>
              <a:rPr lang="en-US" altLang="en-US" dirty="0" smtClean="0"/>
              <a:t>The user may increase, decrease, or stop insulin delivery as situations demand</a:t>
            </a:r>
          </a:p>
          <a:p>
            <a:pPr eaLnBrk="1" hangingPunct="1">
              <a:defRPr/>
            </a:pPr>
            <a:r>
              <a:rPr lang="en-US" altLang="en-US" dirty="0" smtClean="0"/>
              <a:t>Pumper learns to “think like a pancreas”</a:t>
            </a:r>
          </a:p>
          <a:p>
            <a:pPr eaLnBrk="1" hangingPunct="1">
              <a:defRPr/>
            </a:pPr>
            <a:endParaRPr lang="en-US" altLang="en-US" dirty="0" smtClean="0"/>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Rectangle 2054"/>
          <p:cNvSpPr>
            <a:spLocks noGrp="1" noChangeArrowheads="1"/>
          </p:cNvSpPr>
          <p:nvPr>
            <p:ph type="title"/>
          </p:nvPr>
        </p:nvSpPr>
        <p:spPr/>
        <p:txBody>
          <a:bodyPr>
            <a:normAutofit/>
          </a:bodyPr>
          <a:lstStyle/>
          <a:p>
            <a:pPr eaLnBrk="1" fontAlgn="auto" hangingPunct="1">
              <a:spcAft>
                <a:spcPts val="0"/>
              </a:spcAft>
              <a:defRPr/>
            </a:pPr>
            <a:r>
              <a:rPr lang="en-US" altLang="en-US" sz="5400" dirty="0">
                <a:solidFill>
                  <a:srgbClr val="0066CC"/>
                </a:solidFill>
                <a:latin typeface="Century Gothic" pitchFamily="34" charset="0"/>
              </a:rPr>
              <a:t>Pump Facts</a:t>
            </a:r>
          </a:p>
        </p:txBody>
      </p:sp>
      <p:sp>
        <p:nvSpPr>
          <p:cNvPr id="72705" name="Rectangle 2051"/>
          <p:cNvSpPr>
            <a:spLocks noGrp="1" noChangeArrowheads="1"/>
          </p:cNvSpPr>
          <p:nvPr>
            <p:ph idx="1"/>
          </p:nvPr>
        </p:nvSpPr>
        <p:spPr>
          <a:xfrm>
            <a:off x="1066800" y="1600200"/>
            <a:ext cx="7620000" cy="4495800"/>
          </a:xfrm>
        </p:spPr>
        <p:txBody>
          <a:bodyPr/>
          <a:lstStyle/>
          <a:p>
            <a:pPr eaLnBrk="1" hangingPunct="1">
              <a:defRPr/>
            </a:pPr>
            <a:r>
              <a:rPr lang="en-US" altLang="en-US" dirty="0" smtClean="0"/>
              <a:t>Pager sized “Mini-computer”</a:t>
            </a:r>
          </a:p>
          <a:p>
            <a:pPr eaLnBrk="1" hangingPunct="1">
              <a:defRPr/>
            </a:pPr>
            <a:r>
              <a:rPr lang="en-US" altLang="en-US" dirty="0" smtClean="0"/>
              <a:t>Pre-programmed insulin delivery </a:t>
            </a:r>
          </a:p>
          <a:p>
            <a:pPr eaLnBrk="1" hangingPunct="1">
              <a:defRPr/>
            </a:pPr>
            <a:r>
              <a:rPr lang="en-US" altLang="en-US" dirty="0" smtClean="0"/>
              <a:t>Uses an cartridge and infusion set</a:t>
            </a:r>
          </a:p>
          <a:p>
            <a:pPr eaLnBrk="1" hangingPunct="1">
              <a:defRPr/>
            </a:pPr>
            <a:r>
              <a:rPr lang="en-US" altLang="en-US" dirty="0" smtClean="0"/>
              <a:t>Short-acting or fast acting insulin only</a:t>
            </a:r>
          </a:p>
          <a:p>
            <a:pPr eaLnBrk="1" hangingPunct="1">
              <a:defRPr/>
            </a:pPr>
            <a:r>
              <a:rPr lang="en-US" altLang="en-US" dirty="0" smtClean="0"/>
              <a:t>No surgery necessary</a:t>
            </a:r>
          </a:p>
          <a:p>
            <a:pPr eaLnBrk="1" hangingPunct="1">
              <a:defRPr/>
            </a:pPr>
            <a:r>
              <a:rPr lang="en-US" altLang="en-US" dirty="0" smtClean="0"/>
              <a:t>Glucose levels are not measured by pump</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604" name="Rectangle 12"/>
          <p:cNvSpPr>
            <a:spLocks noGrp="1" noChangeArrowheads="1"/>
          </p:cNvSpPr>
          <p:nvPr>
            <p:ph type="title"/>
          </p:nvPr>
        </p:nvSpPr>
        <p:spPr>
          <a:xfrm>
            <a:off x="152400" y="304800"/>
            <a:ext cx="8229600" cy="1143000"/>
          </a:xfrm>
        </p:spPr>
        <p:txBody>
          <a:bodyPr/>
          <a:lstStyle/>
          <a:p>
            <a:pPr eaLnBrk="1" fontAlgn="auto" hangingPunct="1">
              <a:spcAft>
                <a:spcPts val="0"/>
              </a:spcAft>
              <a:defRPr/>
            </a:pPr>
            <a:r>
              <a:rPr lang="en-US" altLang="en-US" sz="5400" dirty="0" smtClean="0">
                <a:solidFill>
                  <a:srgbClr val="0066CC"/>
                </a:solidFill>
                <a:latin typeface="Century Gothic" pitchFamily="34" charset="0"/>
              </a:rPr>
              <a:t>Type 2</a:t>
            </a:r>
            <a:endParaRPr lang="en-US" altLang="en-US" sz="5400" dirty="0">
              <a:solidFill>
                <a:srgbClr val="0066CC"/>
              </a:solidFill>
              <a:latin typeface="Century Gothic" pitchFamily="34" charset="0"/>
            </a:endParaRPr>
          </a:p>
        </p:txBody>
      </p:sp>
      <p:sp>
        <p:nvSpPr>
          <p:cNvPr id="69633" name="Rectangle 4"/>
          <p:cNvSpPr>
            <a:spLocks noGrp="1" noChangeArrowheads="1"/>
          </p:cNvSpPr>
          <p:nvPr>
            <p:ph sz="half" idx="1"/>
          </p:nvPr>
        </p:nvSpPr>
        <p:spPr>
          <a:xfrm>
            <a:off x="914400" y="1219200"/>
            <a:ext cx="7086600" cy="4724400"/>
          </a:xfrm>
        </p:spPr>
        <p:txBody>
          <a:bodyPr/>
          <a:lstStyle/>
          <a:p>
            <a:pPr eaLnBrk="1" hangingPunct="1">
              <a:buFont typeface="Wingdings" pitchFamily="2" charset="2"/>
              <a:buNone/>
              <a:defRPr/>
            </a:pPr>
            <a:endParaRPr lang="en-US" altLang="en-US" dirty="0" smtClean="0"/>
          </a:p>
          <a:p>
            <a:pPr eaLnBrk="1" hangingPunct="1">
              <a:buFont typeface="Wingdings" pitchFamily="2" charset="2"/>
              <a:buNone/>
              <a:defRPr/>
            </a:pPr>
            <a:r>
              <a:rPr lang="en-US" altLang="en-US" dirty="0" smtClean="0"/>
              <a:t>Signs and Symptoms:</a:t>
            </a:r>
          </a:p>
          <a:p>
            <a:pPr eaLnBrk="1" hangingPunct="1">
              <a:buFont typeface="Wingdings" pitchFamily="2" charset="2"/>
              <a:buNone/>
              <a:defRPr/>
            </a:pPr>
            <a:endParaRPr lang="en-US" altLang="en-US" dirty="0" smtClean="0"/>
          </a:p>
          <a:p>
            <a:pPr eaLnBrk="1" hangingPunct="1">
              <a:buFont typeface="Wingdings" pitchFamily="2" charset="2"/>
              <a:buNone/>
              <a:defRPr/>
            </a:pPr>
            <a:r>
              <a:rPr lang="en-US" altLang="en-US" dirty="0" smtClean="0"/>
              <a:t>Often overweight</a:t>
            </a:r>
          </a:p>
          <a:p>
            <a:pPr eaLnBrk="1" hangingPunct="1">
              <a:buFont typeface="Wingdings" pitchFamily="2" charset="2"/>
              <a:buNone/>
              <a:defRPr/>
            </a:pPr>
            <a:r>
              <a:rPr lang="en-US" altLang="en-US" dirty="0" smtClean="0"/>
              <a:t>Less active</a:t>
            </a:r>
          </a:p>
          <a:p>
            <a:pPr eaLnBrk="1" hangingPunct="1">
              <a:buFont typeface="Wingdings" pitchFamily="2" charset="2"/>
              <a:buNone/>
              <a:defRPr/>
            </a:pPr>
            <a:r>
              <a:rPr lang="en-US" altLang="en-US" dirty="0" smtClean="0"/>
              <a:t>Thirst, hunger, urination</a:t>
            </a:r>
          </a:p>
          <a:p>
            <a:pPr eaLnBrk="1" hangingPunct="1">
              <a:buFont typeface="Wingdings" pitchFamily="2" charset="2"/>
              <a:buNone/>
              <a:defRPr/>
            </a:pPr>
            <a:r>
              <a:rPr lang="en-US" altLang="en-US" dirty="0" smtClean="0"/>
              <a:t>Tired, sleepy</a:t>
            </a:r>
          </a:p>
          <a:p>
            <a:pPr eaLnBrk="1" hangingPunct="1">
              <a:buFont typeface="Wingdings" pitchFamily="2" charset="2"/>
              <a:buNone/>
              <a:defRPr/>
            </a:pPr>
            <a:r>
              <a:rPr lang="en-US" altLang="en-US" dirty="0" smtClean="0"/>
              <a:t>Gradual onset</a:t>
            </a:r>
          </a:p>
          <a:p>
            <a:pPr eaLnBrk="1" hangingPunct="1">
              <a:buFont typeface="Wingdings" pitchFamily="2" charset="2"/>
              <a:buNone/>
              <a:defRPr/>
            </a:pPr>
            <a:r>
              <a:rPr lang="en-US" altLang="en-US" dirty="0" smtClean="0"/>
              <a:t>Family history</a:t>
            </a:r>
          </a:p>
          <a:p>
            <a:pPr eaLnBrk="1" hangingPunct="1">
              <a:buFont typeface="Wingdings" pitchFamily="2" charset="2"/>
              <a:buNone/>
              <a:defRPr/>
            </a:pPr>
            <a:endParaRPr lang="en-US" altLang="en-US" dirty="0" smtClean="0"/>
          </a:p>
        </p:txBody>
      </p:sp>
      <p:sp>
        <p:nvSpPr>
          <p:cNvPr id="253959" name="AutoShape 14"/>
          <p:cNvSpPr>
            <a:spLocks noChangeArrowheads="1"/>
          </p:cNvSpPr>
          <p:nvPr/>
        </p:nvSpPr>
        <p:spPr bwMode="auto">
          <a:xfrm>
            <a:off x="4876800" y="2590800"/>
            <a:ext cx="46038" cy="381000"/>
          </a:xfrm>
          <a:prstGeom prst="upArrow">
            <a:avLst>
              <a:gd name="adj1" fmla="val 50000"/>
              <a:gd name="adj2" fmla="val 62068"/>
            </a:avLst>
          </a:prstGeom>
          <a:solidFill>
            <a:schemeClr val="accent1"/>
          </a:solidFill>
          <a:ln w="9525">
            <a:solidFill>
              <a:schemeClr val="tx1"/>
            </a:solidFill>
            <a:miter lim="800000"/>
            <a:headEnd/>
            <a:tailEnd/>
          </a:ln>
        </p:spPr>
        <p:txBody>
          <a:bodyPr vert="eaVert" wrap="none" anchor="ctr"/>
          <a:lstStyle/>
          <a:p>
            <a:pPr eaLnBrk="0" hangingPunct="0"/>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Rectangle 6"/>
          <p:cNvSpPr>
            <a:spLocks noGrp="1" noChangeArrowheads="1"/>
          </p:cNvSpPr>
          <p:nvPr>
            <p:ph type="title"/>
          </p:nvPr>
        </p:nvSpPr>
        <p:spPr/>
        <p:txBody>
          <a:bodyPr/>
          <a:lstStyle/>
          <a:p>
            <a:pPr eaLnBrk="1" fontAlgn="auto" hangingPunct="1">
              <a:spcAft>
                <a:spcPts val="0"/>
              </a:spcAft>
              <a:defRPr/>
            </a:pPr>
            <a:r>
              <a:rPr lang="en-US" altLang="en-US" sz="5400" dirty="0">
                <a:solidFill>
                  <a:srgbClr val="0066CC"/>
                </a:solidFill>
                <a:latin typeface="Century Gothic" pitchFamily="34" charset="0"/>
              </a:rPr>
              <a:t>Pump Myths</a:t>
            </a:r>
          </a:p>
        </p:txBody>
      </p:sp>
      <p:sp>
        <p:nvSpPr>
          <p:cNvPr id="87042" name="Rectangle 3"/>
          <p:cNvSpPr>
            <a:spLocks noGrp="1" noChangeArrowheads="1"/>
          </p:cNvSpPr>
          <p:nvPr>
            <p:ph type="body" sz="half" idx="1"/>
          </p:nvPr>
        </p:nvSpPr>
        <p:spPr>
          <a:xfrm>
            <a:off x="1066800" y="2133600"/>
            <a:ext cx="7620000" cy="3962400"/>
          </a:xfrm>
        </p:spPr>
        <p:txBody>
          <a:bodyPr/>
          <a:lstStyle/>
          <a:p>
            <a:pPr eaLnBrk="1" hangingPunct="1">
              <a:defRPr/>
            </a:pPr>
            <a:r>
              <a:rPr lang="en-US" altLang="en-US" sz="2800" dirty="0" smtClean="0"/>
              <a:t>Easy, no more injections …EVER!</a:t>
            </a:r>
          </a:p>
          <a:p>
            <a:pPr eaLnBrk="1" hangingPunct="1">
              <a:defRPr/>
            </a:pPr>
            <a:r>
              <a:rPr lang="en-US" altLang="en-US" sz="2800" dirty="0" smtClean="0"/>
              <a:t>Less time consuming</a:t>
            </a:r>
          </a:p>
          <a:p>
            <a:pPr eaLnBrk="1" hangingPunct="1">
              <a:defRPr/>
            </a:pPr>
            <a:r>
              <a:rPr lang="en-US" altLang="en-US" sz="2800" dirty="0" smtClean="0"/>
              <a:t>Less BG monitoring</a:t>
            </a:r>
          </a:p>
          <a:p>
            <a:pPr eaLnBrk="1" hangingPunct="1">
              <a:defRPr/>
            </a:pPr>
            <a:r>
              <a:rPr lang="en-US" altLang="en-US" sz="2800" dirty="0" smtClean="0"/>
              <a:t>Perfect blood glucose</a:t>
            </a:r>
          </a:p>
          <a:p>
            <a:pPr eaLnBrk="1" hangingPunct="1">
              <a:defRPr/>
            </a:pPr>
            <a:r>
              <a:rPr lang="en-US" altLang="en-US" sz="2800" dirty="0" smtClean="0"/>
              <a:t>No complications</a:t>
            </a:r>
          </a:p>
          <a:p>
            <a:pPr eaLnBrk="1" hangingPunct="1">
              <a:defRPr/>
            </a:pPr>
            <a:r>
              <a:rPr lang="en-US" altLang="en-US" sz="2800" dirty="0" smtClean="0"/>
              <a:t>Hospital stay required</a:t>
            </a:r>
          </a:p>
          <a:p>
            <a:pPr eaLnBrk="1" hangingPunct="1">
              <a:defRPr/>
            </a:pPr>
            <a:r>
              <a:rPr lang="en-US" altLang="en-US" sz="2800" dirty="0" smtClean="0"/>
              <a:t>Surgical procedure needed</a:t>
            </a:r>
          </a:p>
        </p:txBody>
      </p:sp>
      <p:pic>
        <p:nvPicPr>
          <p:cNvPr id="72711" name="Picture 7" descr="unicorn010"/>
          <p:cNvPicPr>
            <a:picLocks noGrp="1" noChangeAspect="1" noChangeArrowheads="1" noCrop="1"/>
          </p:cNvPicPr>
          <p:nvPr>
            <p:ph sz="half" idx="2"/>
          </p:nvPr>
        </p:nvPicPr>
        <p:blipFill>
          <a:blip r:embed="rId3" cstate="print"/>
          <a:srcRect/>
          <a:stretch>
            <a:fillRect/>
          </a:stretch>
        </p:blipFill>
        <p:spPr>
          <a:xfrm>
            <a:off x="6248400" y="762000"/>
            <a:ext cx="2581275" cy="17907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1000"/>
                                  </p:stCondLst>
                                  <p:childTnLst>
                                    <p:animMotion origin="layout" path="M 8.33333E-7 3.33333E-6 L -0.61615 0.00277 " pathEditMode="relative" rAng="0" ptsTypes="AA">
                                      <p:cBhvr>
                                        <p:cTn id="6" dur="10000" fill="hold"/>
                                        <p:tgtEl>
                                          <p:spTgt spid="72711"/>
                                        </p:tgtEl>
                                        <p:attrNameLst>
                                          <p:attrName>ppt_x</p:attrName>
                                          <p:attrName>ppt_y</p:attrName>
                                        </p:attrNameLst>
                                      </p:cBhvr>
                                      <p:rCtr x="-30816" y="139"/>
                                    </p:animMotion>
                                  </p:childTnLst>
                                </p:cTn>
                              </p:par>
                            </p:childTnLst>
                          </p:cTn>
                        </p:par>
                        <p:par>
                          <p:cTn id="7" fill="hold" nodeType="afterGroup">
                            <p:stCondLst>
                              <p:cond delay="11000"/>
                            </p:stCondLst>
                            <p:childTnLst>
                              <p:par>
                                <p:cTn id="8" presetID="10" presetClass="exit" presetSubtype="0" fill="hold" nodeType="afterEffect">
                                  <p:stCondLst>
                                    <p:cond delay="4000"/>
                                  </p:stCondLst>
                                  <p:childTnLst>
                                    <p:animEffect transition="out" filter="fade">
                                      <p:cBhvr>
                                        <p:cTn id="9" dur="5000"/>
                                        <p:tgtEl>
                                          <p:spTgt spid="72711"/>
                                        </p:tgtEl>
                                      </p:cBhvr>
                                    </p:animEffect>
                                    <p:set>
                                      <p:cBhvr>
                                        <p:cTn id="10" dur="1" fill="hold">
                                          <p:stCondLst>
                                            <p:cond delay="4999"/>
                                          </p:stCondLst>
                                        </p:cTn>
                                        <p:tgtEl>
                                          <p:spTgt spid="727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p:cNvSpPr>
          <p:nvPr>
            <p:ph type="ctrTitle" sz="quarter"/>
          </p:nvPr>
        </p:nvSpPr>
        <p:spPr>
          <a:xfrm>
            <a:off x="457200" y="274638"/>
            <a:ext cx="8229600" cy="715962"/>
          </a:xfrm>
        </p:spPr>
        <p:txBody>
          <a:bodyPr anchorCtr="0">
            <a:normAutofit fontScale="90000"/>
          </a:bodyPr>
          <a:lstStyle/>
          <a:p>
            <a:pPr eaLnBrk="1" hangingPunct="1">
              <a:defRPr/>
            </a:pPr>
            <a:endParaRPr lang="en-US" dirty="0" smtClean="0">
              <a:effectLst/>
            </a:endParaRPr>
          </a:p>
        </p:txBody>
      </p:sp>
      <p:sp>
        <p:nvSpPr>
          <p:cNvPr id="53250" name="Rectangle 3"/>
          <p:cNvSpPr>
            <a:spLocks noGrp="1"/>
          </p:cNvSpPr>
          <p:nvPr>
            <p:ph type="subTitle" sz="quarter" idx="1"/>
          </p:nvPr>
        </p:nvSpPr>
        <p:spPr/>
        <p:txBody>
          <a:bodyPr/>
          <a:lstStyle/>
          <a:p>
            <a:pPr eaLnBrk="1" hangingPunct="1">
              <a:defRPr/>
            </a:pPr>
            <a:endParaRPr lang="en-US" dirty="0" smtClean="0"/>
          </a:p>
        </p:txBody>
      </p:sp>
      <p:pic>
        <p:nvPicPr>
          <p:cNvPr id="315395" name="Picture 4" descr="how a pump works"/>
          <p:cNvPicPr>
            <a:picLocks noChangeAspect="1" noChangeArrowheads="1"/>
          </p:cNvPicPr>
          <p:nvPr/>
        </p:nvPicPr>
        <p:blipFill>
          <a:blip r:embed="rId2" cstate="print"/>
          <a:srcRect/>
          <a:stretch>
            <a:fillRect/>
          </a:stretch>
        </p:blipFill>
        <p:spPr bwMode="auto">
          <a:xfrm>
            <a:off x="588963" y="1219200"/>
            <a:ext cx="7513637" cy="48926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4"/>
          <p:cNvSpPr>
            <a:spLocks noGrp="1" noChangeArrowheads="1"/>
          </p:cNvSpPr>
          <p:nvPr>
            <p:ph type="ctrTitle" sz="quarter"/>
          </p:nvPr>
        </p:nvSpPr>
        <p:spPr/>
        <p:txBody>
          <a:bodyPr anchorCtr="0"/>
          <a:lstStyle/>
          <a:p>
            <a:pPr eaLnBrk="1" hangingPunct="1"/>
            <a:r>
              <a:rPr lang="en-US" i="1" dirty="0" smtClean="0">
                <a:effectLst/>
              </a:rPr>
              <a:t>Animas Ping</a:t>
            </a:r>
          </a:p>
        </p:txBody>
      </p:sp>
      <p:pic>
        <p:nvPicPr>
          <p:cNvPr id="318466" name="Picture 8" descr="OneTouch Ping Glucose Management System - Animas"/>
          <p:cNvPicPr>
            <a:picLocks noGrp="1" noChangeAspect="1" noChangeArrowheads="1"/>
          </p:cNvPicPr>
          <p:nvPr>
            <p:ph idx="4294967295"/>
          </p:nvPr>
        </p:nvPicPr>
        <p:blipFill>
          <a:blip r:embed="rId2" cstate="print"/>
          <a:srcRect/>
          <a:stretch>
            <a:fillRect/>
          </a:stretch>
        </p:blipFill>
        <p:spPr>
          <a:xfrm>
            <a:off x="533400" y="639762"/>
            <a:ext cx="8080375" cy="3017838"/>
          </a:xfrm>
        </p:spPr>
      </p:pic>
      <p:pic>
        <p:nvPicPr>
          <p:cNvPr id="318467" name="Picture 10" descr="product-5-colors"/>
          <p:cNvPicPr>
            <a:picLocks noChangeAspect="1" noChangeArrowheads="1"/>
          </p:cNvPicPr>
          <p:nvPr/>
        </p:nvPicPr>
        <p:blipFill>
          <a:blip r:embed="rId3" cstate="print"/>
          <a:srcRect/>
          <a:stretch>
            <a:fillRect/>
          </a:stretch>
        </p:blipFill>
        <p:spPr bwMode="auto">
          <a:xfrm>
            <a:off x="2743200" y="4038600"/>
            <a:ext cx="3605213" cy="248761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itle 1"/>
          <p:cNvSpPr>
            <a:spLocks noGrp="1"/>
          </p:cNvSpPr>
          <p:nvPr>
            <p:ph type="ctrTitle" sz="quarter"/>
          </p:nvPr>
        </p:nvSpPr>
        <p:spPr>
          <a:xfrm>
            <a:off x="609600" y="838200"/>
            <a:ext cx="7772400" cy="1736725"/>
          </a:xfrm>
        </p:spPr>
        <p:txBody>
          <a:bodyPr anchorCtr="0"/>
          <a:lstStyle/>
          <a:p>
            <a:pPr eaLnBrk="1" hangingPunct="1"/>
            <a:r>
              <a:rPr lang="en-US" i="1" dirty="0" smtClean="0">
                <a:effectLst/>
              </a:rPr>
              <a:t>MiniMed Paradigm/Revel/530g</a:t>
            </a:r>
            <a:br>
              <a:rPr lang="en-US" i="1" dirty="0" smtClean="0">
                <a:effectLst/>
              </a:rPr>
            </a:br>
            <a:r>
              <a:rPr lang="en-US" i="1" dirty="0" smtClean="0">
                <a:effectLst/>
              </a:rPr>
              <a:t> 5xx/ 7xx</a:t>
            </a:r>
            <a:endParaRPr lang="en-US" dirty="0" smtClean="0">
              <a:effectLst/>
            </a:endParaRPr>
          </a:p>
        </p:txBody>
      </p:sp>
      <p:pic>
        <p:nvPicPr>
          <p:cNvPr id="319490" name="Content Placeholder 3" descr="newglucosemeter.jpg"/>
          <p:cNvPicPr>
            <a:picLocks noGrp="1" noChangeAspect="1"/>
          </p:cNvPicPr>
          <p:nvPr>
            <p:ph idx="4294967295"/>
          </p:nvPr>
        </p:nvPicPr>
        <p:blipFill>
          <a:blip r:embed="rId2" cstate="print"/>
          <a:srcRect/>
          <a:stretch>
            <a:fillRect/>
          </a:stretch>
        </p:blipFill>
        <p:spPr>
          <a:xfrm>
            <a:off x="5181600" y="3810000"/>
            <a:ext cx="3559175" cy="2416175"/>
          </a:xfrm>
        </p:spPr>
      </p:pic>
      <p:pic>
        <p:nvPicPr>
          <p:cNvPr id="319491" name="Picture 6" descr="minimed"/>
          <p:cNvPicPr>
            <a:picLocks noChangeAspect="1" noChangeArrowheads="1"/>
          </p:cNvPicPr>
          <p:nvPr/>
        </p:nvPicPr>
        <p:blipFill>
          <a:blip r:embed="rId3" cstate="print"/>
          <a:srcRect l="52109" r="4893" b="9727"/>
          <a:stretch>
            <a:fillRect/>
          </a:stretch>
        </p:blipFill>
        <p:spPr bwMode="auto">
          <a:xfrm>
            <a:off x="381000" y="2819400"/>
            <a:ext cx="3482975" cy="3810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2"/>
          <p:cNvSpPr>
            <a:spLocks noGrp="1" noChangeArrowheads="1"/>
          </p:cNvSpPr>
          <p:nvPr>
            <p:ph type="ctrTitle" sz="quarter"/>
          </p:nvPr>
        </p:nvSpPr>
        <p:spPr/>
        <p:txBody>
          <a:bodyPr anchorCtr="0"/>
          <a:lstStyle/>
          <a:p>
            <a:pPr eaLnBrk="1" hangingPunct="1"/>
            <a:r>
              <a:rPr lang="en-US" i="1" dirty="0" smtClean="0">
                <a:effectLst/>
              </a:rPr>
              <a:t>OmniPod</a:t>
            </a:r>
          </a:p>
        </p:txBody>
      </p:sp>
      <p:sp>
        <p:nvSpPr>
          <p:cNvPr id="323586" name="Rectangle 3"/>
          <p:cNvSpPr>
            <a:spLocks noChangeArrowheads="1"/>
          </p:cNvSpPr>
          <p:nvPr/>
        </p:nvSpPr>
        <p:spPr bwMode="auto">
          <a:xfrm>
            <a:off x="3121025" y="2819400"/>
            <a:ext cx="234950" cy="701675"/>
          </a:xfrm>
          <a:prstGeom prst="rect">
            <a:avLst/>
          </a:prstGeom>
          <a:noFill/>
          <a:ln w="19050" algn="ctr">
            <a:noFill/>
            <a:miter lim="800000"/>
            <a:headEnd/>
            <a:tailEnd/>
          </a:ln>
        </p:spPr>
        <p:txBody>
          <a:bodyPr wrap="none" anchor="ctr">
            <a:spAutoFit/>
          </a:bodyPr>
          <a:lstStyle/>
          <a:p>
            <a:pPr eaLnBrk="0" hangingPunct="0"/>
            <a:r>
              <a:rPr lang="en-US" sz="1600" b="1" dirty="0">
                <a:latin typeface="Times New Roman" pitchFamily="18" charset="0"/>
              </a:rPr>
              <a:t> </a:t>
            </a:r>
          </a:p>
          <a:p>
            <a:pPr eaLnBrk="0" hangingPunct="0"/>
            <a:endParaRPr lang="en-US" sz="2400" dirty="0">
              <a:latin typeface="Times New Roman" pitchFamily="18" charset="0"/>
            </a:endParaRPr>
          </a:p>
        </p:txBody>
      </p:sp>
      <p:graphicFrame>
        <p:nvGraphicFramePr>
          <p:cNvPr id="190468" name="Group 4"/>
          <p:cNvGraphicFramePr>
            <a:graphicFrameLocks noGrp="1"/>
          </p:cNvGraphicFramePr>
          <p:nvPr/>
        </p:nvGraphicFramePr>
        <p:xfrm>
          <a:off x="3019425" y="2217738"/>
          <a:ext cx="3105150" cy="2422525"/>
        </p:xfrm>
        <a:graphic>
          <a:graphicData uri="http://schemas.openxmlformats.org/drawingml/2006/table">
            <a:tbl>
              <a:tblPr/>
              <a:tblGrid>
                <a:gridCol w="3105150"/>
              </a:tblGrid>
              <a:tr h="2422525">
                <a:tc>
                  <a:txBody>
                    <a:bodyPr/>
                    <a:lstStyle/>
                    <a:p>
                      <a:pPr marL="0" marR="0" lvl="0" indent="0" algn="l" defTabSz="914400" rtl="0" eaLnBrk="0" fontAlgn="base" latinLnBrk="0" hangingPunct="0">
                        <a:lnSpc>
                          <a:spcPct val="100000"/>
                        </a:lnSpc>
                        <a:spcBef>
                          <a:spcPct val="0"/>
                        </a:spcBef>
                        <a:spcAft>
                          <a:spcPct val="0"/>
                        </a:spcAft>
                        <a:buClr>
                          <a:schemeClr val="accent1"/>
                        </a:buClr>
                        <a:buSzPct val="68000"/>
                        <a:buFont typeface="Wingdings 3" pitchFamily="18" charset="2"/>
                        <a:buNone/>
                        <a:tabLst/>
                      </a:pPr>
                      <a:r>
                        <a:rPr kumimoji="0" lang="en-US" sz="700" b="0" i="0" u="none" strike="noStrike" cap="none" normalizeH="0" baseline="0" dirty="0" smtClean="0">
                          <a:ln>
                            <a:noFill/>
                          </a:ln>
                          <a:solidFill>
                            <a:schemeClr val="tx1"/>
                          </a:solidFill>
                          <a:effectLst/>
                          <a:latin typeface="Arial" charset="0"/>
                          <a:cs typeface="Arial" charset="0"/>
                          <a:hlinkClick r:id="rId2"/>
                        </a:rPr>
                        <a:t>  </a:t>
                      </a:r>
                      <a:r>
                        <a:rPr kumimoji="0" lang="en-US" sz="11800" b="0" i="0" u="none" strike="noStrike" cap="none" normalizeH="0" baseline="0" dirty="0" smtClean="0">
                          <a:ln>
                            <a:noFill/>
                          </a:ln>
                          <a:solidFill>
                            <a:schemeClr val="tx1"/>
                          </a:solidFill>
                          <a:effectLst/>
                          <a:latin typeface="Arial" charset="0"/>
                          <a:cs typeface="Arial" charset="0"/>
                        </a:rPr>
                        <a:t> </a:t>
                      </a:r>
                      <a:r>
                        <a:rPr kumimoji="0" lang="en-US" sz="700" b="0" i="0" u="none" strike="noStrike" cap="none" normalizeH="0" baseline="0" dirty="0" smtClean="0">
                          <a:ln>
                            <a:noFill/>
                          </a:ln>
                          <a:solidFill>
                            <a:schemeClr val="tx1"/>
                          </a:solidFill>
                          <a:effectLst/>
                          <a:latin typeface="Arial" charset="0"/>
                          <a:cs typeface="Arial" charset="0"/>
                        </a:rPr>
                        <a:t>                                                                                         </a:t>
                      </a:r>
                    </a:p>
                  </a:txBody>
                  <a:tcPr horzOverflow="overflow">
                    <a:lnL>
                      <a:noFill/>
                    </a:lnL>
                    <a:lnR>
                      <a:noFill/>
                    </a:lnR>
                    <a:lnT>
                      <a:noFill/>
                    </a:lnT>
                    <a:lnB>
                      <a:noFill/>
                    </a:lnB>
                    <a:lnTlToBr>
                      <a:noFill/>
                    </a:lnTlToBr>
                    <a:lnBlToTr>
                      <a:noFill/>
                    </a:lnBlToTr>
                    <a:noFill/>
                  </a:tcPr>
                </a:tc>
              </a:tr>
            </a:tbl>
          </a:graphicData>
        </a:graphic>
      </p:graphicFrame>
      <p:pic>
        <p:nvPicPr>
          <p:cNvPr id="323589" name="Picture 11" descr="0148 Pod PDM200 SILO W-SHADOW"/>
          <p:cNvPicPr>
            <a:picLocks noChangeAspect="1" noChangeArrowheads="1"/>
          </p:cNvPicPr>
          <p:nvPr/>
        </p:nvPicPr>
        <p:blipFill>
          <a:blip r:embed="rId3" cstate="print"/>
          <a:srcRect l="3458" t="2188" b="27808"/>
          <a:stretch>
            <a:fillRect/>
          </a:stretch>
        </p:blipFill>
        <p:spPr bwMode="auto">
          <a:xfrm>
            <a:off x="3355975" y="533400"/>
            <a:ext cx="4610100" cy="4876800"/>
          </a:xfrm>
          <a:prstGeom prst="rect">
            <a:avLst/>
          </a:prstGeom>
          <a:noFill/>
          <a:ln w="9525">
            <a:noFill/>
            <a:miter lim="800000"/>
            <a:headEnd/>
            <a:tailEnd/>
          </a:ln>
        </p:spPr>
      </p:pic>
      <p:pic>
        <p:nvPicPr>
          <p:cNvPr id="323590" name="Picture 12" descr="Product Photo">
            <a:hlinkClick r:id="rId2"/>
          </p:cNvPr>
          <p:cNvPicPr>
            <a:picLocks noChangeAspect="1" noChangeArrowheads="1"/>
          </p:cNvPicPr>
          <p:nvPr/>
        </p:nvPicPr>
        <p:blipFill>
          <a:blip r:embed="rId4" cstate="print"/>
          <a:srcRect l="50909" t="18182" b="25000"/>
          <a:stretch>
            <a:fillRect/>
          </a:stretch>
        </p:blipFill>
        <p:spPr bwMode="auto">
          <a:xfrm>
            <a:off x="304800" y="985838"/>
            <a:ext cx="3292475" cy="304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table"/>
          <p:cNvPicPr>
            <a:picLocks noChangeAspect="1"/>
          </p:cNvPicPr>
          <p:nvPr/>
        </p:nvPicPr>
        <p:blipFill>
          <a:blip r:embed="rId2" cstate="print"/>
          <a:srcRect/>
          <a:stretch>
            <a:fillRect/>
          </a:stretch>
        </p:blipFill>
        <p:spPr bwMode="auto">
          <a:xfrm>
            <a:off x="1143000" y="485775"/>
            <a:ext cx="6858000" cy="58864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2"/>
          <p:cNvSpPr>
            <a:spLocks noGrp="1"/>
          </p:cNvSpPr>
          <p:nvPr>
            <p:ph type="ctrTitle" sz="quarter"/>
          </p:nvPr>
        </p:nvSpPr>
        <p:spPr>
          <a:xfrm>
            <a:off x="990600" y="-2133600"/>
            <a:ext cx="7772400" cy="1736725"/>
          </a:xfrm>
        </p:spPr>
        <p:txBody>
          <a:bodyPr anchorCtr="0"/>
          <a:lstStyle/>
          <a:p>
            <a:pPr eaLnBrk="1" hangingPunct="1"/>
            <a:endParaRPr lang="en-US" dirty="0" smtClean="0">
              <a:effectLst/>
            </a:endParaRPr>
          </a:p>
        </p:txBody>
      </p:sp>
      <p:sp>
        <p:nvSpPr>
          <p:cNvPr id="221187" name="Rectangle 3"/>
          <p:cNvSpPr>
            <a:spLocks noGrp="1"/>
          </p:cNvSpPr>
          <p:nvPr>
            <p:ph type="subTitle" sz="quarter" idx="1"/>
          </p:nvPr>
        </p:nvSpPr>
        <p:spPr>
          <a:xfrm>
            <a:off x="1371600" y="7315200"/>
            <a:ext cx="6400800" cy="1752600"/>
          </a:xfrm>
        </p:spPr>
        <p:txBody>
          <a:bodyPr/>
          <a:lstStyle/>
          <a:p>
            <a:pPr eaLnBrk="1" hangingPunct="1">
              <a:defRPr/>
            </a:pPr>
            <a:endParaRPr lang="en-US" dirty="0" smtClean="0"/>
          </a:p>
        </p:txBody>
      </p:sp>
      <p:pic>
        <p:nvPicPr>
          <p:cNvPr id="325635" name="Picture 4" descr="infusion set"/>
          <p:cNvPicPr>
            <a:picLocks noChangeAspect="1" noChangeArrowheads="1"/>
          </p:cNvPicPr>
          <p:nvPr/>
        </p:nvPicPr>
        <p:blipFill>
          <a:blip r:embed="rId2" cstate="print"/>
          <a:srcRect/>
          <a:stretch>
            <a:fillRect/>
          </a:stretch>
        </p:blipFill>
        <p:spPr bwMode="auto">
          <a:xfrm>
            <a:off x="2209800" y="1752600"/>
            <a:ext cx="4572000" cy="34417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2"/>
          <p:cNvSpPr>
            <a:spLocks noGrp="1"/>
          </p:cNvSpPr>
          <p:nvPr>
            <p:ph type="ctrTitle" sz="quarter"/>
          </p:nvPr>
        </p:nvSpPr>
        <p:spPr>
          <a:xfrm>
            <a:off x="457200" y="-2133600"/>
            <a:ext cx="7772400" cy="1736725"/>
          </a:xfrm>
        </p:spPr>
        <p:txBody>
          <a:bodyPr anchorCtr="0"/>
          <a:lstStyle/>
          <a:p>
            <a:pPr eaLnBrk="1" hangingPunct="1"/>
            <a:endParaRPr lang="en-US" dirty="0" smtClean="0">
              <a:effectLst/>
            </a:endParaRPr>
          </a:p>
        </p:txBody>
      </p:sp>
      <p:sp>
        <p:nvSpPr>
          <p:cNvPr id="222211" name="Rectangle 3"/>
          <p:cNvSpPr>
            <a:spLocks noGrp="1"/>
          </p:cNvSpPr>
          <p:nvPr>
            <p:ph type="subTitle" sz="quarter" idx="1"/>
          </p:nvPr>
        </p:nvSpPr>
        <p:spPr>
          <a:xfrm>
            <a:off x="1447800" y="7162800"/>
            <a:ext cx="6400800" cy="1752600"/>
          </a:xfrm>
        </p:spPr>
        <p:txBody>
          <a:bodyPr/>
          <a:lstStyle/>
          <a:p>
            <a:pPr eaLnBrk="1" hangingPunct="1">
              <a:defRPr/>
            </a:pPr>
            <a:endParaRPr lang="en-US" dirty="0" smtClean="0"/>
          </a:p>
        </p:txBody>
      </p:sp>
      <p:pic>
        <p:nvPicPr>
          <p:cNvPr id="326659" name="Picture 4" descr="infusion-mio"/>
          <p:cNvPicPr>
            <a:picLocks noChangeAspect="1" noChangeArrowheads="1"/>
          </p:cNvPicPr>
          <p:nvPr/>
        </p:nvPicPr>
        <p:blipFill>
          <a:blip r:embed="rId2" cstate="print"/>
          <a:srcRect/>
          <a:stretch>
            <a:fillRect/>
          </a:stretch>
        </p:blipFill>
        <p:spPr bwMode="auto">
          <a:xfrm>
            <a:off x="3124200" y="1676400"/>
            <a:ext cx="3749675" cy="37496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2"/>
          <p:cNvSpPr>
            <a:spLocks noGrp="1"/>
          </p:cNvSpPr>
          <p:nvPr>
            <p:ph type="ctrTitle" sz="quarter"/>
          </p:nvPr>
        </p:nvSpPr>
        <p:spPr>
          <a:xfrm>
            <a:off x="762000" y="-1981200"/>
            <a:ext cx="7772400" cy="1736725"/>
          </a:xfrm>
        </p:spPr>
        <p:txBody>
          <a:bodyPr anchorCtr="0"/>
          <a:lstStyle/>
          <a:p>
            <a:pPr eaLnBrk="1" hangingPunct="1"/>
            <a:endParaRPr lang="en-US" dirty="0" smtClean="0">
              <a:effectLst/>
            </a:endParaRPr>
          </a:p>
        </p:txBody>
      </p:sp>
      <p:sp>
        <p:nvSpPr>
          <p:cNvPr id="223235" name="Rectangle 3"/>
          <p:cNvSpPr>
            <a:spLocks noGrp="1"/>
          </p:cNvSpPr>
          <p:nvPr>
            <p:ph type="subTitle" sz="quarter" idx="1"/>
          </p:nvPr>
        </p:nvSpPr>
        <p:spPr>
          <a:xfrm>
            <a:off x="1295400" y="7315200"/>
            <a:ext cx="6400800" cy="1752600"/>
          </a:xfrm>
        </p:spPr>
        <p:txBody>
          <a:bodyPr/>
          <a:lstStyle/>
          <a:p>
            <a:pPr eaLnBrk="1" hangingPunct="1">
              <a:defRPr/>
            </a:pPr>
            <a:endParaRPr lang="en-US" dirty="0" smtClean="0"/>
          </a:p>
        </p:txBody>
      </p:sp>
      <p:pic>
        <p:nvPicPr>
          <p:cNvPr id="327683" name="Picture 4" descr="infusion-quickset"/>
          <p:cNvPicPr>
            <a:picLocks noChangeAspect="1" noChangeArrowheads="1"/>
          </p:cNvPicPr>
          <p:nvPr/>
        </p:nvPicPr>
        <p:blipFill>
          <a:blip r:embed="rId2" cstate="print"/>
          <a:srcRect/>
          <a:stretch>
            <a:fillRect/>
          </a:stretch>
        </p:blipFill>
        <p:spPr bwMode="auto">
          <a:xfrm>
            <a:off x="2819400" y="1600200"/>
            <a:ext cx="3840163" cy="38401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29" name="Picture 2" descr="Silo-7"/>
          <p:cNvPicPr>
            <a:picLocks noChangeAspect="1" noChangeArrowheads="1"/>
          </p:cNvPicPr>
          <p:nvPr/>
        </p:nvPicPr>
        <p:blipFill>
          <a:blip r:embed="rId2" cstate="print">
            <a:lum bright="-30000" contrast="36000"/>
          </a:blip>
          <a:srcRect/>
          <a:stretch>
            <a:fillRect/>
          </a:stretch>
        </p:blipFill>
        <p:spPr bwMode="auto">
          <a:xfrm>
            <a:off x="1219200" y="838200"/>
            <a:ext cx="5486400" cy="4068763"/>
          </a:xfrm>
          <a:prstGeom prst="rect">
            <a:avLst/>
          </a:prstGeom>
          <a:noFill/>
          <a:ln w="9525">
            <a:noFill/>
            <a:miter lim="800000"/>
            <a:headEnd/>
            <a:tailEnd/>
          </a:ln>
        </p:spPr>
      </p:pic>
      <p:sp>
        <p:nvSpPr>
          <p:cNvPr id="329730" name="Text Box 3"/>
          <p:cNvSpPr txBox="1">
            <a:spLocks noChangeArrowheads="1"/>
          </p:cNvSpPr>
          <p:nvPr/>
        </p:nvSpPr>
        <p:spPr bwMode="auto">
          <a:xfrm>
            <a:off x="2667000" y="5791200"/>
            <a:ext cx="3289300" cy="457200"/>
          </a:xfrm>
          <a:prstGeom prst="rect">
            <a:avLst/>
          </a:prstGeom>
          <a:noFill/>
          <a:ln w="9525">
            <a:noFill/>
            <a:miter lim="800000"/>
            <a:headEnd/>
            <a:tailEnd/>
          </a:ln>
        </p:spPr>
        <p:txBody>
          <a:bodyPr wrap="none">
            <a:spAutoFit/>
          </a:bodyPr>
          <a:lstStyle/>
          <a:p>
            <a:pPr eaLnBrk="0" hangingPunct="0"/>
            <a:r>
              <a:rPr lang="en-US" sz="2400" dirty="0">
                <a:latin typeface="Times New Roman" pitchFamily="18" charset="0"/>
              </a:rPr>
              <a:t>Insulin pump infusion set</a:t>
            </a: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51" name="Rectangle 7"/>
          <p:cNvSpPr>
            <a:spLocks noGrp="1" noChangeArrowheads="1"/>
          </p:cNvSpPr>
          <p:nvPr>
            <p:ph type="title"/>
          </p:nvPr>
        </p:nvSpPr>
        <p:spPr>
          <a:xfrm flipV="1">
            <a:off x="457200" y="-1676400"/>
            <a:ext cx="8229600" cy="1420813"/>
          </a:xfrm>
        </p:spPr>
        <p:txBody>
          <a:bodyPr>
            <a:normAutofit/>
          </a:bodyPr>
          <a:lstStyle/>
          <a:p>
            <a:pPr eaLnBrk="1" fontAlgn="auto" hangingPunct="1">
              <a:spcAft>
                <a:spcPts val="0"/>
              </a:spcAft>
              <a:defRPr/>
            </a:pPr>
            <a:endParaRPr lang="en-US" altLang="en-US" sz="5400" dirty="0">
              <a:solidFill>
                <a:srgbClr val="0066CC"/>
              </a:solidFill>
              <a:latin typeface="Century Gothic" pitchFamily="34" charset="0"/>
            </a:endParaRPr>
          </a:p>
        </p:txBody>
      </p:sp>
      <p:sp>
        <p:nvSpPr>
          <p:cNvPr id="63489" name="Rectangle 3"/>
          <p:cNvSpPr>
            <a:spLocks noGrp="1" noChangeArrowheads="1"/>
          </p:cNvSpPr>
          <p:nvPr>
            <p:ph sz="half" idx="1"/>
          </p:nvPr>
        </p:nvSpPr>
        <p:spPr>
          <a:xfrm>
            <a:off x="685800" y="381000"/>
            <a:ext cx="7772400" cy="5486400"/>
          </a:xfrm>
        </p:spPr>
        <p:txBody>
          <a:bodyPr/>
          <a:lstStyle/>
          <a:p>
            <a:pPr eaLnBrk="1" hangingPunct="1">
              <a:buClr>
                <a:schemeClr val="tx1"/>
              </a:buClr>
              <a:buFont typeface="Wingdings" pitchFamily="2" charset="2"/>
              <a:buChar char="v"/>
              <a:defRPr/>
            </a:pPr>
            <a:r>
              <a:rPr lang="en-US" altLang="en-US" dirty="0" smtClean="0"/>
              <a:t>Those glucose levels:  What’s safe?</a:t>
            </a:r>
          </a:p>
          <a:p>
            <a:pPr eaLnBrk="1" hangingPunct="1">
              <a:buClr>
                <a:schemeClr val="tx1"/>
              </a:buClr>
              <a:buFont typeface="Wingdings" pitchFamily="2" charset="2"/>
              <a:buChar char="v"/>
              <a:defRPr/>
            </a:pPr>
            <a:endParaRPr lang="en-US" altLang="en-US" dirty="0" smtClean="0"/>
          </a:p>
          <a:p>
            <a:pPr eaLnBrk="1" hangingPunct="1">
              <a:buClr>
                <a:schemeClr val="tx1"/>
              </a:buClr>
              <a:buNone/>
              <a:defRPr/>
            </a:pPr>
            <a:r>
              <a:rPr lang="en-US" altLang="en-US" dirty="0" smtClean="0"/>
              <a:t>In the perfect world, 90-180 for these children would be in target, but…..</a:t>
            </a:r>
          </a:p>
          <a:p>
            <a:pPr eaLnBrk="1" hangingPunct="1">
              <a:buClr>
                <a:schemeClr val="tx1"/>
              </a:buClr>
              <a:buNone/>
              <a:defRPr/>
            </a:pPr>
            <a:endParaRPr lang="en-US" altLang="en-US" dirty="0" smtClean="0"/>
          </a:p>
          <a:p>
            <a:pPr eaLnBrk="1" hangingPunct="1">
              <a:buClr>
                <a:schemeClr val="tx1"/>
              </a:buClr>
              <a:buNone/>
              <a:defRPr/>
            </a:pPr>
            <a:r>
              <a:rPr lang="en-US" altLang="en-US" dirty="0" smtClean="0"/>
              <a:t>She’s five….  So maybe we’re ok with her at 200, but he is 16 and we want him at 90, but she is 12 and going to soccer, and we want her at 225, but he is 14 and going to baseball and we want him at 150, but he is at 330, so can he get on that bus???</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2"/>
          <p:cNvSpPr>
            <a:spLocks noGrp="1"/>
          </p:cNvSpPr>
          <p:nvPr>
            <p:ph type="ctrTitle" sz="quarter"/>
          </p:nvPr>
        </p:nvSpPr>
        <p:spPr>
          <a:xfrm>
            <a:off x="914400" y="-1981200"/>
            <a:ext cx="7772400" cy="1736725"/>
          </a:xfrm>
        </p:spPr>
        <p:txBody>
          <a:bodyPr anchorCtr="0"/>
          <a:lstStyle/>
          <a:p>
            <a:pPr eaLnBrk="1" hangingPunct="1"/>
            <a:endParaRPr lang="en-US" dirty="0" smtClean="0">
              <a:effectLst/>
            </a:endParaRPr>
          </a:p>
        </p:txBody>
      </p:sp>
      <p:sp>
        <p:nvSpPr>
          <p:cNvPr id="230403" name="Rectangle 3"/>
          <p:cNvSpPr>
            <a:spLocks noGrp="1"/>
          </p:cNvSpPr>
          <p:nvPr>
            <p:ph type="subTitle" sz="quarter" idx="1"/>
          </p:nvPr>
        </p:nvSpPr>
        <p:spPr>
          <a:xfrm>
            <a:off x="1295400" y="7086600"/>
            <a:ext cx="6400800" cy="1752600"/>
          </a:xfrm>
        </p:spPr>
        <p:txBody>
          <a:bodyPr/>
          <a:lstStyle/>
          <a:p>
            <a:pPr eaLnBrk="1" hangingPunct="1">
              <a:defRPr/>
            </a:pPr>
            <a:endParaRPr lang="en-US" dirty="0" smtClean="0"/>
          </a:p>
        </p:txBody>
      </p:sp>
      <p:pic>
        <p:nvPicPr>
          <p:cNvPr id="330755" name="Picture 4" descr="sure t"/>
          <p:cNvPicPr>
            <a:picLocks noChangeAspect="1" noChangeArrowheads="1"/>
          </p:cNvPicPr>
          <p:nvPr/>
        </p:nvPicPr>
        <p:blipFill>
          <a:blip r:embed="rId2" cstate="print"/>
          <a:srcRect/>
          <a:stretch>
            <a:fillRect/>
          </a:stretch>
        </p:blipFill>
        <p:spPr bwMode="auto">
          <a:xfrm>
            <a:off x="2057400" y="1828800"/>
            <a:ext cx="4943475" cy="33274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2"/>
          <p:cNvSpPr>
            <a:spLocks noGrp="1"/>
          </p:cNvSpPr>
          <p:nvPr>
            <p:ph type="ctrTitle" sz="quarter"/>
          </p:nvPr>
        </p:nvSpPr>
        <p:spPr>
          <a:xfrm>
            <a:off x="228600" y="-2057400"/>
            <a:ext cx="7772400" cy="1736725"/>
          </a:xfrm>
        </p:spPr>
        <p:txBody>
          <a:bodyPr anchorCtr="0"/>
          <a:lstStyle/>
          <a:p>
            <a:pPr eaLnBrk="1" hangingPunct="1"/>
            <a:endParaRPr lang="en-US" dirty="0" smtClean="0">
              <a:effectLst/>
            </a:endParaRPr>
          </a:p>
        </p:txBody>
      </p:sp>
      <p:sp>
        <p:nvSpPr>
          <p:cNvPr id="215043" name="Rectangle 3"/>
          <p:cNvSpPr>
            <a:spLocks noGrp="1"/>
          </p:cNvSpPr>
          <p:nvPr>
            <p:ph type="subTitle" sz="quarter" idx="1"/>
          </p:nvPr>
        </p:nvSpPr>
        <p:spPr>
          <a:xfrm>
            <a:off x="2819400" y="7162800"/>
            <a:ext cx="8229600" cy="4525963"/>
          </a:xfrm>
        </p:spPr>
        <p:txBody>
          <a:bodyPr/>
          <a:lstStyle/>
          <a:p>
            <a:pPr eaLnBrk="1" hangingPunct="1">
              <a:defRPr/>
            </a:pPr>
            <a:endParaRPr lang="en-US" dirty="0" smtClean="0"/>
          </a:p>
        </p:txBody>
      </p:sp>
      <p:pic>
        <p:nvPicPr>
          <p:cNvPr id="331779" name="Picture 5" descr="images 2"/>
          <p:cNvPicPr>
            <a:picLocks noChangeAspect="1" noChangeArrowheads="1"/>
          </p:cNvPicPr>
          <p:nvPr/>
        </p:nvPicPr>
        <p:blipFill>
          <a:blip r:embed="rId2" cstate="print"/>
          <a:srcRect/>
          <a:stretch>
            <a:fillRect/>
          </a:stretch>
        </p:blipFill>
        <p:spPr bwMode="auto">
          <a:xfrm>
            <a:off x="838200" y="1219200"/>
            <a:ext cx="7837488" cy="4572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p:cNvSpPr>
          <p:nvPr>
            <p:ph type="ctrTitle" sz="quarter"/>
          </p:nvPr>
        </p:nvSpPr>
        <p:spPr>
          <a:xfrm>
            <a:off x="609600" y="-2057400"/>
            <a:ext cx="7772400" cy="1736725"/>
          </a:xfrm>
        </p:spPr>
        <p:txBody>
          <a:bodyPr anchorCtr="0"/>
          <a:lstStyle/>
          <a:p>
            <a:pPr eaLnBrk="1" hangingPunct="1"/>
            <a:endParaRPr lang="en-US" dirty="0" smtClean="0">
              <a:effectLst/>
            </a:endParaRPr>
          </a:p>
        </p:txBody>
      </p:sp>
      <p:sp>
        <p:nvSpPr>
          <p:cNvPr id="229379" name="Rectangle 3"/>
          <p:cNvSpPr>
            <a:spLocks noGrp="1"/>
          </p:cNvSpPr>
          <p:nvPr>
            <p:ph type="subTitle" sz="quarter" idx="1"/>
          </p:nvPr>
        </p:nvSpPr>
        <p:spPr>
          <a:xfrm>
            <a:off x="0" y="7391400"/>
            <a:ext cx="8594725" cy="4525962"/>
          </a:xfrm>
        </p:spPr>
        <p:txBody>
          <a:bodyPr/>
          <a:lstStyle/>
          <a:p>
            <a:pPr eaLnBrk="1" hangingPunct="1">
              <a:defRPr/>
            </a:pPr>
            <a:endParaRPr lang="en-US" dirty="0" smtClean="0"/>
          </a:p>
        </p:txBody>
      </p:sp>
      <p:pic>
        <p:nvPicPr>
          <p:cNvPr id="332803" name="Picture 4" descr="reservoir 4"/>
          <p:cNvPicPr>
            <a:picLocks noChangeAspect="1" noChangeArrowheads="1"/>
          </p:cNvPicPr>
          <p:nvPr/>
        </p:nvPicPr>
        <p:blipFill>
          <a:blip r:embed="rId2" cstate="print"/>
          <a:srcRect/>
          <a:stretch>
            <a:fillRect/>
          </a:stretch>
        </p:blipFill>
        <p:spPr bwMode="auto">
          <a:xfrm>
            <a:off x="1096963" y="1706563"/>
            <a:ext cx="3017837" cy="3017837"/>
          </a:xfrm>
          <a:prstGeom prst="rect">
            <a:avLst/>
          </a:prstGeom>
          <a:noFill/>
          <a:ln w="9525">
            <a:noFill/>
            <a:miter lim="800000"/>
            <a:headEnd/>
            <a:tailEnd/>
          </a:ln>
        </p:spPr>
      </p:pic>
      <p:pic>
        <p:nvPicPr>
          <p:cNvPr id="332804" name="Picture 5" descr="reservoir"/>
          <p:cNvPicPr>
            <a:picLocks noChangeAspect="1" noChangeArrowheads="1"/>
          </p:cNvPicPr>
          <p:nvPr/>
        </p:nvPicPr>
        <p:blipFill>
          <a:blip r:embed="rId3" cstate="print"/>
          <a:srcRect/>
          <a:stretch>
            <a:fillRect/>
          </a:stretch>
        </p:blipFill>
        <p:spPr bwMode="auto">
          <a:xfrm>
            <a:off x="4495800" y="2362200"/>
            <a:ext cx="4259263" cy="28352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p:cNvSpPr>
          <p:nvPr>
            <p:ph type="ctrTitle" sz="quarter"/>
          </p:nvPr>
        </p:nvSpPr>
        <p:spPr>
          <a:xfrm>
            <a:off x="533400" y="7162800"/>
            <a:ext cx="7772400" cy="1736725"/>
          </a:xfrm>
        </p:spPr>
        <p:txBody>
          <a:bodyPr anchorCtr="0"/>
          <a:lstStyle/>
          <a:p>
            <a:pPr eaLnBrk="1" hangingPunct="1"/>
            <a:endParaRPr lang="en-US" dirty="0" smtClean="0">
              <a:effectLst/>
            </a:endParaRPr>
          </a:p>
        </p:txBody>
      </p:sp>
      <p:sp>
        <p:nvSpPr>
          <p:cNvPr id="228355" name="Rectangle 3"/>
          <p:cNvSpPr>
            <a:spLocks noGrp="1"/>
          </p:cNvSpPr>
          <p:nvPr>
            <p:ph type="subTitle" sz="quarter" idx="1"/>
          </p:nvPr>
        </p:nvSpPr>
        <p:spPr>
          <a:xfrm>
            <a:off x="762000" y="-2133600"/>
            <a:ext cx="6400800" cy="1752600"/>
          </a:xfrm>
        </p:spPr>
        <p:txBody>
          <a:bodyPr/>
          <a:lstStyle/>
          <a:p>
            <a:pPr eaLnBrk="1" hangingPunct="1">
              <a:defRPr/>
            </a:pPr>
            <a:endParaRPr lang="en-US" dirty="0" smtClean="0"/>
          </a:p>
        </p:txBody>
      </p:sp>
      <p:pic>
        <p:nvPicPr>
          <p:cNvPr id="333827" name="Picture 4" descr="reservoir 2"/>
          <p:cNvPicPr>
            <a:picLocks noChangeAspect="1" noChangeArrowheads="1"/>
          </p:cNvPicPr>
          <p:nvPr/>
        </p:nvPicPr>
        <p:blipFill>
          <a:blip r:embed="rId2" cstate="print"/>
          <a:srcRect/>
          <a:stretch>
            <a:fillRect/>
          </a:stretch>
        </p:blipFill>
        <p:spPr bwMode="auto">
          <a:xfrm>
            <a:off x="1219200" y="1905000"/>
            <a:ext cx="3565525" cy="3332163"/>
          </a:xfrm>
          <a:prstGeom prst="rect">
            <a:avLst/>
          </a:prstGeom>
          <a:noFill/>
          <a:ln w="9525">
            <a:noFill/>
            <a:miter lim="800000"/>
            <a:headEnd/>
            <a:tailEnd/>
          </a:ln>
        </p:spPr>
      </p:pic>
      <p:pic>
        <p:nvPicPr>
          <p:cNvPr id="333828" name="Picture 5" descr="reservoir 3"/>
          <p:cNvPicPr>
            <a:picLocks noChangeAspect="1" noChangeArrowheads="1"/>
          </p:cNvPicPr>
          <p:nvPr/>
        </p:nvPicPr>
        <p:blipFill>
          <a:blip r:embed="rId3" cstate="print"/>
          <a:srcRect/>
          <a:stretch>
            <a:fillRect/>
          </a:stretch>
        </p:blipFill>
        <p:spPr bwMode="auto">
          <a:xfrm>
            <a:off x="6019800" y="1524000"/>
            <a:ext cx="2651125" cy="31543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p:cNvSpPr>
          <p:nvPr>
            <p:ph type="ctrTitle" sz="quarter"/>
          </p:nvPr>
        </p:nvSpPr>
        <p:spPr/>
        <p:txBody>
          <a:bodyPr anchorCtr="0"/>
          <a:lstStyle/>
          <a:p>
            <a:pPr eaLnBrk="1" hangingPunct="1"/>
            <a:endParaRPr lang="en-US" dirty="0" smtClean="0">
              <a:effectLst/>
            </a:endParaRPr>
          </a:p>
        </p:txBody>
      </p:sp>
      <p:sp>
        <p:nvSpPr>
          <p:cNvPr id="225283" name="Rectangle 3"/>
          <p:cNvSpPr>
            <a:spLocks noGrp="1"/>
          </p:cNvSpPr>
          <p:nvPr>
            <p:ph type="subTitle" sz="quarter" idx="1"/>
          </p:nvPr>
        </p:nvSpPr>
        <p:spPr/>
        <p:txBody>
          <a:bodyPr/>
          <a:lstStyle/>
          <a:p>
            <a:pPr eaLnBrk="1" hangingPunct="1">
              <a:defRPr/>
            </a:pPr>
            <a:endParaRPr lang="en-US" dirty="0" smtClean="0"/>
          </a:p>
        </p:txBody>
      </p:sp>
      <p:pic>
        <p:nvPicPr>
          <p:cNvPr id="334851" name="Picture 4" descr="insulin-pump-holder-Totem-17"/>
          <p:cNvPicPr>
            <a:picLocks noChangeAspect="1" noChangeArrowheads="1"/>
          </p:cNvPicPr>
          <p:nvPr/>
        </p:nvPicPr>
        <p:blipFill>
          <a:blip r:embed="rId2" cstate="print"/>
          <a:srcRect/>
          <a:stretch>
            <a:fillRect/>
          </a:stretch>
        </p:blipFill>
        <p:spPr bwMode="auto">
          <a:xfrm>
            <a:off x="4110038" y="2787650"/>
            <a:ext cx="925512" cy="1284288"/>
          </a:xfrm>
          <a:prstGeom prst="rect">
            <a:avLst/>
          </a:prstGeom>
          <a:noFill/>
          <a:ln w="9525">
            <a:noFill/>
            <a:miter lim="800000"/>
            <a:headEnd/>
            <a:tailEnd/>
          </a:ln>
        </p:spPr>
      </p:pic>
      <p:pic>
        <p:nvPicPr>
          <p:cNvPr id="334852" name="Picture 5" descr="iomnipod 2"/>
          <p:cNvPicPr>
            <a:picLocks noChangeAspect="1" noChangeArrowheads="1"/>
          </p:cNvPicPr>
          <p:nvPr/>
        </p:nvPicPr>
        <p:blipFill>
          <a:blip r:embed="rId3" cstate="print"/>
          <a:srcRect/>
          <a:stretch>
            <a:fillRect/>
          </a:stretch>
        </p:blipFill>
        <p:spPr bwMode="auto">
          <a:xfrm>
            <a:off x="2057400" y="1676400"/>
            <a:ext cx="4846638" cy="372903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2"/>
          <p:cNvSpPr>
            <a:spLocks noGrp="1"/>
          </p:cNvSpPr>
          <p:nvPr>
            <p:ph type="ctrTitle" sz="quarter"/>
          </p:nvPr>
        </p:nvSpPr>
        <p:spPr/>
        <p:txBody>
          <a:bodyPr anchorCtr="0"/>
          <a:lstStyle/>
          <a:p>
            <a:pPr eaLnBrk="1" hangingPunct="1"/>
            <a:endParaRPr lang="en-US" dirty="0" smtClean="0">
              <a:effectLst/>
            </a:endParaRPr>
          </a:p>
        </p:txBody>
      </p:sp>
      <p:sp>
        <p:nvSpPr>
          <p:cNvPr id="226307" name="Rectangle 3"/>
          <p:cNvSpPr>
            <a:spLocks noGrp="1"/>
          </p:cNvSpPr>
          <p:nvPr>
            <p:ph type="subTitle" sz="quarter" idx="1"/>
          </p:nvPr>
        </p:nvSpPr>
        <p:spPr/>
        <p:txBody>
          <a:bodyPr/>
          <a:lstStyle/>
          <a:p>
            <a:pPr eaLnBrk="1" hangingPunct="1">
              <a:defRPr/>
            </a:pPr>
            <a:endParaRPr lang="en-US" dirty="0" smtClean="0"/>
          </a:p>
        </p:txBody>
      </p:sp>
      <p:pic>
        <p:nvPicPr>
          <p:cNvPr id="335875" name="Picture 4" descr="omnipod 3"/>
          <p:cNvPicPr>
            <a:picLocks noChangeAspect="1" noChangeArrowheads="1"/>
          </p:cNvPicPr>
          <p:nvPr/>
        </p:nvPicPr>
        <p:blipFill>
          <a:blip r:embed="rId2" cstate="print"/>
          <a:srcRect/>
          <a:stretch>
            <a:fillRect/>
          </a:stretch>
        </p:blipFill>
        <p:spPr bwMode="auto">
          <a:xfrm>
            <a:off x="3481388" y="2381250"/>
            <a:ext cx="2181225" cy="2095500"/>
          </a:xfrm>
          <a:prstGeom prst="rect">
            <a:avLst/>
          </a:prstGeom>
          <a:noFill/>
          <a:ln w="9525">
            <a:noFill/>
            <a:miter lim="800000"/>
            <a:headEnd/>
            <a:tailEnd/>
          </a:ln>
        </p:spPr>
      </p:pic>
      <p:pic>
        <p:nvPicPr>
          <p:cNvPr id="335876" name="Picture 5" descr="omnipod"/>
          <p:cNvPicPr>
            <a:picLocks noChangeAspect="1" noChangeArrowheads="1"/>
          </p:cNvPicPr>
          <p:nvPr/>
        </p:nvPicPr>
        <p:blipFill>
          <a:blip r:embed="rId3" cstate="print"/>
          <a:srcRect/>
          <a:stretch>
            <a:fillRect/>
          </a:stretch>
        </p:blipFill>
        <p:spPr bwMode="auto">
          <a:xfrm>
            <a:off x="2057400" y="1760538"/>
            <a:ext cx="4572000" cy="33369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What’s in an Insulin Dose ?</a:t>
            </a:r>
            <a:endParaRPr lang="en-US" dirty="0"/>
          </a:p>
        </p:txBody>
      </p:sp>
      <p:sp>
        <p:nvSpPr>
          <p:cNvPr id="4" name="Content Placeholder 3"/>
          <p:cNvSpPr>
            <a:spLocks noGrp="1"/>
          </p:cNvSpPr>
          <p:nvPr>
            <p:ph idx="1"/>
          </p:nvPr>
        </p:nvSpPr>
        <p:spPr/>
        <p:txBody>
          <a:bodyPr/>
          <a:lstStyle/>
          <a:p>
            <a:pPr eaLnBrk="1" hangingPunct="1">
              <a:defRPr/>
            </a:pPr>
            <a:r>
              <a:rPr lang="en-US" dirty="0" smtClean="0"/>
              <a:t>Bolus dose includes:</a:t>
            </a:r>
          </a:p>
          <a:p>
            <a:pPr eaLnBrk="1" hangingPunct="1">
              <a:defRPr/>
            </a:pPr>
            <a:endParaRPr lang="en-US" dirty="0"/>
          </a:p>
          <a:p>
            <a:pPr eaLnBrk="1" hangingPunct="1">
              <a:defRPr/>
            </a:pPr>
            <a:r>
              <a:rPr lang="en-US" dirty="0" smtClean="0"/>
              <a:t>BG</a:t>
            </a:r>
          </a:p>
          <a:p>
            <a:pPr eaLnBrk="1" hangingPunct="1">
              <a:defRPr/>
            </a:pPr>
            <a:r>
              <a:rPr lang="en-US" dirty="0" smtClean="0"/>
              <a:t>Carbohydrates</a:t>
            </a:r>
          </a:p>
          <a:p>
            <a:pPr eaLnBrk="1" hangingPunct="1">
              <a:defRPr/>
            </a:pPr>
            <a:r>
              <a:rPr lang="en-US" dirty="0" smtClean="0"/>
              <a:t>Correction Factor (insulin sensitivity)</a:t>
            </a:r>
            <a:endParaRPr lang="en-US" dirty="0"/>
          </a:p>
        </p:txBody>
      </p:sp>
    </p:spTree>
  </p:cSld>
  <p:clrMapOvr>
    <a:masterClrMapping/>
  </p:clrMapOvr>
  <p:transition>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87" name="Rectangle 31"/>
          <p:cNvSpPr>
            <a:spLocks noChangeArrowheads="1"/>
          </p:cNvSpPr>
          <p:nvPr/>
        </p:nvSpPr>
        <p:spPr bwMode="auto">
          <a:xfrm>
            <a:off x="812800" y="2878138"/>
            <a:ext cx="996950" cy="942975"/>
          </a:xfrm>
          <a:prstGeom prst="rect">
            <a:avLst/>
          </a:prstGeom>
          <a:solidFill>
            <a:srgbClr val="0059B2"/>
          </a:solidFill>
          <a:ln w="9525" algn="ctr">
            <a:noFill/>
            <a:miter lim="800000"/>
            <a:headEnd/>
            <a:tailEnd/>
          </a:ln>
          <a:effectLst/>
        </p:spPr>
        <p:txBody>
          <a:bodyPr wrap="none" anchor="ctr"/>
          <a:lstStyle/>
          <a:p>
            <a:endParaRPr lang="en-US" dirty="0"/>
          </a:p>
        </p:txBody>
      </p:sp>
      <p:sp>
        <p:nvSpPr>
          <p:cNvPr id="915488" name="Text Box 32"/>
          <p:cNvSpPr txBox="1">
            <a:spLocks noChangeArrowheads="1"/>
          </p:cNvSpPr>
          <p:nvPr/>
        </p:nvSpPr>
        <p:spPr bwMode="auto">
          <a:xfrm>
            <a:off x="977900" y="2303463"/>
            <a:ext cx="685800" cy="365125"/>
          </a:xfrm>
          <a:prstGeom prst="rect">
            <a:avLst/>
          </a:prstGeom>
          <a:noFill/>
          <a:ln w="9525" algn="ctr">
            <a:noFill/>
            <a:miter lim="800000"/>
            <a:headEnd/>
            <a:tailEnd/>
          </a:ln>
          <a:effectLst/>
        </p:spPr>
        <p:txBody>
          <a:bodyPr wrap="none">
            <a:spAutoFit/>
          </a:bodyPr>
          <a:lstStyle/>
          <a:p>
            <a:pPr algn="ctr">
              <a:lnSpc>
                <a:spcPct val="100000"/>
              </a:lnSpc>
            </a:pPr>
            <a:r>
              <a:rPr lang="en-US" sz="900" dirty="0">
                <a:solidFill>
                  <a:srgbClr val="FFFFFF"/>
                </a:solidFill>
              </a:rPr>
              <a:t>NORMAL</a:t>
            </a:r>
            <a:br>
              <a:rPr lang="en-US" sz="900" dirty="0">
                <a:solidFill>
                  <a:srgbClr val="FFFFFF"/>
                </a:solidFill>
              </a:rPr>
            </a:br>
            <a:r>
              <a:rPr lang="en-US" sz="900" dirty="0">
                <a:solidFill>
                  <a:srgbClr val="FFFFFF"/>
                </a:solidFill>
              </a:rPr>
              <a:t>BOLUS</a:t>
            </a:r>
          </a:p>
        </p:txBody>
      </p:sp>
      <p:sp>
        <p:nvSpPr>
          <p:cNvPr id="915489" name="Text Box 33"/>
          <p:cNvSpPr txBox="1">
            <a:spLocks noChangeArrowheads="1"/>
          </p:cNvSpPr>
          <p:nvPr/>
        </p:nvSpPr>
        <p:spPr bwMode="auto">
          <a:xfrm>
            <a:off x="1092200" y="2530475"/>
            <a:ext cx="382588" cy="519113"/>
          </a:xfrm>
          <a:prstGeom prst="rect">
            <a:avLst/>
          </a:prstGeom>
          <a:noFill/>
          <a:ln w="9525" algn="ctr">
            <a:noFill/>
            <a:miter lim="800000"/>
            <a:headEnd/>
            <a:tailEnd/>
          </a:ln>
          <a:effectLst/>
        </p:spPr>
        <p:txBody>
          <a:bodyPr wrap="none">
            <a:spAutoFit/>
          </a:bodyPr>
          <a:lstStyle/>
          <a:p>
            <a:pPr>
              <a:lnSpc>
                <a:spcPct val="100000"/>
              </a:lnSpc>
            </a:pPr>
            <a:r>
              <a:rPr lang="en-US" sz="2800" dirty="0">
                <a:solidFill>
                  <a:schemeClr val="tx1"/>
                </a:solidFill>
              </a:rPr>
              <a:t>1</a:t>
            </a:r>
          </a:p>
        </p:txBody>
      </p:sp>
      <p:sp>
        <p:nvSpPr>
          <p:cNvPr id="915490" name="Rectangle 34"/>
          <p:cNvSpPr>
            <a:spLocks noChangeArrowheads="1"/>
          </p:cNvSpPr>
          <p:nvPr/>
        </p:nvSpPr>
        <p:spPr bwMode="auto">
          <a:xfrm>
            <a:off x="920750" y="3067050"/>
            <a:ext cx="120650" cy="692150"/>
          </a:xfrm>
          <a:prstGeom prst="rect">
            <a:avLst/>
          </a:prstGeom>
          <a:solidFill>
            <a:srgbClr val="FF9900"/>
          </a:solidFill>
          <a:ln w="9525" algn="ctr">
            <a:noFill/>
            <a:miter lim="800000"/>
            <a:headEnd/>
            <a:tailEnd/>
          </a:ln>
          <a:effectLst/>
        </p:spPr>
        <p:txBody>
          <a:bodyPr wrap="none" anchor="ctr"/>
          <a:lstStyle/>
          <a:p>
            <a:endParaRPr lang="en-US" dirty="0"/>
          </a:p>
        </p:txBody>
      </p:sp>
      <p:sp>
        <p:nvSpPr>
          <p:cNvPr id="915492" name="Rectangle 36"/>
          <p:cNvSpPr>
            <a:spLocks noChangeArrowheads="1"/>
          </p:cNvSpPr>
          <p:nvPr/>
        </p:nvSpPr>
        <p:spPr bwMode="auto">
          <a:xfrm>
            <a:off x="2098675" y="2874963"/>
            <a:ext cx="996950" cy="942975"/>
          </a:xfrm>
          <a:prstGeom prst="rect">
            <a:avLst/>
          </a:prstGeom>
          <a:solidFill>
            <a:srgbClr val="0059B2"/>
          </a:solidFill>
          <a:ln w="9525" algn="ctr">
            <a:noFill/>
            <a:miter lim="800000"/>
            <a:headEnd/>
            <a:tailEnd/>
          </a:ln>
          <a:effectLst/>
        </p:spPr>
        <p:txBody>
          <a:bodyPr wrap="none" anchor="ctr"/>
          <a:lstStyle/>
          <a:p>
            <a:endParaRPr lang="en-US" dirty="0"/>
          </a:p>
        </p:txBody>
      </p:sp>
      <p:grpSp>
        <p:nvGrpSpPr>
          <p:cNvPr id="2" name="Group 37"/>
          <p:cNvGrpSpPr>
            <a:grpSpLocks/>
          </p:cNvGrpSpPr>
          <p:nvPr/>
        </p:nvGrpSpPr>
        <p:grpSpPr bwMode="auto">
          <a:xfrm>
            <a:off x="2073275" y="2833688"/>
            <a:ext cx="1047750" cy="922337"/>
            <a:chOff x="694" y="3048"/>
            <a:chExt cx="660" cy="581"/>
          </a:xfrm>
        </p:grpSpPr>
        <p:sp>
          <p:nvSpPr>
            <p:cNvPr id="915494" name="Text Box 38"/>
            <p:cNvSpPr txBox="1">
              <a:spLocks noChangeArrowheads="1"/>
            </p:cNvSpPr>
            <p:nvPr/>
          </p:nvSpPr>
          <p:spPr bwMode="auto">
            <a:xfrm>
              <a:off x="694" y="3048"/>
              <a:ext cx="660" cy="230"/>
            </a:xfrm>
            <a:prstGeom prst="rect">
              <a:avLst/>
            </a:prstGeom>
            <a:noFill/>
            <a:ln w="9525" algn="ctr">
              <a:noFill/>
              <a:miter lim="800000"/>
              <a:headEnd/>
              <a:tailEnd/>
            </a:ln>
            <a:effectLst/>
          </p:spPr>
          <p:txBody>
            <a:bodyPr wrap="none">
              <a:spAutoFit/>
            </a:bodyPr>
            <a:lstStyle/>
            <a:p>
              <a:pPr algn="ctr">
                <a:lnSpc>
                  <a:spcPct val="100000"/>
                </a:lnSpc>
              </a:pPr>
              <a:r>
                <a:rPr lang="en-US" sz="900" dirty="0">
                  <a:solidFill>
                    <a:srgbClr val="FFFFFF"/>
                  </a:solidFill>
                </a:rPr>
                <a:t>SQUARE WAVE</a:t>
              </a:r>
              <a:br>
                <a:rPr lang="en-US" sz="900" dirty="0">
                  <a:solidFill>
                    <a:srgbClr val="FFFFFF"/>
                  </a:solidFill>
                </a:rPr>
              </a:br>
              <a:r>
                <a:rPr lang="en-US" sz="900" dirty="0">
                  <a:solidFill>
                    <a:srgbClr val="FFFFFF"/>
                  </a:solidFill>
                </a:rPr>
                <a:t>BOLUS</a:t>
              </a:r>
            </a:p>
          </p:txBody>
        </p:sp>
        <p:sp>
          <p:nvSpPr>
            <p:cNvPr id="915495" name="Text Box 39"/>
            <p:cNvSpPr txBox="1">
              <a:spLocks noChangeArrowheads="1"/>
            </p:cNvSpPr>
            <p:nvPr/>
          </p:nvSpPr>
          <p:spPr bwMode="auto">
            <a:xfrm>
              <a:off x="886" y="3179"/>
              <a:ext cx="241" cy="327"/>
            </a:xfrm>
            <a:prstGeom prst="rect">
              <a:avLst/>
            </a:prstGeom>
            <a:noFill/>
            <a:ln w="9525" algn="ctr">
              <a:noFill/>
              <a:miter lim="800000"/>
              <a:headEnd/>
              <a:tailEnd/>
            </a:ln>
            <a:effectLst/>
          </p:spPr>
          <p:txBody>
            <a:bodyPr wrap="none">
              <a:spAutoFit/>
            </a:bodyPr>
            <a:lstStyle/>
            <a:p>
              <a:pPr>
                <a:lnSpc>
                  <a:spcPct val="100000"/>
                </a:lnSpc>
              </a:pPr>
              <a:r>
                <a:rPr lang="en-US" sz="2800" dirty="0">
                  <a:solidFill>
                    <a:schemeClr val="tx1"/>
                  </a:solidFill>
                </a:rPr>
                <a:t>2</a:t>
              </a:r>
            </a:p>
          </p:txBody>
        </p:sp>
        <p:sp>
          <p:nvSpPr>
            <p:cNvPr id="915496" name="Rectangle 40"/>
            <p:cNvSpPr>
              <a:spLocks noChangeArrowheads="1"/>
            </p:cNvSpPr>
            <p:nvPr/>
          </p:nvSpPr>
          <p:spPr bwMode="auto">
            <a:xfrm>
              <a:off x="778" y="3499"/>
              <a:ext cx="405" cy="130"/>
            </a:xfrm>
            <a:prstGeom prst="rect">
              <a:avLst/>
            </a:prstGeom>
            <a:solidFill>
              <a:srgbClr val="FF9900"/>
            </a:solidFill>
            <a:ln w="9525" algn="ctr">
              <a:noFill/>
              <a:miter lim="800000"/>
              <a:headEnd/>
              <a:tailEnd/>
            </a:ln>
            <a:effectLst/>
          </p:spPr>
          <p:txBody>
            <a:bodyPr wrap="none" anchor="ctr"/>
            <a:lstStyle/>
            <a:p>
              <a:endParaRPr lang="en-US" dirty="0"/>
            </a:p>
          </p:txBody>
        </p:sp>
      </p:grpSp>
      <p:sp>
        <p:nvSpPr>
          <p:cNvPr id="915498" name="Rectangle 42"/>
          <p:cNvSpPr>
            <a:spLocks noChangeArrowheads="1"/>
          </p:cNvSpPr>
          <p:nvPr/>
        </p:nvSpPr>
        <p:spPr bwMode="auto">
          <a:xfrm>
            <a:off x="3367088" y="2884488"/>
            <a:ext cx="996950" cy="942975"/>
          </a:xfrm>
          <a:prstGeom prst="rect">
            <a:avLst/>
          </a:prstGeom>
          <a:solidFill>
            <a:srgbClr val="0059B2"/>
          </a:solidFill>
          <a:ln w="9525" algn="ctr">
            <a:noFill/>
            <a:miter lim="800000"/>
            <a:headEnd/>
            <a:tailEnd/>
          </a:ln>
          <a:effectLst/>
        </p:spPr>
        <p:txBody>
          <a:bodyPr wrap="none" anchor="ctr"/>
          <a:lstStyle/>
          <a:p>
            <a:endParaRPr lang="en-US" dirty="0"/>
          </a:p>
        </p:txBody>
      </p:sp>
      <p:sp>
        <p:nvSpPr>
          <p:cNvPr id="915499" name="Text Box 43"/>
          <p:cNvSpPr txBox="1">
            <a:spLocks noChangeArrowheads="1"/>
          </p:cNvSpPr>
          <p:nvPr/>
        </p:nvSpPr>
        <p:spPr bwMode="auto">
          <a:xfrm>
            <a:off x="3398838" y="2843213"/>
            <a:ext cx="876300" cy="365125"/>
          </a:xfrm>
          <a:prstGeom prst="rect">
            <a:avLst/>
          </a:prstGeom>
          <a:noFill/>
          <a:ln w="9525" algn="ctr">
            <a:noFill/>
            <a:miter lim="800000"/>
            <a:headEnd/>
            <a:tailEnd/>
          </a:ln>
          <a:effectLst/>
        </p:spPr>
        <p:txBody>
          <a:bodyPr wrap="none">
            <a:spAutoFit/>
          </a:bodyPr>
          <a:lstStyle/>
          <a:p>
            <a:pPr algn="ctr">
              <a:lnSpc>
                <a:spcPct val="100000"/>
              </a:lnSpc>
            </a:pPr>
            <a:r>
              <a:rPr lang="en-US" sz="900" dirty="0">
                <a:solidFill>
                  <a:srgbClr val="FFFFFF"/>
                </a:solidFill>
              </a:rPr>
              <a:t>DUAL WAVE</a:t>
            </a:r>
            <a:br>
              <a:rPr lang="en-US" sz="900" dirty="0">
                <a:solidFill>
                  <a:srgbClr val="FFFFFF"/>
                </a:solidFill>
              </a:rPr>
            </a:br>
            <a:r>
              <a:rPr lang="en-US" sz="900" dirty="0">
                <a:solidFill>
                  <a:srgbClr val="FFFFFF"/>
                </a:solidFill>
              </a:rPr>
              <a:t>BOLUS</a:t>
            </a:r>
          </a:p>
        </p:txBody>
      </p:sp>
      <p:sp>
        <p:nvSpPr>
          <p:cNvPr id="915500" name="Text Box 44"/>
          <p:cNvSpPr txBox="1">
            <a:spLocks noChangeArrowheads="1"/>
          </p:cNvSpPr>
          <p:nvPr/>
        </p:nvSpPr>
        <p:spPr bwMode="auto">
          <a:xfrm>
            <a:off x="3646488" y="3051175"/>
            <a:ext cx="382587" cy="519113"/>
          </a:xfrm>
          <a:prstGeom prst="rect">
            <a:avLst/>
          </a:prstGeom>
          <a:noFill/>
          <a:ln w="9525" algn="ctr">
            <a:noFill/>
            <a:miter lim="800000"/>
            <a:headEnd/>
            <a:tailEnd/>
          </a:ln>
          <a:effectLst/>
        </p:spPr>
        <p:txBody>
          <a:bodyPr wrap="none">
            <a:spAutoFit/>
          </a:bodyPr>
          <a:lstStyle/>
          <a:p>
            <a:pPr>
              <a:lnSpc>
                <a:spcPct val="100000"/>
              </a:lnSpc>
            </a:pPr>
            <a:r>
              <a:rPr lang="en-US" sz="2800" dirty="0">
                <a:solidFill>
                  <a:schemeClr val="tx1"/>
                </a:solidFill>
              </a:rPr>
              <a:t>3</a:t>
            </a:r>
          </a:p>
        </p:txBody>
      </p:sp>
      <p:grpSp>
        <p:nvGrpSpPr>
          <p:cNvPr id="3" name="Group 45"/>
          <p:cNvGrpSpPr>
            <a:grpSpLocks/>
          </p:cNvGrpSpPr>
          <p:nvPr/>
        </p:nvGrpSpPr>
        <p:grpSpPr bwMode="auto">
          <a:xfrm>
            <a:off x="3475038" y="3286125"/>
            <a:ext cx="669925" cy="498475"/>
            <a:chOff x="587" y="2772"/>
            <a:chExt cx="422" cy="314"/>
          </a:xfrm>
        </p:grpSpPr>
        <p:sp>
          <p:nvSpPr>
            <p:cNvPr id="915502" name="Rectangle 46"/>
            <p:cNvSpPr>
              <a:spLocks noChangeArrowheads="1"/>
            </p:cNvSpPr>
            <p:nvPr/>
          </p:nvSpPr>
          <p:spPr bwMode="auto">
            <a:xfrm>
              <a:off x="604" y="2956"/>
              <a:ext cx="405" cy="130"/>
            </a:xfrm>
            <a:prstGeom prst="rect">
              <a:avLst/>
            </a:prstGeom>
            <a:solidFill>
              <a:srgbClr val="FF9900"/>
            </a:solidFill>
            <a:ln w="9525" algn="ctr">
              <a:noFill/>
              <a:miter lim="800000"/>
              <a:headEnd/>
              <a:tailEnd/>
            </a:ln>
            <a:effectLst/>
          </p:spPr>
          <p:txBody>
            <a:bodyPr wrap="none" anchor="ctr"/>
            <a:lstStyle/>
            <a:p>
              <a:endParaRPr lang="en-US" dirty="0"/>
            </a:p>
          </p:txBody>
        </p:sp>
        <p:sp>
          <p:nvSpPr>
            <p:cNvPr id="915503" name="Rectangle 47"/>
            <p:cNvSpPr>
              <a:spLocks noChangeArrowheads="1"/>
            </p:cNvSpPr>
            <p:nvPr/>
          </p:nvSpPr>
          <p:spPr bwMode="auto">
            <a:xfrm>
              <a:off x="587" y="2772"/>
              <a:ext cx="73" cy="311"/>
            </a:xfrm>
            <a:prstGeom prst="rect">
              <a:avLst/>
            </a:prstGeom>
            <a:solidFill>
              <a:srgbClr val="FF9900"/>
            </a:solidFill>
            <a:ln w="9525" algn="ctr">
              <a:noFill/>
              <a:miter lim="800000"/>
              <a:headEnd/>
              <a:tailEnd/>
            </a:ln>
            <a:effectLst/>
          </p:spPr>
          <p:txBody>
            <a:bodyPr wrap="none" anchor="ctr"/>
            <a:lstStyle/>
            <a:p>
              <a:endParaRPr lang="en-US" dirty="0"/>
            </a:p>
          </p:txBody>
        </p:sp>
      </p:grpSp>
      <p:sp>
        <p:nvSpPr>
          <p:cNvPr id="915458" name="Rectangle 2"/>
          <p:cNvSpPr>
            <a:spLocks noGrp="1" noChangeArrowheads="1"/>
          </p:cNvSpPr>
          <p:nvPr>
            <p:ph type="title"/>
          </p:nvPr>
        </p:nvSpPr>
        <p:spPr>
          <a:xfrm>
            <a:off x="533400" y="1447800"/>
            <a:ext cx="8153400" cy="685800"/>
          </a:xfrm>
        </p:spPr>
        <p:txBody>
          <a:bodyPr/>
          <a:lstStyle/>
          <a:p>
            <a:r>
              <a:rPr lang="en-US" dirty="0"/>
              <a:t> Normal Bolus</a:t>
            </a:r>
          </a:p>
        </p:txBody>
      </p:sp>
      <p:sp>
        <p:nvSpPr>
          <p:cNvPr id="915464" name="Rectangle 8"/>
          <p:cNvSpPr>
            <a:spLocks noGrp="1" noChangeArrowheads="1"/>
          </p:cNvSpPr>
          <p:nvPr>
            <p:ph type="body" idx="1"/>
          </p:nvPr>
        </p:nvSpPr>
        <p:spPr>
          <a:xfrm>
            <a:off x="4572000" y="2457450"/>
            <a:ext cx="4191000" cy="2819400"/>
          </a:xfrm>
        </p:spPr>
        <p:txBody>
          <a:bodyPr/>
          <a:lstStyle/>
          <a:p>
            <a:pPr>
              <a:spcBef>
                <a:spcPct val="50000"/>
              </a:spcBef>
            </a:pPr>
            <a:r>
              <a:rPr lang="en-US" sz="2000" b="0" dirty="0"/>
              <a:t>Delivers a specific dose of insulin over a short period of time</a:t>
            </a:r>
          </a:p>
          <a:p>
            <a:pPr>
              <a:spcBef>
                <a:spcPct val="50000"/>
              </a:spcBef>
            </a:pPr>
            <a:r>
              <a:rPr lang="en-US" sz="2000" b="0" dirty="0"/>
              <a:t>Commonly used for everyday meals and snacks</a:t>
            </a:r>
          </a:p>
          <a:p>
            <a:pPr>
              <a:spcBef>
                <a:spcPct val="50000"/>
              </a:spcBef>
            </a:pPr>
            <a:r>
              <a:rPr lang="en-US" sz="2000" b="0" dirty="0"/>
              <a:t>Used to correct a high blood glucose</a:t>
            </a:r>
          </a:p>
        </p:txBody>
      </p:sp>
      <p:pic>
        <p:nvPicPr>
          <p:cNvPr id="915505" name="Picture 49"/>
          <p:cNvPicPr>
            <a:picLocks noChangeAspect="1" noChangeArrowheads="1"/>
          </p:cNvPicPr>
          <p:nvPr/>
        </p:nvPicPr>
        <p:blipFill>
          <a:blip r:embed="rId3" cstate="print"/>
          <a:srcRect t="85986"/>
          <a:stretch>
            <a:fillRect/>
          </a:stretch>
        </p:blipFill>
        <p:spPr bwMode="auto">
          <a:xfrm>
            <a:off x="488950" y="3940175"/>
            <a:ext cx="4038600" cy="222250"/>
          </a:xfrm>
          <a:prstGeom prst="rect">
            <a:avLst/>
          </a:prstGeom>
          <a:noFill/>
        </p:spPr>
      </p:pic>
      <p:pic>
        <p:nvPicPr>
          <p:cNvPr id="915506" name="Picture 50"/>
          <p:cNvPicPr>
            <a:picLocks noChangeAspect="1" noChangeArrowheads="1"/>
          </p:cNvPicPr>
          <p:nvPr/>
        </p:nvPicPr>
        <p:blipFill>
          <a:blip r:embed="rId3" cstate="print"/>
          <a:srcRect r="93161"/>
          <a:stretch>
            <a:fillRect/>
          </a:stretch>
        </p:blipFill>
        <p:spPr bwMode="auto">
          <a:xfrm>
            <a:off x="488950" y="2576513"/>
            <a:ext cx="276225" cy="1585912"/>
          </a:xfrm>
          <a:prstGeom prst="rect">
            <a:avLst/>
          </a:prstGeom>
          <a:noFill/>
        </p:spPr>
      </p:pic>
      <p:sp>
        <p:nvSpPr>
          <p:cNvPr id="915463" name="Oval 7"/>
          <p:cNvSpPr>
            <a:spLocks noChangeArrowheads="1"/>
          </p:cNvSpPr>
          <p:nvPr/>
        </p:nvSpPr>
        <p:spPr bwMode="auto">
          <a:xfrm>
            <a:off x="762000" y="2835275"/>
            <a:ext cx="1117600" cy="1057275"/>
          </a:xfrm>
          <a:prstGeom prst="ellipse">
            <a:avLst/>
          </a:prstGeom>
          <a:noFill/>
          <a:ln w="38100">
            <a:solidFill>
              <a:srgbClr val="FF9900"/>
            </a:solidFill>
            <a:round/>
            <a:headEnd/>
            <a:tailEnd/>
          </a:ln>
          <a:effectLst/>
        </p:spPr>
        <p:txBody>
          <a:bodyPr wrap="none" anchor="ctr"/>
          <a:lstStyle/>
          <a:p>
            <a:endParaRPr lang="en-US" dirty="0"/>
          </a:p>
        </p:txBody>
      </p:sp>
      <p:sp>
        <p:nvSpPr>
          <p:cNvPr id="915507" name="Text Box 51"/>
          <p:cNvSpPr txBox="1">
            <a:spLocks noChangeArrowheads="1"/>
          </p:cNvSpPr>
          <p:nvPr/>
        </p:nvSpPr>
        <p:spPr bwMode="auto">
          <a:xfrm>
            <a:off x="1898650" y="2554288"/>
            <a:ext cx="1387475" cy="274637"/>
          </a:xfrm>
          <a:prstGeom prst="rect">
            <a:avLst/>
          </a:prstGeom>
          <a:noFill/>
          <a:ln w="9525" algn="ctr">
            <a:noFill/>
            <a:miter lim="800000"/>
            <a:headEnd/>
            <a:tailEnd/>
          </a:ln>
          <a:effectLst/>
        </p:spPr>
        <p:txBody>
          <a:bodyPr wrap="none">
            <a:spAutoFit/>
          </a:bodyPr>
          <a:lstStyle/>
          <a:p>
            <a:pPr>
              <a:lnSpc>
                <a:spcPct val="100000"/>
              </a:lnSpc>
            </a:pPr>
            <a:r>
              <a:rPr lang="en-US" sz="1200" i="1" dirty="0">
                <a:solidFill>
                  <a:srgbClr val="000000"/>
                </a:solidFill>
              </a:rPr>
              <a:t>3 BOLUS TYPES</a:t>
            </a:r>
          </a:p>
        </p:txBody>
      </p:sp>
    </p:spTree>
  </p:cSld>
  <p:clrMapOvr>
    <a:masterClrMapping/>
  </p:clrMapOvr>
  <p:transition>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a:xfrm>
            <a:off x="533400" y="533400"/>
            <a:ext cx="3733800" cy="1609725"/>
          </a:xfrm>
        </p:spPr>
        <p:txBody>
          <a:bodyPr/>
          <a:lstStyle/>
          <a:p>
            <a:r>
              <a:rPr lang="en-US" dirty="0"/>
              <a:t>Square Wave Bolus</a:t>
            </a:r>
          </a:p>
        </p:txBody>
      </p:sp>
      <p:sp>
        <p:nvSpPr>
          <p:cNvPr id="917516" name="Rectangle 12"/>
          <p:cNvSpPr>
            <a:spLocks noGrp="1" noChangeArrowheads="1"/>
          </p:cNvSpPr>
          <p:nvPr>
            <p:ph type="body" sz="half" idx="2"/>
          </p:nvPr>
        </p:nvSpPr>
        <p:spPr>
          <a:xfrm>
            <a:off x="4572000" y="533400"/>
            <a:ext cx="4191000" cy="6324600"/>
          </a:xfrm>
        </p:spPr>
        <p:txBody>
          <a:bodyPr/>
          <a:lstStyle/>
          <a:p>
            <a:r>
              <a:rPr lang="en-US" b="0" dirty="0"/>
              <a:t>Delivers an even bolus dose over a 30-minute to </a:t>
            </a:r>
            <a:br>
              <a:rPr lang="en-US" b="0" dirty="0"/>
            </a:br>
            <a:r>
              <a:rPr lang="en-US" b="0" dirty="0"/>
              <a:t>8-hour time span</a:t>
            </a:r>
          </a:p>
          <a:p>
            <a:endParaRPr lang="en-US" b="0" dirty="0" smtClean="0"/>
          </a:p>
          <a:p>
            <a:endParaRPr lang="en-US" dirty="0" smtClean="0"/>
          </a:p>
          <a:p>
            <a:r>
              <a:rPr lang="en-US" b="0" dirty="0" smtClean="0"/>
              <a:t>Can </a:t>
            </a:r>
            <a:r>
              <a:rPr lang="en-US" b="0" dirty="0"/>
              <a:t>be used for food that takes longer to digest</a:t>
            </a:r>
            <a:endParaRPr lang="en-US" sz="2000" dirty="0"/>
          </a:p>
          <a:p>
            <a:pPr>
              <a:buFontTx/>
              <a:buNone/>
            </a:pPr>
            <a:endParaRPr lang="en-US" sz="2000" b="0" dirty="0"/>
          </a:p>
          <a:p>
            <a:endParaRPr lang="en-US" b="0" dirty="0"/>
          </a:p>
        </p:txBody>
      </p:sp>
      <p:sp>
        <p:nvSpPr>
          <p:cNvPr id="917573" name="Rectangle 69"/>
          <p:cNvSpPr>
            <a:spLocks noChangeArrowheads="1"/>
          </p:cNvSpPr>
          <p:nvPr/>
        </p:nvSpPr>
        <p:spPr bwMode="auto">
          <a:xfrm>
            <a:off x="965200" y="3040063"/>
            <a:ext cx="996950" cy="942975"/>
          </a:xfrm>
          <a:prstGeom prst="rect">
            <a:avLst/>
          </a:prstGeom>
          <a:solidFill>
            <a:srgbClr val="0059B2"/>
          </a:solidFill>
          <a:ln w="9525" algn="ctr">
            <a:noFill/>
            <a:miter lim="800000"/>
            <a:headEnd/>
            <a:tailEnd/>
          </a:ln>
          <a:effectLst/>
        </p:spPr>
        <p:txBody>
          <a:bodyPr wrap="none" anchor="ctr"/>
          <a:lstStyle/>
          <a:p>
            <a:endParaRPr lang="en-US" dirty="0"/>
          </a:p>
        </p:txBody>
      </p:sp>
      <p:sp>
        <p:nvSpPr>
          <p:cNvPr id="917574" name="Text Box 70"/>
          <p:cNvSpPr txBox="1">
            <a:spLocks noChangeArrowheads="1"/>
          </p:cNvSpPr>
          <p:nvPr/>
        </p:nvSpPr>
        <p:spPr bwMode="auto">
          <a:xfrm>
            <a:off x="1130300" y="2998788"/>
            <a:ext cx="685800" cy="365125"/>
          </a:xfrm>
          <a:prstGeom prst="rect">
            <a:avLst/>
          </a:prstGeom>
          <a:noFill/>
          <a:ln w="9525" algn="ctr">
            <a:noFill/>
            <a:miter lim="800000"/>
            <a:headEnd/>
            <a:tailEnd/>
          </a:ln>
          <a:effectLst/>
        </p:spPr>
        <p:txBody>
          <a:bodyPr wrap="none">
            <a:spAutoFit/>
          </a:bodyPr>
          <a:lstStyle/>
          <a:p>
            <a:pPr algn="ctr">
              <a:lnSpc>
                <a:spcPct val="100000"/>
              </a:lnSpc>
            </a:pPr>
            <a:r>
              <a:rPr lang="en-US" sz="900" dirty="0">
                <a:solidFill>
                  <a:srgbClr val="FFFFFF"/>
                </a:solidFill>
              </a:rPr>
              <a:t>NORMAL</a:t>
            </a:r>
            <a:br>
              <a:rPr lang="en-US" sz="900" dirty="0">
                <a:solidFill>
                  <a:srgbClr val="FFFFFF"/>
                </a:solidFill>
              </a:rPr>
            </a:br>
            <a:r>
              <a:rPr lang="en-US" sz="900" dirty="0">
                <a:solidFill>
                  <a:srgbClr val="FFFFFF"/>
                </a:solidFill>
              </a:rPr>
              <a:t>BOLUS</a:t>
            </a:r>
          </a:p>
        </p:txBody>
      </p:sp>
      <p:sp>
        <p:nvSpPr>
          <p:cNvPr id="917575" name="Text Box 71"/>
          <p:cNvSpPr txBox="1">
            <a:spLocks noChangeArrowheads="1"/>
          </p:cNvSpPr>
          <p:nvPr/>
        </p:nvSpPr>
        <p:spPr bwMode="auto">
          <a:xfrm>
            <a:off x="1244600" y="3225800"/>
            <a:ext cx="382588" cy="519113"/>
          </a:xfrm>
          <a:prstGeom prst="rect">
            <a:avLst/>
          </a:prstGeom>
          <a:noFill/>
          <a:ln w="9525" algn="ctr">
            <a:noFill/>
            <a:miter lim="800000"/>
            <a:headEnd/>
            <a:tailEnd/>
          </a:ln>
          <a:effectLst/>
        </p:spPr>
        <p:txBody>
          <a:bodyPr wrap="none">
            <a:spAutoFit/>
          </a:bodyPr>
          <a:lstStyle/>
          <a:p>
            <a:pPr>
              <a:lnSpc>
                <a:spcPct val="100000"/>
              </a:lnSpc>
            </a:pPr>
            <a:r>
              <a:rPr lang="en-US" sz="2800" dirty="0">
                <a:solidFill>
                  <a:schemeClr val="tx1"/>
                </a:solidFill>
              </a:rPr>
              <a:t>1</a:t>
            </a:r>
          </a:p>
        </p:txBody>
      </p:sp>
      <p:sp>
        <p:nvSpPr>
          <p:cNvPr id="917576" name="Rectangle 72"/>
          <p:cNvSpPr>
            <a:spLocks noChangeArrowheads="1"/>
          </p:cNvSpPr>
          <p:nvPr/>
        </p:nvSpPr>
        <p:spPr bwMode="auto">
          <a:xfrm>
            <a:off x="1073150" y="3228975"/>
            <a:ext cx="120650" cy="692150"/>
          </a:xfrm>
          <a:prstGeom prst="rect">
            <a:avLst/>
          </a:prstGeom>
          <a:solidFill>
            <a:srgbClr val="FF9900"/>
          </a:solidFill>
          <a:ln w="9525" algn="ctr">
            <a:noFill/>
            <a:miter lim="800000"/>
            <a:headEnd/>
            <a:tailEnd/>
          </a:ln>
          <a:effectLst/>
        </p:spPr>
        <p:txBody>
          <a:bodyPr wrap="none" anchor="ctr"/>
          <a:lstStyle/>
          <a:p>
            <a:endParaRPr lang="en-US" dirty="0"/>
          </a:p>
        </p:txBody>
      </p:sp>
      <p:sp>
        <p:nvSpPr>
          <p:cNvPr id="917578" name="Rectangle 74"/>
          <p:cNvSpPr>
            <a:spLocks noChangeArrowheads="1"/>
          </p:cNvSpPr>
          <p:nvPr/>
        </p:nvSpPr>
        <p:spPr bwMode="auto">
          <a:xfrm>
            <a:off x="2251075" y="3036888"/>
            <a:ext cx="996950" cy="942975"/>
          </a:xfrm>
          <a:prstGeom prst="rect">
            <a:avLst/>
          </a:prstGeom>
          <a:solidFill>
            <a:srgbClr val="0059B2"/>
          </a:solidFill>
          <a:ln w="9525" algn="ctr">
            <a:noFill/>
            <a:miter lim="800000"/>
            <a:headEnd/>
            <a:tailEnd/>
          </a:ln>
          <a:effectLst/>
        </p:spPr>
        <p:txBody>
          <a:bodyPr wrap="none" anchor="ctr"/>
          <a:lstStyle/>
          <a:p>
            <a:endParaRPr lang="en-US" dirty="0"/>
          </a:p>
        </p:txBody>
      </p:sp>
      <p:sp>
        <p:nvSpPr>
          <p:cNvPr id="917580" name="Text Box 76"/>
          <p:cNvSpPr txBox="1">
            <a:spLocks noChangeArrowheads="1"/>
          </p:cNvSpPr>
          <p:nvPr/>
        </p:nvSpPr>
        <p:spPr bwMode="auto">
          <a:xfrm>
            <a:off x="2225675" y="2995613"/>
            <a:ext cx="1047750" cy="365125"/>
          </a:xfrm>
          <a:prstGeom prst="rect">
            <a:avLst/>
          </a:prstGeom>
          <a:noFill/>
          <a:ln w="9525" algn="ctr">
            <a:noFill/>
            <a:miter lim="800000"/>
            <a:headEnd/>
            <a:tailEnd/>
          </a:ln>
          <a:effectLst/>
        </p:spPr>
        <p:txBody>
          <a:bodyPr wrap="none">
            <a:spAutoFit/>
          </a:bodyPr>
          <a:lstStyle/>
          <a:p>
            <a:pPr algn="ctr">
              <a:lnSpc>
                <a:spcPct val="100000"/>
              </a:lnSpc>
            </a:pPr>
            <a:r>
              <a:rPr lang="en-US" sz="900" dirty="0">
                <a:solidFill>
                  <a:srgbClr val="FFFFFF"/>
                </a:solidFill>
              </a:rPr>
              <a:t>SQUARE WAVE</a:t>
            </a:r>
            <a:br>
              <a:rPr lang="en-US" sz="900" dirty="0">
                <a:solidFill>
                  <a:srgbClr val="FFFFFF"/>
                </a:solidFill>
              </a:rPr>
            </a:br>
            <a:r>
              <a:rPr lang="en-US" sz="900" dirty="0">
                <a:solidFill>
                  <a:srgbClr val="FFFFFF"/>
                </a:solidFill>
              </a:rPr>
              <a:t>BOLUS</a:t>
            </a:r>
          </a:p>
        </p:txBody>
      </p:sp>
      <p:sp>
        <p:nvSpPr>
          <p:cNvPr id="917581" name="Text Box 77"/>
          <p:cNvSpPr txBox="1">
            <a:spLocks noChangeArrowheads="1"/>
          </p:cNvSpPr>
          <p:nvPr/>
        </p:nvSpPr>
        <p:spPr bwMode="auto">
          <a:xfrm>
            <a:off x="2530475" y="3203575"/>
            <a:ext cx="382588" cy="519113"/>
          </a:xfrm>
          <a:prstGeom prst="rect">
            <a:avLst/>
          </a:prstGeom>
          <a:noFill/>
          <a:ln w="9525" algn="ctr">
            <a:noFill/>
            <a:miter lim="800000"/>
            <a:headEnd/>
            <a:tailEnd/>
          </a:ln>
          <a:effectLst/>
        </p:spPr>
        <p:txBody>
          <a:bodyPr wrap="none">
            <a:spAutoFit/>
          </a:bodyPr>
          <a:lstStyle/>
          <a:p>
            <a:pPr>
              <a:lnSpc>
                <a:spcPct val="100000"/>
              </a:lnSpc>
            </a:pPr>
            <a:r>
              <a:rPr lang="en-US" sz="2800" dirty="0">
                <a:solidFill>
                  <a:schemeClr val="tx1"/>
                </a:solidFill>
              </a:rPr>
              <a:t>2</a:t>
            </a:r>
          </a:p>
        </p:txBody>
      </p:sp>
      <p:sp>
        <p:nvSpPr>
          <p:cNvPr id="917582" name="Rectangle 78"/>
          <p:cNvSpPr>
            <a:spLocks noChangeArrowheads="1"/>
          </p:cNvSpPr>
          <p:nvPr/>
        </p:nvSpPr>
        <p:spPr bwMode="auto">
          <a:xfrm>
            <a:off x="2359025" y="3711575"/>
            <a:ext cx="642938" cy="206375"/>
          </a:xfrm>
          <a:prstGeom prst="rect">
            <a:avLst/>
          </a:prstGeom>
          <a:solidFill>
            <a:srgbClr val="FF9900"/>
          </a:solidFill>
          <a:ln w="9525" algn="ctr">
            <a:noFill/>
            <a:miter lim="800000"/>
            <a:headEnd/>
            <a:tailEnd/>
          </a:ln>
          <a:effectLst/>
        </p:spPr>
        <p:txBody>
          <a:bodyPr wrap="none" anchor="ctr"/>
          <a:lstStyle/>
          <a:p>
            <a:endParaRPr lang="en-US" dirty="0"/>
          </a:p>
        </p:txBody>
      </p:sp>
      <p:sp>
        <p:nvSpPr>
          <p:cNvPr id="917584" name="Rectangle 80"/>
          <p:cNvSpPr>
            <a:spLocks noChangeArrowheads="1"/>
          </p:cNvSpPr>
          <p:nvPr/>
        </p:nvSpPr>
        <p:spPr bwMode="auto">
          <a:xfrm>
            <a:off x="3519488" y="3046413"/>
            <a:ext cx="996950" cy="942975"/>
          </a:xfrm>
          <a:prstGeom prst="rect">
            <a:avLst/>
          </a:prstGeom>
          <a:solidFill>
            <a:srgbClr val="0059B2"/>
          </a:solidFill>
          <a:ln w="9525" algn="ctr">
            <a:noFill/>
            <a:miter lim="800000"/>
            <a:headEnd/>
            <a:tailEnd/>
          </a:ln>
          <a:effectLst/>
        </p:spPr>
        <p:txBody>
          <a:bodyPr wrap="none" anchor="ctr"/>
          <a:lstStyle/>
          <a:p>
            <a:endParaRPr lang="en-US" dirty="0"/>
          </a:p>
        </p:txBody>
      </p:sp>
      <p:sp>
        <p:nvSpPr>
          <p:cNvPr id="917585" name="Text Box 81"/>
          <p:cNvSpPr txBox="1">
            <a:spLocks noChangeArrowheads="1"/>
          </p:cNvSpPr>
          <p:nvPr/>
        </p:nvSpPr>
        <p:spPr bwMode="auto">
          <a:xfrm>
            <a:off x="3551238" y="3005138"/>
            <a:ext cx="876300" cy="365125"/>
          </a:xfrm>
          <a:prstGeom prst="rect">
            <a:avLst/>
          </a:prstGeom>
          <a:noFill/>
          <a:ln w="9525" algn="ctr">
            <a:noFill/>
            <a:miter lim="800000"/>
            <a:headEnd/>
            <a:tailEnd/>
          </a:ln>
          <a:effectLst/>
        </p:spPr>
        <p:txBody>
          <a:bodyPr wrap="none">
            <a:spAutoFit/>
          </a:bodyPr>
          <a:lstStyle/>
          <a:p>
            <a:pPr algn="ctr">
              <a:lnSpc>
                <a:spcPct val="100000"/>
              </a:lnSpc>
            </a:pPr>
            <a:r>
              <a:rPr lang="en-US" sz="900" dirty="0">
                <a:solidFill>
                  <a:srgbClr val="FFFFFF"/>
                </a:solidFill>
              </a:rPr>
              <a:t>DUAL WAVE</a:t>
            </a:r>
            <a:br>
              <a:rPr lang="en-US" sz="900" dirty="0">
                <a:solidFill>
                  <a:srgbClr val="FFFFFF"/>
                </a:solidFill>
              </a:rPr>
            </a:br>
            <a:r>
              <a:rPr lang="en-US" sz="900" dirty="0">
                <a:solidFill>
                  <a:srgbClr val="FFFFFF"/>
                </a:solidFill>
              </a:rPr>
              <a:t>BOLUS</a:t>
            </a:r>
          </a:p>
        </p:txBody>
      </p:sp>
      <p:sp>
        <p:nvSpPr>
          <p:cNvPr id="917586" name="Text Box 82"/>
          <p:cNvSpPr txBox="1">
            <a:spLocks noChangeArrowheads="1"/>
          </p:cNvSpPr>
          <p:nvPr/>
        </p:nvSpPr>
        <p:spPr bwMode="auto">
          <a:xfrm>
            <a:off x="3798888" y="3213100"/>
            <a:ext cx="382587" cy="519113"/>
          </a:xfrm>
          <a:prstGeom prst="rect">
            <a:avLst/>
          </a:prstGeom>
          <a:noFill/>
          <a:ln w="9525" algn="ctr">
            <a:noFill/>
            <a:miter lim="800000"/>
            <a:headEnd/>
            <a:tailEnd/>
          </a:ln>
          <a:effectLst/>
        </p:spPr>
        <p:txBody>
          <a:bodyPr wrap="none">
            <a:spAutoFit/>
          </a:bodyPr>
          <a:lstStyle/>
          <a:p>
            <a:pPr>
              <a:lnSpc>
                <a:spcPct val="100000"/>
              </a:lnSpc>
            </a:pPr>
            <a:r>
              <a:rPr lang="en-US" sz="2800" dirty="0">
                <a:solidFill>
                  <a:schemeClr val="tx1"/>
                </a:solidFill>
              </a:rPr>
              <a:t>3</a:t>
            </a:r>
          </a:p>
        </p:txBody>
      </p:sp>
      <p:grpSp>
        <p:nvGrpSpPr>
          <p:cNvPr id="2" name="Group 83"/>
          <p:cNvGrpSpPr>
            <a:grpSpLocks/>
          </p:cNvGrpSpPr>
          <p:nvPr/>
        </p:nvGrpSpPr>
        <p:grpSpPr bwMode="auto">
          <a:xfrm>
            <a:off x="3627438" y="3448050"/>
            <a:ext cx="669925" cy="498475"/>
            <a:chOff x="587" y="2772"/>
            <a:chExt cx="422" cy="314"/>
          </a:xfrm>
        </p:grpSpPr>
        <p:sp>
          <p:nvSpPr>
            <p:cNvPr id="917588" name="Rectangle 84"/>
            <p:cNvSpPr>
              <a:spLocks noChangeArrowheads="1"/>
            </p:cNvSpPr>
            <p:nvPr/>
          </p:nvSpPr>
          <p:spPr bwMode="auto">
            <a:xfrm>
              <a:off x="604" y="2956"/>
              <a:ext cx="405" cy="130"/>
            </a:xfrm>
            <a:prstGeom prst="rect">
              <a:avLst/>
            </a:prstGeom>
            <a:solidFill>
              <a:srgbClr val="FF9900"/>
            </a:solidFill>
            <a:ln w="9525" algn="ctr">
              <a:noFill/>
              <a:miter lim="800000"/>
              <a:headEnd/>
              <a:tailEnd/>
            </a:ln>
            <a:effectLst/>
          </p:spPr>
          <p:txBody>
            <a:bodyPr wrap="none" anchor="ctr"/>
            <a:lstStyle/>
            <a:p>
              <a:endParaRPr lang="en-US" dirty="0"/>
            </a:p>
          </p:txBody>
        </p:sp>
        <p:sp>
          <p:nvSpPr>
            <p:cNvPr id="917589" name="Rectangle 85"/>
            <p:cNvSpPr>
              <a:spLocks noChangeArrowheads="1"/>
            </p:cNvSpPr>
            <p:nvPr/>
          </p:nvSpPr>
          <p:spPr bwMode="auto">
            <a:xfrm>
              <a:off x="587" y="2772"/>
              <a:ext cx="73" cy="311"/>
            </a:xfrm>
            <a:prstGeom prst="rect">
              <a:avLst/>
            </a:prstGeom>
            <a:solidFill>
              <a:srgbClr val="FF9900"/>
            </a:solidFill>
            <a:ln w="9525" algn="ctr">
              <a:noFill/>
              <a:miter lim="800000"/>
              <a:headEnd/>
              <a:tailEnd/>
            </a:ln>
            <a:effectLst/>
          </p:spPr>
          <p:txBody>
            <a:bodyPr wrap="none" anchor="ctr"/>
            <a:lstStyle/>
            <a:p>
              <a:endParaRPr lang="en-US" dirty="0"/>
            </a:p>
          </p:txBody>
        </p:sp>
      </p:grpSp>
      <p:pic>
        <p:nvPicPr>
          <p:cNvPr id="917590" name="Picture 86"/>
          <p:cNvPicPr>
            <a:picLocks noChangeAspect="1" noChangeArrowheads="1"/>
          </p:cNvPicPr>
          <p:nvPr/>
        </p:nvPicPr>
        <p:blipFill>
          <a:blip r:embed="rId3" cstate="print"/>
          <a:srcRect t="85986"/>
          <a:stretch>
            <a:fillRect/>
          </a:stretch>
        </p:blipFill>
        <p:spPr bwMode="auto">
          <a:xfrm>
            <a:off x="641350" y="4102100"/>
            <a:ext cx="4038600" cy="222250"/>
          </a:xfrm>
          <a:prstGeom prst="rect">
            <a:avLst/>
          </a:prstGeom>
          <a:noFill/>
        </p:spPr>
      </p:pic>
      <p:pic>
        <p:nvPicPr>
          <p:cNvPr id="917591" name="Picture 87"/>
          <p:cNvPicPr>
            <a:picLocks noChangeAspect="1" noChangeArrowheads="1"/>
          </p:cNvPicPr>
          <p:nvPr/>
        </p:nvPicPr>
        <p:blipFill>
          <a:blip r:embed="rId3" cstate="print"/>
          <a:srcRect r="93161"/>
          <a:stretch>
            <a:fillRect/>
          </a:stretch>
        </p:blipFill>
        <p:spPr bwMode="auto">
          <a:xfrm>
            <a:off x="641350" y="2738438"/>
            <a:ext cx="276225" cy="1585912"/>
          </a:xfrm>
          <a:prstGeom prst="rect">
            <a:avLst/>
          </a:prstGeom>
          <a:noFill/>
        </p:spPr>
      </p:pic>
      <p:sp>
        <p:nvSpPr>
          <p:cNvPr id="917569" name="Oval 65"/>
          <p:cNvSpPr>
            <a:spLocks noChangeArrowheads="1"/>
          </p:cNvSpPr>
          <p:nvPr/>
        </p:nvSpPr>
        <p:spPr bwMode="auto">
          <a:xfrm>
            <a:off x="2049463" y="2881313"/>
            <a:ext cx="1306512" cy="1236662"/>
          </a:xfrm>
          <a:prstGeom prst="ellipse">
            <a:avLst/>
          </a:prstGeom>
          <a:noFill/>
          <a:ln w="38100">
            <a:solidFill>
              <a:srgbClr val="FF9900"/>
            </a:solidFill>
            <a:round/>
            <a:headEnd/>
            <a:tailEnd/>
          </a:ln>
          <a:effectLst/>
        </p:spPr>
        <p:txBody>
          <a:bodyPr wrap="none" anchor="ctr"/>
          <a:lstStyle/>
          <a:p>
            <a:endParaRPr lang="en-US" dirty="0"/>
          </a:p>
        </p:txBody>
      </p:sp>
      <p:sp>
        <p:nvSpPr>
          <p:cNvPr id="917593" name="Text Box 89"/>
          <p:cNvSpPr txBox="1">
            <a:spLocks noChangeArrowheads="1"/>
          </p:cNvSpPr>
          <p:nvPr/>
        </p:nvSpPr>
        <p:spPr bwMode="auto">
          <a:xfrm>
            <a:off x="2051050" y="2687638"/>
            <a:ext cx="1387475" cy="274637"/>
          </a:xfrm>
          <a:prstGeom prst="rect">
            <a:avLst/>
          </a:prstGeom>
          <a:noFill/>
          <a:ln w="9525" algn="ctr">
            <a:noFill/>
            <a:miter lim="800000"/>
            <a:headEnd/>
            <a:tailEnd/>
          </a:ln>
          <a:effectLst/>
        </p:spPr>
        <p:txBody>
          <a:bodyPr wrap="none">
            <a:spAutoFit/>
          </a:bodyPr>
          <a:lstStyle/>
          <a:p>
            <a:pPr>
              <a:lnSpc>
                <a:spcPct val="100000"/>
              </a:lnSpc>
            </a:pPr>
            <a:r>
              <a:rPr lang="en-US" sz="1200" i="1" dirty="0">
                <a:solidFill>
                  <a:srgbClr val="000000"/>
                </a:solidFill>
              </a:rPr>
              <a:t>3 BOLUS TYPES</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Wave Bolus</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Delivers a bolus dose that is divided up to deliver part now and part over time</a:t>
            </a:r>
            <a:endParaRPr lang="en-US" dirty="0"/>
          </a:p>
        </p:txBody>
      </p:sp>
      <p:sp>
        <p:nvSpPr>
          <p:cNvPr id="4" name="Text Placeholder 3"/>
          <p:cNvSpPr>
            <a:spLocks noGrp="1"/>
          </p:cNvSpPr>
          <p:nvPr>
            <p:ph type="body" sz="half" idx="2"/>
          </p:nvPr>
        </p:nvSpPr>
        <p:spPr/>
        <p:txBody>
          <a:bodyPr/>
          <a:lstStyle/>
          <a:p>
            <a:endParaRPr lang="en-US" dirty="0" smtClean="0"/>
          </a:p>
          <a:p>
            <a:r>
              <a:rPr lang="en-US" dirty="0" smtClean="0"/>
              <a:t>Used for high fat food or a food that an individual knows may keep the glucose up longer than usual</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381000"/>
            <a:ext cx="7772400" cy="830997"/>
          </a:xfrm>
          <a:prstGeom prst="rect">
            <a:avLst/>
          </a:prstGeom>
          <a:noFill/>
        </p:spPr>
        <p:txBody>
          <a:bodyPr wrap="square" rtlCol="0">
            <a:spAutoFit/>
          </a:bodyPr>
          <a:lstStyle/>
          <a:p>
            <a:r>
              <a:rPr lang="en-US" sz="4800" dirty="0" smtClean="0"/>
              <a:t>    THERE   IS    NO   CURE</a:t>
            </a:r>
            <a:endParaRPr lang="en-US" sz="4800" dirty="0"/>
          </a:p>
        </p:txBody>
      </p:sp>
      <p:sp>
        <p:nvSpPr>
          <p:cNvPr id="5" name="TextBox 4"/>
          <p:cNvSpPr txBox="1"/>
          <p:nvPr/>
        </p:nvSpPr>
        <p:spPr>
          <a:xfrm>
            <a:off x="762000" y="1981200"/>
            <a:ext cx="7924800" cy="3970318"/>
          </a:xfrm>
          <a:prstGeom prst="rect">
            <a:avLst/>
          </a:prstGeom>
          <a:noFill/>
        </p:spPr>
        <p:txBody>
          <a:bodyPr wrap="square" rtlCol="0">
            <a:spAutoFit/>
          </a:bodyPr>
          <a:lstStyle/>
          <a:p>
            <a:r>
              <a:rPr lang="en-US" sz="3600" dirty="0" smtClean="0"/>
              <a:t>There is management, and it can be well managed, but in a school-aged child there really is no “good” control with the rapid growth and development that is constantly changing the metabolic needs of the body. </a:t>
            </a:r>
            <a:endParaRPr lang="en-US" sz="3600" dirty="0"/>
          </a:p>
        </p:txBody>
      </p:sp>
    </p:spTree>
  </p:cSld>
  <p:clrMapOvr>
    <a:masterClrMapping/>
  </p:clrMapOvr>
  <p:transition>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Rectangle 1026"/>
          <p:cNvSpPr>
            <a:spLocks noGrp="1" noChangeArrowheads="1"/>
          </p:cNvSpPr>
          <p:nvPr>
            <p:ph type="title"/>
          </p:nvPr>
        </p:nvSpPr>
        <p:spPr>
          <a:xfrm>
            <a:off x="533400" y="457200"/>
            <a:ext cx="8305800" cy="1066800"/>
          </a:xfrm>
        </p:spPr>
        <p:txBody>
          <a:bodyPr/>
          <a:lstStyle/>
          <a:p>
            <a:r>
              <a:rPr lang="en-US" dirty="0"/>
              <a:t>Bolus Wizard</a:t>
            </a:r>
            <a:r>
              <a:rPr lang="en-US" baseline="30000" dirty="0">
                <a:cs typeface="Arial" charset="0"/>
              </a:rPr>
              <a:t>®</a:t>
            </a:r>
            <a:r>
              <a:rPr lang="en-US" dirty="0">
                <a:cs typeface="Arial" charset="0"/>
              </a:rPr>
              <a:t> Calculator</a:t>
            </a:r>
            <a:r>
              <a:rPr lang="en-US" dirty="0"/>
              <a:t> Benefits</a:t>
            </a:r>
          </a:p>
        </p:txBody>
      </p:sp>
      <p:sp>
        <p:nvSpPr>
          <p:cNvPr id="1458179" name="Rectangle 1027"/>
          <p:cNvSpPr>
            <a:spLocks noGrp="1" noChangeArrowheads="1"/>
          </p:cNvSpPr>
          <p:nvPr>
            <p:ph type="body" idx="1"/>
          </p:nvPr>
        </p:nvSpPr>
        <p:spPr>
          <a:xfrm>
            <a:off x="609600" y="1990725"/>
            <a:ext cx="8153400" cy="4648200"/>
          </a:xfrm>
        </p:spPr>
        <p:txBody>
          <a:bodyPr/>
          <a:lstStyle/>
          <a:p>
            <a:pPr>
              <a:spcBef>
                <a:spcPct val="40000"/>
              </a:spcBef>
            </a:pPr>
            <a:r>
              <a:rPr lang="en-US" sz="2800" b="0" dirty="0"/>
              <a:t>Reduces math errors by calculating meal and correction doses with customized settings based on each individual’s insulin requirements. Patients no longer need to calculate complex correction and carbohydrate doses</a:t>
            </a:r>
          </a:p>
          <a:p>
            <a:pPr>
              <a:spcBef>
                <a:spcPct val="40000"/>
              </a:spcBef>
            </a:pPr>
            <a:r>
              <a:rPr lang="en-US" sz="2800" b="0" dirty="0"/>
              <a:t>The active insulin calculation can prevent insulin stacking or over correcting for high glucose levels</a:t>
            </a:r>
          </a:p>
          <a:p>
            <a:pPr>
              <a:spcBef>
                <a:spcPct val="40000"/>
              </a:spcBef>
            </a:pPr>
            <a:r>
              <a:rPr lang="en-US" sz="2800" b="0" dirty="0"/>
              <a:t>Decreases the number of correction boluses required for  post meal corrections</a:t>
            </a:r>
          </a:p>
          <a:p>
            <a:pPr>
              <a:spcBef>
                <a:spcPct val="40000"/>
              </a:spcBef>
            </a:pPr>
            <a:endParaRPr lang="en-US" b="0" dirty="0"/>
          </a:p>
        </p:txBody>
      </p:sp>
    </p:spTree>
  </p:cSld>
  <p:clrMapOvr>
    <a:masterClrMapping/>
  </p:clrMapOvr>
  <p:transition>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a:xfrm>
            <a:off x="457200" y="457200"/>
            <a:ext cx="8305800" cy="1295400"/>
          </a:xfrm>
        </p:spPr>
        <p:txBody>
          <a:bodyPr/>
          <a:lstStyle/>
          <a:p>
            <a:r>
              <a:rPr lang="en-US" dirty="0"/>
              <a:t>Programming the Bolus Wizard</a:t>
            </a:r>
            <a:r>
              <a:rPr lang="en-US" baseline="30000" dirty="0">
                <a:cs typeface="Arial" charset="0"/>
              </a:rPr>
              <a:t>® </a:t>
            </a:r>
            <a:r>
              <a:rPr lang="en-US" dirty="0">
                <a:cs typeface="Arial" charset="0"/>
              </a:rPr>
              <a:t>Calculator</a:t>
            </a:r>
          </a:p>
        </p:txBody>
      </p:sp>
      <p:sp>
        <p:nvSpPr>
          <p:cNvPr id="947212" name="Rectangle 12"/>
          <p:cNvSpPr>
            <a:spLocks noGrp="1" noChangeArrowheads="1"/>
          </p:cNvSpPr>
          <p:nvPr>
            <p:ph type="body" idx="1"/>
          </p:nvPr>
        </p:nvSpPr>
        <p:spPr>
          <a:xfrm>
            <a:off x="4451350" y="2444750"/>
            <a:ext cx="4333875" cy="3378200"/>
          </a:xfrm>
        </p:spPr>
        <p:txBody>
          <a:bodyPr/>
          <a:lstStyle/>
          <a:p>
            <a:pPr>
              <a:spcBef>
                <a:spcPct val="50000"/>
              </a:spcBef>
            </a:pPr>
            <a:r>
              <a:rPr lang="en-US" sz="2000" b="0" dirty="0"/>
              <a:t>Grams: Carb ratio = number of carb grams covered by 1 Unit of insulin</a:t>
            </a:r>
          </a:p>
          <a:p>
            <a:pPr>
              <a:spcBef>
                <a:spcPct val="50000"/>
              </a:spcBef>
            </a:pPr>
            <a:r>
              <a:rPr lang="en-US" sz="2000" b="0" dirty="0"/>
              <a:t>Exchanges: Carb ratio = number of insulin Units needed to cover </a:t>
            </a:r>
            <a:br>
              <a:rPr lang="en-US" sz="2000" b="0" dirty="0"/>
            </a:br>
            <a:r>
              <a:rPr lang="en-US" sz="2000" b="0" dirty="0"/>
              <a:t>1 (1.0) carb exchange</a:t>
            </a:r>
          </a:p>
          <a:p>
            <a:pPr>
              <a:spcBef>
                <a:spcPct val="50000"/>
              </a:spcBef>
            </a:pPr>
            <a:r>
              <a:rPr lang="en-US" sz="2000" b="0" dirty="0"/>
              <a:t>Insulin pump allows up to </a:t>
            </a:r>
            <a:r>
              <a:rPr lang="en-US" sz="2000" b="0" dirty="0" smtClean="0"/>
              <a:t> </a:t>
            </a:r>
            <a:r>
              <a:rPr lang="en-US" sz="2000" b="0" dirty="0"/>
              <a:t>settings for different carb ratios at different times of the day</a:t>
            </a:r>
          </a:p>
          <a:p>
            <a:pPr>
              <a:spcBef>
                <a:spcPct val="50000"/>
              </a:spcBef>
              <a:buFontTx/>
              <a:buNone/>
            </a:pPr>
            <a:endParaRPr lang="en-US" sz="2000" b="0" dirty="0"/>
          </a:p>
        </p:txBody>
      </p:sp>
      <p:grpSp>
        <p:nvGrpSpPr>
          <p:cNvPr id="2" name="Group 14"/>
          <p:cNvGrpSpPr>
            <a:grpSpLocks/>
          </p:cNvGrpSpPr>
          <p:nvPr/>
        </p:nvGrpSpPr>
        <p:grpSpPr bwMode="auto">
          <a:xfrm>
            <a:off x="512763" y="2552700"/>
            <a:ext cx="3657600" cy="3116263"/>
            <a:chOff x="323" y="1386"/>
            <a:chExt cx="2304" cy="1963"/>
          </a:xfrm>
        </p:grpSpPr>
        <p:sp>
          <p:nvSpPr>
            <p:cNvPr id="947208" name="Text Box 8"/>
            <p:cNvSpPr txBox="1">
              <a:spLocks noChangeArrowheads="1"/>
            </p:cNvSpPr>
            <p:nvPr/>
          </p:nvSpPr>
          <p:spPr bwMode="auto">
            <a:xfrm>
              <a:off x="323" y="2902"/>
              <a:ext cx="2208" cy="447"/>
            </a:xfrm>
            <a:prstGeom prst="rect">
              <a:avLst/>
            </a:prstGeom>
            <a:noFill/>
            <a:ln w="9525">
              <a:noFill/>
              <a:miter lim="800000"/>
              <a:headEnd/>
              <a:tailEnd/>
            </a:ln>
            <a:effectLst/>
          </p:spPr>
          <p:txBody>
            <a:bodyPr>
              <a:spAutoFit/>
            </a:bodyPr>
            <a:lstStyle/>
            <a:p>
              <a:pPr eaLnBrk="0" hangingPunct="0">
                <a:lnSpc>
                  <a:spcPct val="100000"/>
                </a:lnSpc>
              </a:pPr>
              <a:r>
                <a:rPr lang="en-US">
                  <a:solidFill>
                    <a:srgbClr val="000000"/>
                  </a:solidFill>
                </a:rPr>
                <a:t>Select Carb Ratios.</a:t>
              </a:r>
            </a:p>
            <a:p>
              <a:pPr eaLnBrk="0" hangingPunct="0">
                <a:lnSpc>
                  <a:spcPct val="100000"/>
                </a:lnSpc>
                <a:spcBef>
                  <a:spcPct val="25000"/>
                </a:spcBef>
              </a:pPr>
              <a:r>
                <a:rPr lang="en-US">
                  <a:solidFill>
                    <a:srgbClr val="000000"/>
                  </a:solidFill>
                </a:rPr>
                <a:t>Press </a:t>
              </a:r>
              <a:r>
                <a:rPr lang="en-US" b="0">
                  <a:solidFill>
                    <a:srgbClr val="000000"/>
                  </a:solidFill>
                  <a:latin typeface="Arial Black" pitchFamily="34" charset="0"/>
                </a:rPr>
                <a:t>ACT</a:t>
              </a:r>
              <a:r>
                <a:rPr lang="en-US">
                  <a:solidFill>
                    <a:srgbClr val="000000"/>
                  </a:solidFill>
                </a:rPr>
                <a:t>.</a:t>
              </a:r>
            </a:p>
          </p:txBody>
        </p:sp>
        <p:grpSp>
          <p:nvGrpSpPr>
            <p:cNvPr id="3" name="Group 13"/>
            <p:cNvGrpSpPr>
              <a:grpSpLocks/>
            </p:cNvGrpSpPr>
            <p:nvPr/>
          </p:nvGrpSpPr>
          <p:grpSpPr bwMode="auto">
            <a:xfrm>
              <a:off x="371" y="1386"/>
              <a:ext cx="2256" cy="1389"/>
              <a:chOff x="336" y="1680"/>
              <a:chExt cx="2256" cy="1389"/>
            </a:xfrm>
          </p:grpSpPr>
          <p:sp>
            <p:nvSpPr>
              <p:cNvPr id="947204" name="Text Box 4"/>
              <p:cNvSpPr txBox="1">
                <a:spLocks noChangeArrowheads="1"/>
              </p:cNvSpPr>
              <p:nvPr/>
            </p:nvSpPr>
            <p:spPr bwMode="auto">
              <a:xfrm>
                <a:off x="336" y="1680"/>
                <a:ext cx="2256" cy="1389"/>
              </a:xfrm>
              <a:prstGeom prst="rect">
                <a:avLst/>
              </a:prstGeom>
              <a:solidFill>
                <a:srgbClr val="C0C0C0"/>
              </a:solidFill>
              <a:ln w="9525">
                <a:solidFill>
                  <a:schemeClr val="tx1"/>
                </a:solidFill>
                <a:miter lim="800000"/>
                <a:headEnd/>
                <a:tailEnd/>
              </a:ln>
              <a:effectLst/>
            </p:spPr>
            <p:txBody>
              <a:bodyPr>
                <a:spAutoFit/>
              </a:bodyPr>
              <a:lstStyle/>
              <a:p>
                <a:pPr algn="ctr">
                  <a:lnSpc>
                    <a:spcPct val="100000"/>
                  </a:lnSpc>
                  <a:spcBef>
                    <a:spcPct val="50000"/>
                  </a:spcBef>
                </a:pPr>
                <a:r>
                  <a:rPr lang="en-US"/>
                  <a:t> </a:t>
                </a:r>
                <a:endParaRPr lang="en-US" sz="1400"/>
              </a:p>
              <a:p>
                <a:pPr algn="ctr">
                  <a:lnSpc>
                    <a:spcPct val="100000"/>
                  </a:lnSpc>
                  <a:spcBef>
                    <a:spcPct val="50000"/>
                  </a:spcBef>
                </a:pPr>
                <a:r>
                  <a:rPr lang="en-US" sz="2000">
                    <a:solidFill>
                      <a:schemeClr val="bg2"/>
                    </a:solidFill>
                  </a:rPr>
                  <a:t>Edit Settings</a:t>
                </a:r>
              </a:p>
              <a:p>
                <a:pPr>
                  <a:lnSpc>
                    <a:spcPct val="100000"/>
                  </a:lnSpc>
                  <a:spcBef>
                    <a:spcPct val="50000"/>
                  </a:spcBef>
                </a:pPr>
                <a:r>
                  <a:rPr lang="en-US" sz="2000">
                    <a:solidFill>
                      <a:schemeClr val="bg2"/>
                    </a:solidFill>
                  </a:rPr>
                  <a:t>Wizard			On</a:t>
                </a:r>
              </a:p>
              <a:p>
                <a:pPr>
                  <a:lnSpc>
                    <a:spcPct val="100000"/>
                  </a:lnSpc>
                  <a:spcBef>
                    <a:spcPct val="50000"/>
                  </a:spcBef>
                </a:pPr>
                <a:r>
                  <a:rPr lang="en-US" sz="2000">
                    <a:solidFill>
                      <a:schemeClr val="bg2"/>
                    </a:solidFill>
                  </a:rPr>
                  <a:t>Carb Units:	       Grams</a:t>
                </a:r>
              </a:p>
              <a:p>
                <a:pPr>
                  <a:lnSpc>
                    <a:spcPct val="100000"/>
                  </a:lnSpc>
                  <a:spcBef>
                    <a:spcPct val="50000"/>
                  </a:spcBef>
                </a:pPr>
                <a:r>
                  <a:rPr lang="en-US" sz="2000"/>
                  <a:t>Carb Ratios:		- - -</a:t>
                </a:r>
              </a:p>
            </p:txBody>
          </p:sp>
          <p:pic>
            <p:nvPicPr>
              <p:cNvPr id="947205" name="Picture 5"/>
              <p:cNvPicPr>
                <a:picLocks noChangeAspect="1" noChangeArrowheads="1"/>
              </p:cNvPicPr>
              <p:nvPr/>
            </p:nvPicPr>
            <p:blipFill>
              <a:blip r:embed="rId3" cstate="print"/>
              <a:srcRect/>
              <a:stretch>
                <a:fillRect/>
              </a:stretch>
            </p:blipFill>
            <p:spPr bwMode="auto">
              <a:xfrm>
                <a:off x="477" y="1738"/>
                <a:ext cx="440" cy="189"/>
              </a:xfrm>
              <a:prstGeom prst="rect">
                <a:avLst/>
              </a:prstGeom>
              <a:noFill/>
              <a:ln w="9525">
                <a:noFill/>
                <a:miter lim="800000"/>
                <a:headEnd/>
                <a:tailEnd/>
              </a:ln>
            </p:spPr>
          </p:pic>
          <p:pic>
            <p:nvPicPr>
              <p:cNvPr id="947206" name="Picture 6"/>
              <p:cNvPicPr>
                <a:picLocks noChangeAspect="1" noChangeArrowheads="1"/>
              </p:cNvPicPr>
              <p:nvPr/>
            </p:nvPicPr>
            <p:blipFill>
              <a:blip r:embed="rId4" cstate="print"/>
              <a:srcRect/>
              <a:stretch>
                <a:fillRect/>
              </a:stretch>
            </p:blipFill>
            <p:spPr bwMode="auto">
              <a:xfrm>
                <a:off x="2073" y="1738"/>
                <a:ext cx="383" cy="186"/>
              </a:xfrm>
              <a:prstGeom prst="rect">
                <a:avLst/>
              </a:prstGeom>
              <a:noFill/>
              <a:ln w="9525">
                <a:noFill/>
                <a:miter lim="800000"/>
                <a:headEnd/>
                <a:tailEnd/>
              </a:ln>
            </p:spPr>
          </p:pic>
          <p:pic>
            <p:nvPicPr>
              <p:cNvPr id="947207" name="Picture 7"/>
              <p:cNvPicPr>
                <a:picLocks noChangeAspect="1" noChangeArrowheads="1"/>
              </p:cNvPicPr>
              <p:nvPr/>
            </p:nvPicPr>
            <p:blipFill>
              <a:blip r:embed="rId5" cstate="print"/>
              <a:srcRect/>
              <a:stretch>
                <a:fillRect/>
              </a:stretch>
            </p:blipFill>
            <p:spPr bwMode="auto">
              <a:xfrm>
                <a:off x="1137" y="1738"/>
                <a:ext cx="661" cy="188"/>
              </a:xfrm>
              <a:prstGeom prst="rect">
                <a:avLst/>
              </a:prstGeom>
              <a:noFill/>
              <a:ln w="9525">
                <a:noFill/>
                <a:miter lim="800000"/>
                <a:headEnd/>
                <a:tailEnd/>
              </a:ln>
            </p:spPr>
          </p:pic>
          <p:sp>
            <p:nvSpPr>
              <p:cNvPr id="947209" name="Text Box 9"/>
              <p:cNvSpPr txBox="1">
                <a:spLocks noChangeArrowheads="1"/>
              </p:cNvSpPr>
              <p:nvPr/>
            </p:nvSpPr>
            <p:spPr bwMode="auto">
              <a:xfrm>
                <a:off x="352" y="2784"/>
                <a:ext cx="1224" cy="250"/>
              </a:xfrm>
              <a:prstGeom prst="rect">
                <a:avLst/>
              </a:prstGeom>
              <a:solidFill>
                <a:schemeClr val="bg2"/>
              </a:solidFill>
              <a:ln w="9525">
                <a:noFill/>
                <a:miter lim="800000"/>
                <a:headEnd/>
                <a:tailEnd/>
              </a:ln>
              <a:effectLst/>
            </p:spPr>
            <p:txBody>
              <a:bodyPr>
                <a:spAutoFit/>
              </a:bodyPr>
              <a:lstStyle/>
              <a:p>
                <a:pPr>
                  <a:lnSpc>
                    <a:spcPct val="100000"/>
                  </a:lnSpc>
                  <a:spcBef>
                    <a:spcPct val="50000"/>
                  </a:spcBef>
                </a:pPr>
                <a:r>
                  <a:rPr lang="en-US" sz="2000">
                    <a:solidFill>
                      <a:srgbClr val="FFFFFF"/>
                    </a:solidFill>
                  </a:rPr>
                  <a:t>Carb Ratios:</a:t>
                </a:r>
              </a:p>
            </p:txBody>
          </p:sp>
        </p:grpSp>
      </p:grpSp>
      <p:sp>
        <p:nvSpPr>
          <p:cNvPr id="947210" name="Text Box 10"/>
          <p:cNvSpPr txBox="1">
            <a:spLocks noChangeArrowheads="1"/>
          </p:cNvSpPr>
          <p:nvPr/>
        </p:nvSpPr>
        <p:spPr bwMode="auto">
          <a:xfrm>
            <a:off x="2241550" y="1876425"/>
            <a:ext cx="5099050" cy="457200"/>
          </a:xfrm>
          <a:prstGeom prst="rect">
            <a:avLst/>
          </a:prstGeom>
          <a:noFill/>
          <a:ln w="9525">
            <a:noFill/>
            <a:miter lim="800000"/>
            <a:headEnd/>
            <a:tailEnd/>
          </a:ln>
          <a:effectLst/>
        </p:spPr>
        <p:txBody>
          <a:bodyPr>
            <a:spAutoFit/>
          </a:bodyPr>
          <a:lstStyle/>
          <a:p>
            <a:pPr>
              <a:lnSpc>
                <a:spcPct val="100000"/>
              </a:lnSpc>
            </a:pPr>
            <a:r>
              <a:rPr lang="en-US" sz="2400" dirty="0">
                <a:solidFill>
                  <a:srgbClr val="000000"/>
                </a:solidFill>
              </a:rPr>
              <a:t>Setting Carbohydrate Ratios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a:xfrm>
            <a:off x="533400" y="1266825"/>
            <a:ext cx="8153400" cy="685800"/>
          </a:xfrm>
        </p:spPr>
        <p:txBody>
          <a:bodyPr/>
          <a:lstStyle/>
          <a:p>
            <a:r>
              <a:rPr lang="en-US" dirty="0"/>
              <a:t>Programming the Bolus Wizard</a:t>
            </a:r>
            <a:r>
              <a:rPr lang="en-US" baseline="30000" dirty="0">
                <a:cs typeface="Arial" charset="0"/>
              </a:rPr>
              <a:t>® </a:t>
            </a:r>
            <a:r>
              <a:rPr lang="en-US" dirty="0">
                <a:cs typeface="Arial" charset="0"/>
              </a:rPr>
              <a:t>Calculator</a:t>
            </a:r>
          </a:p>
        </p:txBody>
      </p:sp>
      <p:sp>
        <p:nvSpPr>
          <p:cNvPr id="947212" name="Rectangle 12"/>
          <p:cNvSpPr>
            <a:spLocks noGrp="1" noChangeArrowheads="1"/>
          </p:cNvSpPr>
          <p:nvPr>
            <p:ph type="body" idx="1"/>
          </p:nvPr>
        </p:nvSpPr>
        <p:spPr>
          <a:xfrm>
            <a:off x="4451350" y="2444750"/>
            <a:ext cx="4333875" cy="3378200"/>
          </a:xfrm>
        </p:spPr>
        <p:txBody>
          <a:bodyPr/>
          <a:lstStyle/>
          <a:p>
            <a:pPr>
              <a:spcBef>
                <a:spcPct val="50000"/>
              </a:spcBef>
            </a:pPr>
            <a:r>
              <a:rPr lang="en-US" sz="2000" b="0"/>
              <a:t>Grams: Carb ratio = number of carb grams covered by 1 Unit of insulin</a:t>
            </a:r>
          </a:p>
          <a:p>
            <a:pPr>
              <a:spcBef>
                <a:spcPct val="50000"/>
              </a:spcBef>
            </a:pPr>
            <a:r>
              <a:rPr lang="en-US" sz="2000" b="0"/>
              <a:t>Exchanges: Carb ratio = number of insulin Units needed to cover </a:t>
            </a:r>
            <a:br>
              <a:rPr lang="en-US" sz="2000" b="0"/>
            </a:br>
            <a:r>
              <a:rPr lang="en-US" sz="2000" b="0"/>
              <a:t>1 (1.0) carb exchange</a:t>
            </a:r>
          </a:p>
          <a:p>
            <a:pPr>
              <a:spcBef>
                <a:spcPct val="50000"/>
              </a:spcBef>
            </a:pPr>
            <a:r>
              <a:rPr lang="en-US" sz="2000" b="0"/>
              <a:t>Insulin pump allows up to 8 settings for different carb ratios at different times of the day</a:t>
            </a:r>
          </a:p>
          <a:p>
            <a:pPr>
              <a:spcBef>
                <a:spcPct val="50000"/>
              </a:spcBef>
              <a:buFontTx/>
              <a:buNone/>
            </a:pPr>
            <a:endParaRPr lang="en-US" sz="2000" b="0"/>
          </a:p>
        </p:txBody>
      </p:sp>
      <p:grpSp>
        <p:nvGrpSpPr>
          <p:cNvPr id="2" name="Group 14"/>
          <p:cNvGrpSpPr>
            <a:grpSpLocks/>
          </p:cNvGrpSpPr>
          <p:nvPr/>
        </p:nvGrpSpPr>
        <p:grpSpPr bwMode="auto">
          <a:xfrm>
            <a:off x="512763" y="2552700"/>
            <a:ext cx="3657600" cy="3116263"/>
            <a:chOff x="323" y="1386"/>
            <a:chExt cx="2304" cy="1963"/>
          </a:xfrm>
        </p:grpSpPr>
        <p:sp>
          <p:nvSpPr>
            <p:cNvPr id="947208" name="Text Box 8"/>
            <p:cNvSpPr txBox="1">
              <a:spLocks noChangeArrowheads="1"/>
            </p:cNvSpPr>
            <p:nvPr/>
          </p:nvSpPr>
          <p:spPr bwMode="auto">
            <a:xfrm>
              <a:off x="323" y="2902"/>
              <a:ext cx="2208" cy="447"/>
            </a:xfrm>
            <a:prstGeom prst="rect">
              <a:avLst/>
            </a:prstGeom>
            <a:noFill/>
            <a:ln w="9525">
              <a:noFill/>
              <a:miter lim="800000"/>
              <a:headEnd/>
              <a:tailEnd/>
            </a:ln>
            <a:effectLst/>
          </p:spPr>
          <p:txBody>
            <a:bodyPr>
              <a:spAutoFit/>
            </a:bodyPr>
            <a:lstStyle/>
            <a:p>
              <a:pPr eaLnBrk="0" hangingPunct="0">
                <a:lnSpc>
                  <a:spcPct val="100000"/>
                </a:lnSpc>
              </a:pPr>
              <a:r>
                <a:rPr lang="en-US">
                  <a:solidFill>
                    <a:srgbClr val="000000"/>
                  </a:solidFill>
                </a:rPr>
                <a:t>Select Carb Ratios.</a:t>
              </a:r>
            </a:p>
            <a:p>
              <a:pPr eaLnBrk="0" hangingPunct="0">
                <a:lnSpc>
                  <a:spcPct val="100000"/>
                </a:lnSpc>
                <a:spcBef>
                  <a:spcPct val="25000"/>
                </a:spcBef>
              </a:pPr>
              <a:r>
                <a:rPr lang="en-US">
                  <a:solidFill>
                    <a:srgbClr val="000000"/>
                  </a:solidFill>
                </a:rPr>
                <a:t>Press </a:t>
              </a:r>
              <a:r>
                <a:rPr lang="en-US" b="0">
                  <a:solidFill>
                    <a:srgbClr val="000000"/>
                  </a:solidFill>
                  <a:latin typeface="Arial Black" pitchFamily="34" charset="0"/>
                </a:rPr>
                <a:t>ACT</a:t>
              </a:r>
              <a:r>
                <a:rPr lang="en-US">
                  <a:solidFill>
                    <a:srgbClr val="000000"/>
                  </a:solidFill>
                </a:rPr>
                <a:t>.</a:t>
              </a:r>
            </a:p>
          </p:txBody>
        </p:sp>
        <p:grpSp>
          <p:nvGrpSpPr>
            <p:cNvPr id="3" name="Group 13"/>
            <p:cNvGrpSpPr>
              <a:grpSpLocks/>
            </p:cNvGrpSpPr>
            <p:nvPr/>
          </p:nvGrpSpPr>
          <p:grpSpPr bwMode="auto">
            <a:xfrm>
              <a:off x="371" y="1386"/>
              <a:ext cx="2256" cy="1389"/>
              <a:chOff x="336" y="1680"/>
              <a:chExt cx="2256" cy="1389"/>
            </a:xfrm>
          </p:grpSpPr>
          <p:sp>
            <p:nvSpPr>
              <p:cNvPr id="947204" name="Text Box 4"/>
              <p:cNvSpPr txBox="1">
                <a:spLocks noChangeArrowheads="1"/>
              </p:cNvSpPr>
              <p:nvPr/>
            </p:nvSpPr>
            <p:spPr bwMode="auto">
              <a:xfrm>
                <a:off x="336" y="1680"/>
                <a:ext cx="2256" cy="1389"/>
              </a:xfrm>
              <a:prstGeom prst="rect">
                <a:avLst/>
              </a:prstGeom>
              <a:solidFill>
                <a:srgbClr val="C0C0C0"/>
              </a:solidFill>
              <a:ln w="9525">
                <a:solidFill>
                  <a:schemeClr val="tx1"/>
                </a:solidFill>
                <a:miter lim="800000"/>
                <a:headEnd/>
                <a:tailEnd/>
              </a:ln>
              <a:effectLst/>
            </p:spPr>
            <p:txBody>
              <a:bodyPr>
                <a:spAutoFit/>
              </a:bodyPr>
              <a:lstStyle/>
              <a:p>
                <a:pPr algn="ctr">
                  <a:lnSpc>
                    <a:spcPct val="100000"/>
                  </a:lnSpc>
                  <a:spcBef>
                    <a:spcPct val="50000"/>
                  </a:spcBef>
                </a:pPr>
                <a:r>
                  <a:rPr lang="en-US"/>
                  <a:t> </a:t>
                </a:r>
                <a:endParaRPr lang="en-US" sz="1400"/>
              </a:p>
              <a:p>
                <a:pPr algn="ctr">
                  <a:lnSpc>
                    <a:spcPct val="100000"/>
                  </a:lnSpc>
                  <a:spcBef>
                    <a:spcPct val="50000"/>
                  </a:spcBef>
                </a:pPr>
                <a:r>
                  <a:rPr lang="en-US" sz="2000">
                    <a:solidFill>
                      <a:schemeClr val="bg2"/>
                    </a:solidFill>
                  </a:rPr>
                  <a:t>Edit Settings</a:t>
                </a:r>
              </a:p>
              <a:p>
                <a:pPr>
                  <a:lnSpc>
                    <a:spcPct val="100000"/>
                  </a:lnSpc>
                  <a:spcBef>
                    <a:spcPct val="50000"/>
                  </a:spcBef>
                </a:pPr>
                <a:r>
                  <a:rPr lang="en-US" sz="2000">
                    <a:solidFill>
                      <a:schemeClr val="bg2"/>
                    </a:solidFill>
                  </a:rPr>
                  <a:t>Wizard			On</a:t>
                </a:r>
              </a:p>
              <a:p>
                <a:pPr>
                  <a:lnSpc>
                    <a:spcPct val="100000"/>
                  </a:lnSpc>
                  <a:spcBef>
                    <a:spcPct val="50000"/>
                  </a:spcBef>
                </a:pPr>
                <a:r>
                  <a:rPr lang="en-US" sz="2000">
                    <a:solidFill>
                      <a:schemeClr val="bg2"/>
                    </a:solidFill>
                  </a:rPr>
                  <a:t>Carb Units:	       Grams</a:t>
                </a:r>
              </a:p>
              <a:p>
                <a:pPr>
                  <a:lnSpc>
                    <a:spcPct val="100000"/>
                  </a:lnSpc>
                  <a:spcBef>
                    <a:spcPct val="50000"/>
                  </a:spcBef>
                </a:pPr>
                <a:r>
                  <a:rPr lang="en-US" sz="2000"/>
                  <a:t>Carb Ratios:		- - -</a:t>
                </a:r>
              </a:p>
            </p:txBody>
          </p:sp>
          <p:pic>
            <p:nvPicPr>
              <p:cNvPr id="947205" name="Picture 5"/>
              <p:cNvPicPr>
                <a:picLocks noChangeAspect="1" noChangeArrowheads="1"/>
              </p:cNvPicPr>
              <p:nvPr/>
            </p:nvPicPr>
            <p:blipFill>
              <a:blip r:embed="rId3" cstate="print"/>
              <a:srcRect/>
              <a:stretch>
                <a:fillRect/>
              </a:stretch>
            </p:blipFill>
            <p:spPr bwMode="auto">
              <a:xfrm>
                <a:off x="477" y="1738"/>
                <a:ext cx="440" cy="189"/>
              </a:xfrm>
              <a:prstGeom prst="rect">
                <a:avLst/>
              </a:prstGeom>
              <a:noFill/>
              <a:ln w="9525">
                <a:noFill/>
                <a:miter lim="800000"/>
                <a:headEnd/>
                <a:tailEnd/>
              </a:ln>
            </p:spPr>
          </p:pic>
          <p:pic>
            <p:nvPicPr>
              <p:cNvPr id="947206" name="Picture 6"/>
              <p:cNvPicPr>
                <a:picLocks noChangeAspect="1" noChangeArrowheads="1"/>
              </p:cNvPicPr>
              <p:nvPr/>
            </p:nvPicPr>
            <p:blipFill>
              <a:blip r:embed="rId4" cstate="print"/>
              <a:srcRect/>
              <a:stretch>
                <a:fillRect/>
              </a:stretch>
            </p:blipFill>
            <p:spPr bwMode="auto">
              <a:xfrm>
                <a:off x="2073" y="1738"/>
                <a:ext cx="383" cy="186"/>
              </a:xfrm>
              <a:prstGeom prst="rect">
                <a:avLst/>
              </a:prstGeom>
              <a:noFill/>
              <a:ln w="9525">
                <a:noFill/>
                <a:miter lim="800000"/>
                <a:headEnd/>
                <a:tailEnd/>
              </a:ln>
            </p:spPr>
          </p:pic>
          <p:pic>
            <p:nvPicPr>
              <p:cNvPr id="947207" name="Picture 7"/>
              <p:cNvPicPr>
                <a:picLocks noChangeAspect="1" noChangeArrowheads="1"/>
              </p:cNvPicPr>
              <p:nvPr/>
            </p:nvPicPr>
            <p:blipFill>
              <a:blip r:embed="rId5" cstate="print"/>
              <a:srcRect/>
              <a:stretch>
                <a:fillRect/>
              </a:stretch>
            </p:blipFill>
            <p:spPr bwMode="auto">
              <a:xfrm>
                <a:off x="1137" y="1738"/>
                <a:ext cx="661" cy="188"/>
              </a:xfrm>
              <a:prstGeom prst="rect">
                <a:avLst/>
              </a:prstGeom>
              <a:noFill/>
              <a:ln w="9525">
                <a:noFill/>
                <a:miter lim="800000"/>
                <a:headEnd/>
                <a:tailEnd/>
              </a:ln>
            </p:spPr>
          </p:pic>
          <p:sp>
            <p:nvSpPr>
              <p:cNvPr id="947209" name="Text Box 9"/>
              <p:cNvSpPr txBox="1">
                <a:spLocks noChangeArrowheads="1"/>
              </p:cNvSpPr>
              <p:nvPr/>
            </p:nvSpPr>
            <p:spPr bwMode="auto">
              <a:xfrm>
                <a:off x="352" y="2784"/>
                <a:ext cx="1224" cy="250"/>
              </a:xfrm>
              <a:prstGeom prst="rect">
                <a:avLst/>
              </a:prstGeom>
              <a:solidFill>
                <a:schemeClr val="bg2"/>
              </a:solidFill>
              <a:ln w="9525">
                <a:noFill/>
                <a:miter lim="800000"/>
                <a:headEnd/>
                <a:tailEnd/>
              </a:ln>
              <a:effectLst/>
            </p:spPr>
            <p:txBody>
              <a:bodyPr>
                <a:spAutoFit/>
              </a:bodyPr>
              <a:lstStyle/>
              <a:p>
                <a:pPr>
                  <a:lnSpc>
                    <a:spcPct val="100000"/>
                  </a:lnSpc>
                  <a:spcBef>
                    <a:spcPct val="50000"/>
                  </a:spcBef>
                </a:pPr>
                <a:r>
                  <a:rPr lang="en-US" sz="2000">
                    <a:solidFill>
                      <a:srgbClr val="FFFFFF"/>
                    </a:solidFill>
                  </a:rPr>
                  <a:t>Carb Ratios:</a:t>
                </a:r>
              </a:p>
            </p:txBody>
          </p:sp>
        </p:grpSp>
      </p:grpSp>
      <p:sp>
        <p:nvSpPr>
          <p:cNvPr id="947210" name="Text Box 10"/>
          <p:cNvSpPr txBox="1">
            <a:spLocks noChangeArrowheads="1"/>
          </p:cNvSpPr>
          <p:nvPr/>
        </p:nvSpPr>
        <p:spPr bwMode="auto">
          <a:xfrm>
            <a:off x="2241550" y="1876425"/>
            <a:ext cx="5099050" cy="457200"/>
          </a:xfrm>
          <a:prstGeom prst="rect">
            <a:avLst/>
          </a:prstGeom>
          <a:noFill/>
          <a:ln w="9525">
            <a:noFill/>
            <a:miter lim="800000"/>
            <a:headEnd/>
            <a:tailEnd/>
          </a:ln>
          <a:effectLst/>
        </p:spPr>
        <p:txBody>
          <a:bodyPr>
            <a:spAutoFit/>
          </a:bodyPr>
          <a:lstStyle/>
          <a:p>
            <a:pPr>
              <a:lnSpc>
                <a:spcPct val="100000"/>
              </a:lnSpc>
            </a:pPr>
            <a:r>
              <a:rPr lang="en-US" sz="2400">
                <a:solidFill>
                  <a:srgbClr val="000000"/>
                </a:solidFill>
              </a:rPr>
              <a:t>Setting Carbohydrate Ratios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a:xfrm>
            <a:off x="533400" y="381000"/>
            <a:ext cx="8077200" cy="1571625"/>
          </a:xfrm>
        </p:spPr>
        <p:txBody>
          <a:bodyPr/>
          <a:lstStyle/>
          <a:p>
            <a:r>
              <a:rPr lang="en-US" dirty="0"/>
              <a:t>Programming the Bolus Wizard</a:t>
            </a:r>
            <a:r>
              <a:rPr lang="en-US" baseline="30000" dirty="0">
                <a:cs typeface="Arial" charset="0"/>
              </a:rPr>
              <a:t>® </a:t>
            </a:r>
            <a:r>
              <a:rPr lang="en-US" dirty="0">
                <a:cs typeface="Arial" charset="0"/>
              </a:rPr>
              <a:t>Calculator</a:t>
            </a:r>
          </a:p>
        </p:txBody>
      </p:sp>
      <p:sp>
        <p:nvSpPr>
          <p:cNvPr id="947212" name="Rectangle 12"/>
          <p:cNvSpPr>
            <a:spLocks noGrp="1" noChangeArrowheads="1"/>
          </p:cNvSpPr>
          <p:nvPr>
            <p:ph type="body" idx="1"/>
          </p:nvPr>
        </p:nvSpPr>
        <p:spPr>
          <a:xfrm>
            <a:off x="4451350" y="2444750"/>
            <a:ext cx="4333875" cy="3378200"/>
          </a:xfrm>
        </p:spPr>
        <p:txBody>
          <a:bodyPr/>
          <a:lstStyle/>
          <a:p>
            <a:pPr>
              <a:spcBef>
                <a:spcPct val="50000"/>
              </a:spcBef>
            </a:pPr>
            <a:r>
              <a:rPr lang="en-US" sz="2000" b="0"/>
              <a:t>Grams: Carb ratio = number of carb grams covered by 1 Unit of insulin</a:t>
            </a:r>
          </a:p>
          <a:p>
            <a:pPr>
              <a:spcBef>
                <a:spcPct val="50000"/>
              </a:spcBef>
            </a:pPr>
            <a:r>
              <a:rPr lang="en-US" sz="2000" b="0"/>
              <a:t>Exchanges: Carb ratio = number of insulin Units needed to cover </a:t>
            </a:r>
            <a:br>
              <a:rPr lang="en-US" sz="2000" b="0"/>
            </a:br>
            <a:r>
              <a:rPr lang="en-US" sz="2000" b="0"/>
              <a:t>1 (1.0) carb exchange</a:t>
            </a:r>
          </a:p>
          <a:p>
            <a:pPr>
              <a:spcBef>
                <a:spcPct val="50000"/>
              </a:spcBef>
            </a:pPr>
            <a:r>
              <a:rPr lang="en-US" sz="2000" b="0"/>
              <a:t>Insulin pump allows up to 8 settings for different carb ratios at different times of the day</a:t>
            </a:r>
          </a:p>
          <a:p>
            <a:pPr>
              <a:spcBef>
                <a:spcPct val="50000"/>
              </a:spcBef>
              <a:buFontTx/>
              <a:buNone/>
            </a:pPr>
            <a:endParaRPr lang="en-US" sz="2000" b="0"/>
          </a:p>
        </p:txBody>
      </p:sp>
      <p:grpSp>
        <p:nvGrpSpPr>
          <p:cNvPr id="2" name="Group 14"/>
          <p:cNvGrpSpPr>
            <a:grpSpLocks/>
          </p:cNvGrpSpPr>
          <p:nvPr/>
        </p:nvGrpSpPr>
        <p:grpSpPr bwMode="auto">
          <a:xfrm>
            <a:off x="512763" y="2552700"/>
            <a:ext cx="3657600" cy="3116263"/>
            <a:chOff x="323" y="1386"/>
            <a:chExt cx="2304" cy="1963"/>
          </a:xfrm>
        </p:grpSpPr>
        <p:sp>
          <p:nvSpPr>
            <p:cNvPr id="947208" name="Text Box 8"/>
            <p:cNvSpPr txBox="1">
              <a:spLocks noChangeArrowheads="1"/>
            </p:cNvSpPr>
            <p:nvPr/>
          </p:nvSpPr>
          <p:spPr bwMode="auto">
            <a:xfrm>
              <a:off x="323" y="2902"/>
              <a:ext cx="2208" cy="447"/>
            </a:xfrm>
            <a:prstGeom prst="rect">
              <a:avLst/>
            </a:prstGeom>
            <a:noFill/>
            <a:ln w="9525">
              <a:noFill/>
              <a:miter lim="800000"/>
              <a:headEnd/>
              <a:tailEnd/>
            </a:ln>
            <a:effectLst/>
          </p:spPr>
          <p:txBody>
            <a:bodyPr>
              <a:spAutoFit/>
            </a:bodyPr>
            <a:lstStyle/>
            <a:p>
              <a:pPr eaLnBrk="0" hangingPunct="0">
                <a:lnSpc>
                  <a:spcPct val="100000"/>
                </a:lnSpc>
              </a:pPr>
              <a:r>
                <a:rPr lang="en-US">
                  <a:solidFill>
                    <a:srgbClr val="000000"/>
                  </a:solidFill>
                </a:rPr>
                <a:t>Select Carb Ratios.</a:t>
              </a:r>
            </a:p>
            <a:p>
              <a:pPr eaLnBrk="0" hangingPunct="0">
                <a:lnSpc>
                  <a:spcPct val="100000"/>
                </a:lnSpc>
                <a:spcBef>
                  <a:spcPct val="25000"/>
                </a:spcBef>
              </a:pPr>
              <a:r>
                <a:rPr lang="en-US">
                  <a:solidFill>
                    <a:srgbClr val="000000"/>
                  </a:solidFill>
                </a:rPr>
                <a:t>Press </a:t>
              </a:r>
              <a:r>
                <a:rPr lang="en-US" b="0">
                  <a:solidFill>
                    <a:srgbClr val="000000"/>
                  </a:solidFill>
                  <a:latin typeface="Arial Black" pitchFamily="34" charset="0"/>
                </a:rPr>
                <a:t>ACT</a:t>
              </a:r>
              <a:r>
                <a:rPr lang="en-US">
                  <a:solidFill>
                    <a:srgbClr val="000000"/>
                  </a:solidFill>
                </a:rPr>
                <a:t>.</a:t>
              </a:r>
            </a:p>
          </p:txBody>
        </p:sp>
        <p:grpSp>
          <p:nvGrpSpPr>
            <p:cNvPr id="3" name="Group 13"/>
            <p:cNvGrpSpPr>
              <a:grpSpLocks/>
            </p:cNvGrpSpPr>
            <p:nvPr/>
          </p:nvGrpSpPr>
          <p:grpSpPr bwMode="auto">
            <a:xfrm>
              <a:off x="371" y="1386"/>
              <a:ext cx="2256" cy="1389"/>
              <a:chOff x="336" y="1680"/>
              <a:chExt cx="2256" cy="1389"/>
            </a:xfrm>
          </p:grpSpPr>
          <p:sp>
            <p:nvSpPr>
              <p:cNvPr id="947204" name="Text Box 4"/>
              <p:cNvSpPr txBox="1">
                <a:spLocks noChangeArrowheads="1"/>
              </p:cNvSpPr>
              <p:nvPr/>
            </p:nvSpPr>
            <p:spPr bwMode="auto">
              <a:xfrm>
                <a:off x="336" y="1680"/>
                <a:ext cx="2256" cy="1389"/>
              </a:xfrm>
              <a:prstGeom prst="rect">
                <a:avLst/>
              </a:prstGeom>
              <a:solidFill>
                <a:srgbClr val="C0C0C0"/>
              </a:solidFill>
              <a:ln w="9525">
                <a:solidFill>
                  <a:schemeClr val="tx1"/>
                </a:solidFill>
                <a:miter lim="800000"/>
                <a:headEnd/>
                <a:tailEnd/>
              </a:ln>
              <a:effectLst/>
            </p:spPr>
            <p:txBody>
              <a:bodyPr>
                <a:spAutoFit/>
              </a:bodyPr>
              <a:lstStyle/>
              <a:p>
                <a:pPr algn="ctr">
                  <a:lnSpc>
                    <a:spcPct val="100000"/>
                  </a:lnSpc>
                  <a:spcBef>
                    <a:spcPct val="50000"/>
                  </a:spcBef>
                </a:pPr>
                <a:r>
                  <a:rPr lang="en-US"/>
                  <a:t> </a:t>
                </a:r>
                <a:endParaRPr lang="en-US" sz="1400"/>
              </a:p>
              <a:p>
                <a:pPr algn="ctr">
                  <a:lnSpc>
                    <a:spcPct val="100000"/>
                  </a:lnSpc>
                  <a:spcBef>
                    <a:spcPct val="50000"/>
                  </a:spcBef>
                </a:pPr>
                <a:r>
                  <a:rPr lang="en-US" sz="2000">
                    <a:solidFill>
                      <a:schemeClr val="bg2"/>
                    </a:solidFill>
                  </a:rPr>
                  <a:t>Edit Settings</a:t>
                </a:r>
              </a:p>
              <a:p>
                <a:pPr>
                  <a:lnSpc>
                    <a:spcPct val="100000"/>
                  </a:lnSpc>
                  <a:spcBef>
                    <a:spcPct val="50000"/>
                  </a:spcBef>
                </a:pPr>
                <a:r>
                  <a:rPr lang="en-US" sz="2000">
                    <a:solidFill>
                      <a:schemeClr val="bg2"/>
                    </a:solidFill>
                  </a:rPr>
                  <a:t>Wizard			On</a:t>
                </a:r>
              </a:p>
              <a:p>
                <a:pPr>
                  <a:lnSpc>
                    <a:spcPct val="100000"/>
                  </a:lnSpc>
                  <a:spcBef>
                    <a:spcPct val="50000"/>
                  </a:spcBef>
                </a:pPr>
                <a:r>
                  <a:rPr lang="en-US" sz="2000">
                    <a:solidFill>
                      <a:schemeClr val="bg2"/>
                    </a:solidFill>
                  </a:rPr>
                  <a:t>Carb Units:	       Grams</a:t>
                </a:r>
              </a:p>
              <a:p>
                <a:pPr>
                  <a:lnSpc>
                    <a:spcPct val="100000"/>
                  </a:lnSpc>
                  <a:spcBef>
                    <a:spcPct val="50000"/>
                  </a:spcBef>
                </a:pPr>
                <a:r>
                  <a:rPr lang="en-US" sz="2000"/>
                  <a:t>Carb Ratios:		- - -</a:t>
                </a:r>
              </a:p>
            </p:txBody>
          </p:sp>
          <p:pic>
            <p:nvPicPr>
              <p:cNvPr id="947205" name="Picture 5"/>
              <p:cNvPicPr>
                <a:picLocks noChangeAspect="1" noChangeArrowheads="1"/>
              </p:cNvPicPr>
              <p:nvPr/>
            </p:nvPicPr>
            <p:blipFill>
              <a:blip r:embed="rId3" cstate="print"/>
              <a:srcRect/>
              <a:stretch>
                <a:fillRect/>
              </a:stretch>
            </p:blipFill>
            <p:spPr bwMode="auto">
              <a:xfrm>
                <a:off x="477" y="1738"/>
                <a:ext cx="440" cy="189"/>
              </a:xfrm>
              <a:prstGeom prst="rect">
                <a:avLst/>
              </a:prstGeom>
              <a:noFill/>
              <a:ln w="9525">
                <a:noFill/>
                <a:miter lim="800000"/>
                <a:headEnd/>
                <a:tailEnd/>
              </a:ln>
            </p:spPr>
          </p:pic>
          <p:pic>
            <p:nvPicPr>
              <p:cNvPr id="947206" name="Picture 6"/>
              <p:cNvPicPr>
                <a:picLocks noChangeAspect="1" noChangeArrowheads="1"/>
              </p:cNvPicPr>
              <p:nvPr/>
            </p:nvPicPr>
            <p:blipFill>
              <a:blip r:embed="rId4" cstate="print"/>
              <a:srcRect/>
              <a:stretch>
                <a:fillRect/>
              </a:stretch>
            </p:blipFill>
            <p:spPr bwMode="auto">
              <a:xfrm>
                <a:off x="2073" y="1738"/>
                <a:ext cx="383" cy="186"/>
              </a:xfrm>
              <a:prstGeom prst="rect">
                <a:avLst/>
              </a:prstGeom>
              <a:noFill/>
              <a:ln w="9525">
                <a:noFill/>
                <a:miter lim="800000"/>
                <a:headEnd/>
                <a:tailEnd/>
              </a:ln>
            </p:spPr>
          </p:pic>
          <p:pic>
            <p:nvPicPr>
              <p:cNvPr id="947207" name="Picture 7"/>
              <p:cNvPicPr>
                <a:picLocks noChangeAspect="1" noChangeArrowheads="1"/>
              </p:cNvPicPr>
              <p:nvPr/>
            </p:nvPicPr>
            <p:blipFill>
              <a:blip r:embed="rId5" cstate="print"/>
              <a:srcRect/>
              <a:stretch>
                <a:fillRect/>
              </a:stretch>
            </p:blipFill>
            <p:spPr bwMode="auto">
              <a:xfrm>
                <a:off x="1137" y="1738"/>
                <a:ext cx="661" cy="188"/>
              </a:xfrm>
              <a:prstGeom prst="rect">
                <a:avLst/>
              </a:prstGeom>
              <a:noFill/>
              <a:ln w="9525">
                <a:noFill/>
                <a:miter lim="800000"/>
                <a:headEnd/>
                <a:tailEnd/>
              </a:ln>
            </p:spPr>
          </p:pic>
          <p:sp>
            <p:nvSpPr>
              <p:cNvPr id="947209" name="Text Box 9"/>
              <p:cNvSpPr txBox="1">
                <a:spLocks noChangeArrowheads="1"/>
              </p:cNvSpPr>
              <p:nvPr/>
            </p:nvSpPr>
            <p:spPr bwMode="auto">
              <a:xfrm>
                <a:off x="352" y="2784"/>
                <a:ext cx="1224" cy="250"/>
              </a:xfrm>
              <a:prstGeom prst="rect">
                <a:avLst/>
              </a:prstGeom>
              <a:solidFill>
                <a:schemeClr val="bg2"/>
              </a:solidFill>
              <a:ln w="9525">
                <a:noFill/>
                <a:miter lim="800000"/>
                <a:headEnd/>
                <a:tailEnd/>
              </a:ln>
              <a:effectLst/>
            </p:spPr>
            <p:txBody>
              <a:bodyPr>
                <a:spAutoFit/>
              </a:bodyPr>
              <a:lstStyle/>
              <a:p>
                <a:pPr>
                  <a:lnSpc>
                    <a:spcPct val="100000"/>
                  </a:lnSpc>
                  <a:spcBef>
                    <a:spcPct val="50000"/>
                  </a:spcBef>
                </a:pPr>
                <a:r>
                  <a:rPr lang="en-US" sz="2000">
                    <a:solidFill>
                      <a:srgbClr val="FFFFFF"/>
                    </a:solidFill>
                  </a:rPr>
                  <a:t>Carb Ratios:</a:t>
                </a:r>
              </a:p>
            </p:txBody>
          </p:sp>
        </p:grpSp>
      </p:grpSp>
      <p:sp>
        <p:nvSpPr>
          <p:cNvPr id="947210" name="Text Box 10"/>
          <p:cNvSpPr txBox="1">
            <a:spLocks noChangeArrowheads="1"/>
          </p:cNvSpPr>
          <p:nvPr/>
        </p:nvSpPr>
        <p:spPr bwMode="auto">
          <a:xfrm>
            <a:off x="2241550" y="1876425"/>
            <a:ext cx="5099050" cy="457200"/>
          </a:xfrm>
          <a:prstGeom prst="rect">
            <a:avLst/>
          </a:prstGeom>
          <a:noFill/>
          <a:ln w="9525">
            <a:noFill/>
            <a:miter lim="800000"/>
            <a:headEnd/>
            <a:tailEnd/>
          </a:ln>
          <a:effectLst/>
        </p:spPr>
        <p:txBody>
          <a:bodyPr>
            <a:spAutoFit/>
          </a:bodyPr>
          <a:lstStyle/>
          <a:p>
            <a:pPr>
              <a:lnSpc>
                <a:spcPct val="100000"/>
              </a:lnSpc>
            </a:pPr>
            <a:r>
              <a:rPr lang="en-US" sz="2400">
                <a:solidFill>
                  <a:srgbClr val="000000"/>
                </a:solidFill>
              </a:rPr>
              <a:t>Setting Carbohydrate Ratios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2927350" y="2908300"/>
            <a:ext cx="3276600" cy="2116138"/>
            <a:chOff x="1844" y="1832"/>
            <a:chExt cx="2064" cy="1333"/>
          </a:xfrm>
        </p:grpSpPr>
        <p:sp>
          <p:nvSpPr>
            <p:cNvPr id="1513476" name="Text Box 4"/>
            <p:cNvSpPr txBox="1">
              <a:spLocks noChangeArrowheads="1"/>
            </p:cNvSpPr>
            <p:nvPr/>
          </p:nvSpPr>
          <p:spPr bwMode="auto">
            <a:xfrm>
              <a:off x="1844" y="1832"/>
              <a:ext cx="2064" cy="1333"/>
            </a:xfrm>
            <a:prstGeom prst="rect">
              <a:avLst/>
            </a:prstGeom>
            <a:solidFill>
              <a:srgbClr val="C0C0C0"/>
            </a:solidFill>
            <a:ln w="9525">
              <a:solidFill>
                <a:schemeClr val="bg2"/>
              </a:solidFill>
              <a:miter lim="800000"/>
              <a:headEnd/>
              <a:tailEnd/>
            </a:ln>
            <a:effectLst/>
          </p:spPr>
          <p:txBody>
            <a:bodyPr>
              <a:spAutoFit/>
            </a:bodyPr>
            <a:lstStyle/>
            <a:p>
              <a:pPr algn="ctr">
                <a:lnSpc>
                  <a:spcPct val="100000"/>
                </a:lnSpc>
                <a:spcBef>
                  <a:spcPct val="50000"/>
                </a:spcBef>
              </a:pPr>
              <a:endParaRPr lang="en-US">
                <a:solidFill>
                  <a:srgbClr val="000000"/>
                </a:solidFill>
              </a:endParaRPr>
            </a:p>
            <a:p>
              <a:pPr>
                <a:spcBef>
                  <a:spcPct val="50000"/>
                </a:spcBef>
              </a:pPr>
              <a:r>
                <a:rPr lang="en-US" sz="1600">
                  <a:solidFill>
                    <a:schemeClr val="bg2"/>
                  </a:solidFill>
                </a:rPr>
                <a:t>TARGET RANGE 1</a:t>
              </a:r>
            </a:p>
            <a:p>
              <a:pPr>
                <a:spcBef>
                  <a:spcPct val="50000"/>
                </a:spcBef>
              </a:pPr>
              <a:r>
                <a:rPr lang="en-US" sz="1600">
                  <a:solidFill>
                    <a:schemeClr val="bg2"/>
                  </a:solidFill>
                </a:rPr>
                <a:t>12:00A		 mg / dL</a:t>
              </a:r>
            </a:p>
            <a:p>
              <a:pPr>
                <a:spcBef>
                  <a:spcPct val="50000"/>
                </a:spcBef>
              </a:pPr>
              <a:endParaRPr lang="en-US" sz="1600">
                <a:solidFill>
                  <a:schemeClr val="bg2"/>
                </a:solidFill>
              </a:endParaRPr>
            </a:p>
            <a:p>
              <a:pPr>
                <a:spcBef>
                  <a:spcPct val="50000"/>
                </a:spcBef>
              </a:pPr>
              <a:endParaRPr lang="en-US" sz="1600">
                <a:solidFill>
                  <a:srgbClr val="000000"/>
                </a:solidFill>
              </a:endParaRPr>
            </a:p>
            <a:p>
              <a:pPr algn="ctr">
                <a:lnSpc>
                  <a:spcPct val="100000"/>
                </a:lnSpc>
                <a:spcBef>
                  <a:spcPct val="50000"/>
                </a:spcBef>
              </a:pPr>
              <a:endParaRPr lang="en-US" sz="1600" b="0">
                <a:solidFill>
                  <a:srgbClr val="000000"/>
                </a:solidFill>
              </a:endParaRPr>
            </a:p>
          </p:txBody>
        </p:sp>
        <p:pic>
          <p:nvPicPr>
            <p:cNvPr id="1513477" name="Picture 5"/>
            <p:cNvPicPr>
              <a:picLocks noChangeAspect="1" noChangeArrowheads="1"/>
            </p:cNvPicPr>
            <p:nvPr/>
          </p:nvPicPr>
          <p:blipFill>
            <a:blip r:embed="rId3" cstate="print"/>
            <a:srcRect/>
            <a:stretch>
              <a:fillRect/>
            </a:stretch>
          </p:blipFill>
          <p:spPr bwMode="auto">
            <a:xfrm>
              <a:off x="2009" y="1880"/>
              <a:ext cx="384" cy="157"/>
            </a:xfrm>
            <a:prstGeom prst="rect">
              <a:avLst/>
            </a:prstGeom>
            <a:noFill/>
          </p:spPr>
        </p:pic>
        <p:pic>
          <p:nvPicPr>
            <p:cNvPr id="1513478" name="Picture 6"/>
            <p:cNvPicPr>
              <a:picLocks noChangeAspect="1" noChangeArrowheads="1"/>
            </p:cNvPicPr>
            <p:nvPr/>
          </p:nvPicPr>
          <p:blipFill>
            <a:blip r:embed="rId4" cstate="print"/>
            <a:srcRect/>
            <a:stretch>
              <a:fillRect/>
            </a:stretch>
          </p:blipFill>
          <p:spPr bwMode="auto">
            <a:xfrm>
              <a:off x="3401" y="1880"/>
              <a:ext cx="334" cy="155"/>
            </a:xfrm>
            <a:prstGeom prst="rect">
              <a:avLst/>
            </a:prstGeom>
            <a:noFill/>
          </p:spPr>
        </p:pic>
        <p:pic>
          <p:nvPicPr>
            <p:cNvPr id="1513479" name="Picture 7"/>
            <p:cNvPicPr>
              <a:picLocks noChangeAspect="1" noChangeArrowheads="1"/>
            </p:cNvPicPr>
            <p:nvPr/>
          </p:nvPicPr>
          <p:blipFill>
            <a:blip r:embed="rId5" cstate="print"/>
            <a:srcRect/>
            <a:stretch>
              <a:fillRect/>
            </a:stretch>
          </p:blipFill>
          <p:spPr bwMode="auto">
            <a:xfrm>
              <a:off x="2594" y="1880"/>
              <a:ext cx="576" cy="156"/>
            </a:xfrm>
            <a:prstGeom prst="rect">
              <a:avLst/>
            </a:prstGeom>
            <a:noFill/>
          </p:spPr>
        </p:pic>
      </p:grpSp>
      <p:sp>
        <p:nvSpPr>
          <p:cNvPr id="1513474" name="Rectangle 2"/>
          <p:cNvSpPr>
            <a:spLocks noGrp="1" noChangeArrowheads="1"/>
          </p:cNvSpPr>
          <p:nvPr>
            <p:ph type="title"/>
          </p:nvPr>
        </p:nvSpPr>
        <p:spPr>
          <a:xfrm>
            <a:off x="457200" y="762000"/>
            <a:ext cx="8153400" cy="685800"/>
          </a:xfrm>
        </p:spPr>
        <p:txBody>
          <a:bodyPr/>
          <a:lstStyle/>
          <a:p>
            <a:r>
              <a:rPr lang="en-US" dirty="0"/>
              <a:t>Setting Blood Glucose Target Ranges</a:t>
            </a:r>
          </a:p>
        </p:txBody>
      </p:sp>
      <p:sp>
        <p:nvSpPr>
          <p:cNvPr id="1513475" name="Rectangle 3"/>
          <p:cNvSpPr>
            <a:spLocks noChangeArrowheads="1"/>
          </p:cNvSpPr>
          <p:nvPr/>
        </p:nvSpPr>
        <p:spPr bwMode="auto">
          <a:xfrm>
            <a:off x="488950" y="1754188"/>
            <a:ext cx="8153400" cy="685800"/>
          </a:xfrm>
          <a:prstGeom prst="rect">
            <a:avLst/>
          </a:prstGeom>
          <a:noFill/>
          <a:ln w="9525">
            <a:noFill/>
            <a:miter lim="800000"/>
            <a:headEnd/>
            <a:tailEnd/>
          </a:ln>
          <a:effectLst/>
        </p:spPr>
        <p:txBody>
          <a:bodyPr anchor="ctr"/>
          <a:lstStyle/>
          <a:p>
            <a:pPr algn="ctr"/>
            <a:r>
              <a:rPr lang="en-US" sz="2400" dirty="0">
                <a:solidFill>
                  <a:srgbClr val="000000"/>
                </a:solidFill>
                <a:effectLst>
                  <a:outerShdw blurRad="38100" dist="38100" dir="2700000" algn="tl">
                    <a:srgbClr val="C0C0C0"/>
                  </a:outerShdw>
                </a:effectLst>
              </a:rPr>
              <a:t>Programming the Bolus Wizard</a:t>
            </a:r>
            <a:r>
              <a:rPr lang="en-US" sz="2400" baseline="30000" dirty="0">
                <a:solidFill>
                  <a:srgbClr val="000000"/>
                </a:solidFill>
                <a:effectLst>
                  <a:outerShdw blurRad="38100" dist="38100" dir="2700000" algn="tl">
                    <a:srgbClr val="C0C0C0"/>
                  </a:outerShdw>
                </a:effectLst>
              </a:rPr>
              <a:t>®</a:t>
            </a:r>
            <a:r>
              <a:rPr lang="en-US" sz="2400" dirty="0">
                <a:solidFill>
                  <a:srgbClr val="000000"/>
                </a:solidFill>
                <a:effectLst>
                  <a:outerShdw blurRad="38100" dist="38100" dir="2700000" algn="tl">
                    <a:srgbClr val="C0C0C0"/>
                  </a:outerShdw>
                </a:effectLst>
              </a:rPr>
              <a:t> Calculator</a:t>
            </a:r>
            <a:endParaRPr lang="en-US" sz="2800" dirty="0">
              <a:effectLst>
                <a:outerShdw blurRad="38100" dist="38100" dir="2700000" algn="tl">
                  <a:srgbClr val="C0C0C0"/>
                </a:outerShdw>
              </a:effectLst>
            </a:endParaRPr>
          </a:p>
        </p:txBody>
      </p:sp>
      <p:sp>
        <p:nvSpPr>
          <p:cNvPr id="1513480" name="Text Box 8"/>
          <p:cNvSpPr txBox="1">
            <a:spLocks noChangeArrowheads="1"/>
          </p:cNvSpPr>
          <p:nvPr/>
        </p:nvSpPr>
        <p:spPr bwMode="auto">
          <a:xfrm>
            <a:off x="4270375" y="3990975"/>
            <a:ext cx="533400" cy="487363"/>
          </a:xfrm>
          <a:prstGeom prst="rect">
            <a:avLst/>
          </a:prstGeom>
          <a:noFill/>
          <a:ln w="9525">
            <a:noFill/>
            <a:miter lim="800000"/>
            <a:headEnd/>
            <a:tailEnd/>
          </a:ln>
          <a:effectLst/>
        </p:spPr>
        <p:txBody>
          <a:bodyPr lIns="0" tIns="0" rIns="0" bIns="0">
            <a:spAutoFit/>
          </a:bodyPr>
          <a:lstStyle/>
          <a:p>
            <a:pPr algn="ctr">
              <a:lnSpc>
                <a:spcPct val="100000"/>
              </a:lnSpc>
              <a:spcBef>
                <a:spcPct val="50000"/>
              </a:spcBef>
            </a:pPr>
            <a:r>
              <a:rPr lang="en-US" sz="3200">
                <a:solidFill>
                  <a:schemeClr val="bg2"/>
                </a:solidFill>
              </a:rPr>
              <a:t>–</a:t>
            </a:r>
            <a:r>
              <a:rPr lang="en-US" sz="3200">
                <a:solidFill>
                  <a:srgbClr val="000000"/>
                </a:solidFill>
              </a:rPr>
              <a:t> </a:t>
            </a:r>
          </a:p>
        </p:txBody>
      </p:sp>
      <p:sp>
        <p:nvSpPr>
          <p:cNvPr id="1513481" name="Text Box 9"/>
          <p:cNvSpPr txBox="1">
            <a:spLocks noChangeArrowheads="1"/>
          </p:cNvSpPr>
          <p:nvPr/>
        </p:nvSpPr>
        <p:spPr bwMode="auto">
          <a:xfrm>
            <a:off x="4498975" y="4029075"/>
            <a:ext cx="990600" cy="487363"/>
          </a:xfrm>
          <a:prstGeom prst="rect">
            <a:avLst/>
          </a:prstGeom>
          <a:noFill/>
          <a:ln w="9525">
            <a:noFill/>
            <a:miter lim="800000"/>
            <a:headEnd/>
            <a:tailEnd/>
          </a:ln>
          <a:effectLst/>
        </p:spPr>
        <p:txBody>
          <a:bodyPr lIns="0" tIns="0" rIns="0" bIns="0">
            <a:spAutoFit/>
          </a:bodyPr>
          <a:lstStyle/>
          <a:p>
            <a:pPr algn="r">
              <a:lnSpc>
                <a:spcPct val="100000"/>
              </a:lnSpc>
              <a:spcBef>
                <a:spcPct val="50000"/>
              </a:spcBef>
            </a:pPr>
            <a:r>
              <a:rPr lang="en-US" sz="3200">
                <a:solidFill>
                  <a:schemeClr val="bg2"/>
                </a:solidFill>
              </a:rPr>
              <a:t>100</a:t>
            </a:r>
          </a:p>
        </p:txBody>
      </p:sp>
      <p:sp>
        <p:nvSpPr>
          <p:cNvPr id="1513482" name="Text Box 10"/>
          <p:cNvSpPr txBox="1">
            <a:spLocks noChangeArrowheads="1"/>
          </p:cNvSpPr>
          <p:nvPr/>
        </p:nvSpPr>
        <p:spPr bwMode="auto">
          <a:xfrm>
            <a:off x="3203575" y="4029075"/>
            <a:ext cx="1066800" cy="487363"/>
          </a:xfrm>
          <a:prstGeom prst="rect">
            <a:avLst/>
          </a:prstGeom>
          <a:noFill/>
          <a:ln w="9525">
            <a:noFill/>
            <a:miter lim="800000"/>
            <a:headEnd/>
            <a:tailEnd/>
          </a:ln>
          <a:effectLst/>
        </p:spPr>
        <p:txBody>
          <a:bodyPr lIns="0" tIns="0" rIns="0" bIns="0">
            <a:spAutoFit/>
          </a:bodyPr>
          <a:lstStyle/>
          <a:p>
            <a:pPr algn="r">
              <a:lnSpc>
                <a:spcPct val="100000"/>
              </a:lnSpc>
              <a:spcBef>
                <a:spcPct val="50000"/>
              </a:spcBef>
            </a:pPr>
            <a:r>
              <a:rPr lang="en-US" sz="3200">
                <a:solidFill>
                  <a:schemeClr val="bg2"/>
                </a:solidFill>
              </a:rPr>
              <a:t>100</a:t>
            </a:r>
          </a:p>
        </p:txBody>
      </p:sp>
      <p:sp>
        <p:nvSpPr>
          <p:cNvPr id="1513483" name="Text Box 11"/>
          <p:cNvSpPr txBox="1">
            <a:spLocks noChangeArrowheads="1"/>
          </p:cNvSpPr>
          <p:nvPr/>
        </p:nvSpPr>
        <p:spPr bwMode="auto">
          <a:xfrm>
            <a:off x="1063625" y="5194300"/>
            <a:ext cx="6989763" cy="701675"/>
          </a:xfrm>
          <a:prstGeom prst="rect">
            <a:avLst/>
          </a:prstGeom>
          <a:noFill/>
          <a:ln w="9525">
            <a:noFill/>
            <a:miter lim="800000"/>
            <a:headEnd/>
            <a:tailEnd/>
          </a:ln>
          <a:effectLst/>
        </p:spPr>
        <p:txBody>
          <a:bodyPr>
            <a:spAutoFit/>
          </a:bodyPr>
          <a:lstStyle/>
          <a:p>
            <a:pPr algn="ctr">
              <a:lnSpc>
                <a:spcPct val="100000"/>
              </a:lnSpc>
            </a:pPr>
            <a:r>
              <a:rPr lang="en-US" sz="2000">
                <a:solidFill>
                  <a:srgbClr val="000000"/>
                </a:solidFill>
              </a:rPr>
              <a:t>If ranges are set &lt;90 mg/dL or &gt;140 mg/dL, </a:t>
            </a:r>
            <a:br>
              <a:rPr lang="en-US" sz="2000">
                <a:solidFill>
                  <a:srgbClr val="000000"/>
                </a:solidFill>
              </a:rPr>
            </a:br>
            <a:r>
              <a:rPr lang="en-US" sz="2000">
                <a:solidFill>
                  <a:srgbClr val="000000"/>
                </a:solidFill>
              </a:rPr>
              <a:t>a warning screen will appear as a reminder.</a:t>
            </a:r>
          </a:p>
        </p:txBody>
      </p:sp>
    </p:spTree>
  </p:cSld>
  <p:clrMapOvr>
    <a:masterClrMapping/>
  </p:clrMapOvr>
  <p:transition>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3905250" y="2474913"/>
            <a:ext cx="3216275" cy="3665537"/>
            <a:chOff x="2862" y="1241"/>
            <a:chExt cx="2026" cy="2416"/>
          </a:xfrm>
        </p:grpSpPr>
        <p:sp>
          <p:nvSpPr>
            <p:cNvPr id="959491" name="Text Box 3"/>
            <p:cNvSpPr txBox="1">
              <a:spLocks noChangeArrowheads="1"/>
            </p:cNvSpPr>
            <p:nvPr/>
          </p:nvSpPr>
          <p:spPr bwMode="auto">
            <a:xfrm>
              <a:off x="2862" y="1241"/>
              <a:ext cx="2026" cy="2416"/>
            </a:xfrm>
            <a:prstGeom prst="rect">
              <a:avLst/>
            </a:prstGeom>
            <a:solidFill>
              <a:srgbClr val="C0C0C0"/>
            </a:solidFill>
            <a:ln w="12700">
              <a:solidFill>
                <a:schemeClr val="bg2"/>
              </a:solidFill>
              <a:miter lim="800000"/>
              <a:headEnd/>
              <a:tailEnd/>
            </a:ln>
            <a:effectLst/>
          </p:spPr>
          <p:txBody>
            <a:bodyPr>
              <a:spAutoFit/>
            </a:bodyPr>
            <a:lstStyle/>
            <a:p>
              <a:pPr algn="ctr">
                <a:lnSpc>
                  <a:spcPct val="100000"/>
                </a:lnSpc>
                <a:spcBef>
                  <a:spcPct val="50000"/>
                </a:spcBef>
                <a:spcAft>
                  <a:spcPct val="30000"/>
                </a:spcAft>
                <a:tabLst>
                  <a:tab pos="2227263" algn="ctr"/>
                  <a:tab pos="2341563" algn="dec"/>
                </a:tabLst>
              </a:pPr>
              <a:r>
                <a:rPr lang="en-US" sz="1400"/>
                <a:t> </a:t>
              </a:r>
              <a:endParaRPr lang="en-US" sz="1600" baseline="30000"/>
            </a:p>
            <a:p>
              <a:pPr>
                <a:lnSpc>
                  <a:spcPct val="100000"/>
                </a:lnSpc>
                <a:spcBef>
                  <a:spcPct val="50000"/>
                </a:spcBef>
                <a:tabLst>
                  <a:tab pos="2227263" algn="ctr"/>
                  <a:tab pos="2341563" algn="dec"/>
                </a:tabLst>
              </a:pPr>
              <a:r>
                <a:rPr lang="en-US">
                  <a:solidFill>
                    <a:schemeClr val="bg2"/>
                  </a:solidFill>
                </a:rPr>
                <a:t>Estimate Details</a:t>
              </a:r>
            </a:p>
            <a:p>
              <a:pPr>
                <a:lnSpc>
                  <a:spcPct val="100000"/>
                </a:lnSpc>
                <a:spcBef>
                  <a:spcPct val="50000"/>
                </a:spcBef>
                <a:tabLst>
                  <a:tab pos="2227263" algn="ctr"/>
                  <a:tab pos="2341563" algn="dec"/>
                </a:tabLst>
              </a:pPr>
              <a:endParaRPr lang="en-US" sz="500" b="0">
                <a:solidFill>
                  <a:schemeClr val="bg2"/>
                </a:solidFill>
              </a:endParaRPr>
            </a:p>
            <a:p>
              <a:pPr>
                <a:lnSpc>
                  <a:spcPct val="100000"/>
                </a:lnSpc>
                <a:spcBef>
                  <a:spcPct val="50000"/>
                </a:spcBef>
                <a:tabLst>
                  <a:tab pos="2227263" algn="ctr"/>
                  <a:tab pos="2341563" algn="dec"/>
                </a:tabLst>
              </a:pPr>
              <a:r>
                <a:rPr lang="en-US" sz="1400" b="0"/>
                <a:t>Est total:	</a:t>
              </a:r>
              <a:r>
                <a:rPr lang="en-US" sz="1400"/>
                <a:t>3.7U</a:t>
              </a:r>
            </a:p>
            <a:p>
              <a:pPr>
                <a:lnSpc>
                  <a:spcPct val="100000"/>
                </a:lnSpc>
                <a:spcBef>
                  <a:spcPct val="50000"/>
                </a:spcBef>
                <a:tabLst>
                  <a:tab pos="2227263" algn="ctr"/>
                  <a:tab pos="2341563" algn="dec"/>
                </a:tabLst>
              </a:pPr>
              <a:r>
                <a:rPr lang="en-US" sz="1400" b="0">
                  <a:solidFill>
                    <a:schemeClr val="bg2"/>
                  </a:solidFill>
                </a:rPr>
                <a:t>Food intake:</a:t>
              </a:r>
              <a:r>
                <a:rPr lang="en-US" sz="1400" b="0"/>
                <a:t>	60 g</a:t>
              </a:r>
            </a:p>
            <a:p>
              <a:pPr>
                <a:lnSpc>
                  <a:spcPct val="100000"/>
                </a:lnSpc>
                <a:spcBef>
                  <a:spcPct val="50000"/>
                </a:spcBef>
                <a:tabLst>
                  <a:tab pos="2227263" algn="ctr"/>
                  <a:tab pos="2341563" algn="dec"/>
                </a:tabLst>
              </a:pPr>
              <a:r>
                <a:rPr lang="en-US" sz="1400" b="0">
                  <a:solidFill>
                    <a:schemeClr val="bg2"/>
                  </a:solidFill>
                </a:rPr>
                <a:t>BG:</a:t>
              </a:r>
              <a:r>
                <a:rPr lang="en-US" sz="1400" b="0"/>
                <a:t>	70</a:t>
              </a:r>
            </a:p>
            <a:p>
              <a:pPr>
                <a:lnSpc>
                  <a:spcPct val="100000"/>
                </a:lnSpc>
                <a:spcBef>
                  <a:spcPct val="50000"/>
                </a:spcBef>
                <a:tabLst>
                  <a:tab pos="2227263" algn="ctr"/>
                  <a:tab pos="2341563" algn="dec"/>
                </a:tabLst>
              </a:pPr>
              <a:r>
                <a:rPr lang="en-US" sz="1400" b="0"/>
                <a:t>Food:	4.0U</a:t>
              </a:r>
            </a:p>
            <a:p>
              <a:pPr>
                <a:lnSpc>
                  <a:spcPct val="100000"/>
                </a:lnSpc>
                <a:spcBef>
                  <a:spcPct val="50000"/>
                </a:spcBef>
                <a:tabLst>
                  <a:tab pos="2227263" algn="ctr"/>
                  <a:tab pos="2341563" algn="dec"/>
                </a:tabLst>
              </a:pPr>
              <a:r>
                <a:rPr lang="en-US" sz="1400" b="0"/>
                <a:t>Correction:                       -0.3U</a:t>
              </a:r>
            </a:p>
            <a:p>
              <a:pPr>
                <a:lnSpc>
                  <a:spcPct val="100000"/>
                </a:lnSpc>
                <a:spcBef>
                  <a:spcPct val="50000"/>
                </a:spcBef>
                <a:tabLst>
                  <a:tab pos="2227263" algn="ctr"/>
                  <a:tab pos="2341563" algn="dec"/>
                </a:tabLst>
              </a:pPr>
              <a:r>
                <a:rPr lang="en-US" sz="1400" b="0">
                  <a:solidFill>
                    <a:schemeClr val="bg2"/>
                  </a:solidFill>
                </a:rPr>
                <a:t>Active ins:	0.0U</a:t>
              </a:r>
            </a:p>
            <a:p>
              <a:pPr>
                <a:lnSpc>
                  <a:spcPct val="100000"/>
                </a:lnSpc>
                <a:spcBef>
                  <a:spcPct val="50000"/>
                </a:spcBef>
                <a:tabLst>
                  <a:tab pos="2227263" algn="ctr"/>
                  <a:tab pos="2341563" algn="dec"/>
                </a:tabLst>
              </a:pPr>
              <a:r>
                <a:rPr lang="en-US" sz="1400">
                  <a:solidFill>
                    <a:schemeClr val="bg2"/>
                  </a:solidFill>
                </a:rPr>
                <a:t>ACT</a:t>
              </a:r>
              <a:r>
                <a:rPr lang="en-US" sz="1400" b="0">
                  <a:solidFill>
                    <a:schemeClr val="bg2"/>
                  </a:solidFill>
                </a:rPr>
                <a:t> to proceed,</a:t>
              </a:r>
            </a:p>
            <a:p>
              <a:pPr>
                <a:lnSpc>
                  <a:spcPct val="100000"/>
                </a:lnSpc>
                <a:spcBef>
                  <a:spcPct val="50000"/>
                </a:spcBef>
                <a:tabLst>
                  <a:tab pos="2227263" algn="ctr"/>
                  <a:tab pos="2341563" algn="dec"/>
                </a:tabLst>
              </a:pPr>
              <a:r>
                <a:rPr lang="en-US" sz="1400">
                  <a:solidFill>
                    <a:schemeClr val="bg2"/>
                  </a:solidFill>
                </a:rPr>
                <a:t>ESC</a:t>
              </a:r>
              <a:r>
                <a:rPr lang="en-US" sz="1400" b="0">
                  <a:solidFill>
                    <a:schemeClr val="bg2"/>
                  </a:solidFill>
                </a:rPr>
                <a:t> to back up</a:t>
              </a:r>
              <a:r>
                <a:rPr lang="en-US" sz="1400" b="0"/>
                <a:t>	</a:t>
              </a:r>
              <a:r>
                <a:rPr lang="en-US" sz="1200" b="0"/>
                <a:t>        </a:t>
              </a:r>
            </a:p>
            <a:p>
              <a:pPr>
                <a:lnSpc>
                  <a:spcPct val="100000"/>
                </a:lnSpc>
                <a:spcBef>
                  <a:spcPct val="50000"/>
                </a:spcBef>
                <a:tabLst>
                  <a:tab pos="2227263" algn="ctr"/>
                  <a:tab pos="2341563" algn="dec"/>
                </a:tabLst>
              </a:pPr>
              <a:r>
                <a:rPr lang="en-US" sz="900" b="0"/>
                <a:t>		</a:t>
              </a:r>
            </a:p>
          </p:txBody>
        </p:sp>
        <p:pic>
          <p:nvPicPr>
            <p:cNvPr id="959493" name="Picture 5"/>
            <p:cNvPicPr>
              <a:picLocks noChangeAspect="1" noChangeArrowheads="1"/>
            </p:cNvPicPr>
            <p:nvPr/>
          </p:nvPicPr>
          <p:blipFill>
            <a:blip r:embed="rId4" cstate="print"/>
            <a:srcRect/>
            <a:stretch>
              <a:fillRect/>
            </a:stretch>
          </p:blipFill>
          <p:spPr bwMode="auto">
            <a:xfrm>
              <a:off x="4401" y="1335"/>
              <a:ext cx="320" cy="149"/>
            </a:xfrm>
            <a:prstGeom prst="rect">
              <a:avLst/>
            </a:prstGeom>
            <a:noFill/>
          </p:spPr>
        </p:pic>
        <p:pic>
          <p:nvPicPr>
            <p:cNvPr id="959495" name="Picture 7"/>
            <p:cNvPicPr>
              <a:picLocks noChangeAspect="1" noChangeArrowheads="1"/>
            </p:cNvPicPr>
            <p:nvPr/>
          </p:nvPicPr>
          <p:blipFill>
            <a:blip r:embed="rId5" cstate="print"/>
            <a:srcRect/>
            <a:stretch>
              <a:fillRect/>
            </a:stretch>
          </p:blipFill>
          <p:spPr bwMode="auto">
            <a:xfrm>
              <a:off x="3672" y="1336"/>
              <a:ext cx="551" cy="149"/>
            </a:xfrm>
            <a:prstGeom prst="rect">
              <a:avLst/>
            </a:prstGeom>
            <a:noFill/>
          </p:spPr>
        </p:pic>
      </p:grpSp>
      <p:sp>
        <p:nvSpPr>
          <p:cNvPr id="959506" name="Rectangle 18"/>
          <p:cNvSpPr>
            <a:spLocks noGrp="1" noChangeArrowheads="1"/>
          </p:cNvSpPr>
          <p:nvPr>
            <p:ph type="title"/>
          </p:nvPr>
        </p:nvSpPr>
        <p:spPr>
          <a:xfrm>
            <a:off x="457200" y="304800"/>
            <a:ext cx="8153400" cy="1314450"/>
          </a:xfrm>
        </p:spPr>
        <p:txBody>
          <a:bodyPr/>
          <a:lstStyle/>
          <a:p>
            <a:r>
              <a:rPr lang="en-US" dirty="0"/>
              <a:t>Blood Glucose Below Target Range</a:t>
            </a:r>
            <a:endParaRPr lang="en-US" sz="2000" dirty="0"/>
          </a:p>
        </p:txBody>
      </p:sp>
      <p:pic>
        <p:nvPicPr>
          <p:cNvPr id="959492" name="Picture 4"/>
          <p:cNvPicPr>
            <a:picLocks noChangeAspect="1" noChangeArrowheads="1"/>
          </p:cNvPicPr>
          <p:nvPr/>
        </p:nvPicPr>
        <p:blipFill>
          <a:blip r:embed="rId6" cstate="print"/>
          <a:srcRect/>
          <a:stretch>
            <a:fillRect/>
          </a:stretch>
        </p:blipFill>
        <p:spPr bwMode="auto">
          <a:xfrm>
            <a:off x="4217988" y="2586038"/>
            <a:ext cx="582612" cy="238125"/>
          </a:xfrm>
          <a:prstGeom prst="rect">
            <a:avLst/>
          </a:prstGeom>
          <a:noFill/>
        </p:spPr>
      </p:pic>
      <p:grpSp>
        <p:nvGrpSpPr>
          <p:cNvPr id="3" name="Group 31"/>
          <p:cNvGrpSpPr>
            <a:grpSpLocks/>
          </p:cNvGrpSpPr>
          <p:nvPr/>
        </p:nvGrpSpPr>
        <p:grpSpPr bwMode="auto">
          <a:xfrm>
            <a:off x="6746875" y="2889250"/>
            <a:ext cx="196850" cy="2517775"/>
            <a:chOff x="4652" y="1820"/>
            <a:chExt cx="124" cy="1586"/>
          </a:xfrm>
        </p:grpSpPr>
        <p:sp>
          <p:nvSpPr>
            <p:cNvPr id="959497" name="Rectangle 9"/>
            <p:cNvSpPr>
              <a:spLocks noChangeArrowheads="1"/>
            </p:cNvSpPr>
            <p:nvPr/>
          </p:nvSpPr>
          <p:spPr bwMode="auto">
            <a:xfrm>
              <a:off x="4652" y="1820"/>
              <a:ext cx="124" cy="1586"/>
            </a:xfrm>
            <a:prstGeom prst="rect">
              <a:avLst/>
            </a:prstGeom>
            <a:solidFill>
              <a:srgbClr val="C0C0C0"/>
            </a:solidFill>
            <a:ln w="9525">
              <a:solidFill>
                <a:schemeClr val="bg2"/>
              </a:solidFill>
              <a:miter lim="800000"/>
              <a:headEnd/>
              <a:tailEnd/>
            </a:ln>
            <a:effectLst/>
          </p:spPr>
          <p:txBody>
            <a:bodyPr wrap="none" anchor="ctr"/>
            <a:lstStyle/>
            <a:p>
              <a:endParaRPr lang="en-US"/>
            </a:p>
          </p:txBody>
        </p:sp>
        <p:sp>
          <p:nvSpPr>
            <p:cNvPr id="959498" name="Rectangle 10"/>
            <p:cNvSpPr>
              <a:spLocks noChangeArrowheads="1"/>
            </p:cNvSpPr>
            <p:nvPr/>
          </p:nvSpPr>
          <p:spPr bwMode="auto">
            <a:xfrm>
              <a:off x="4660" y="2004"/>
              <a:ext cx="108" cy="167"/>
            </a:xfrm>
            <a:prstGeom prst="rect">
              <a:avLst/>
            </a:prstGeom>
            <a:solidFill>
              <a:schemeClr val="bg2"/>
            </a:solidFill>
            <a:ln w="9525">
              <a:solidFill>
                <a:schemeClr val="bg2"/>
              </a:solidFill>
              <a:miter lim="800000"/>
              <a:headEnd/>
              <a:tailEnd/>
            </a:ln>
            <a:effectLst/>
          </p:spPr>
          <p:txBody>
            <a:bodyPr wrap="none" anchor="ctr"/>
            <a:lstStyle/>
            <a:p>
              <a:endParaRPr lang="en-US"/>
            </a:p>
          </p:txBody>
        </p:sp>
      </p:grpSp>
      <p:sp>
        <p:nvSpPr>
          <p:cNvPr id="959499" name="Oval 11"/>
          <p:cNvSpPr>
            <a:spLocks noChangeArrowheads="1"/>
          </p:cNvSpPr>
          <p:nvPr/>
        </p:nvSpPr>
        <p:spPr bwMode="auto">
          <a:xfrm>
            <a:off x="5895975" y="4664075"/>
            <a:ext cx="654050" cy="327025"/>
          </a:xfrm>
          <a:prstGeom prst="ellipse">
            <a:avLst/>
          </a:prstGeom>
          <a:noFill/>
          <a:ln w="19050">
            <a:solidFill>
              <a:srgbClr val="0033CC"/>
            </a:solidFill>
            <a:round/>
            <a:headEnd/>
            <a:tailEnd/>
          </a:ln>
          <a:effectLst/>
        </p:spPr>
        <p:txBody>
          <a:bodyPr wrap="none" anchor="ctr"/>
          <a:lstStyle/>
          <a:p>
            <a:endParaRPr lang="en-US"/>
          </a:p>
        </p:txBody>
      </p:sp>
      <p:sp>
        <p:nvSpPr>
          <p:cNvPr id="959500" name="Oval 12"/>
          <p:cNvSpPr>
            <a:spLocks noChangeArrowheads="1"/>
          </p:cNvSpPr>
          <p:nvPr/>
        </p:nvSpPr>
        <p:spPr bwMode="auto">
          <a:xfrm>
            <a:off x="5883275" y="4343400"/>
            <a:ext cx="650875" cy="328613"/>
          </a:xfrm>
          <a:prstGeom prst="ellipse">
            <a:avLst/>
          </a:prstGeom>
          <a:noFill/>
          <a:ln w="19050">
            <a:solidFill>
              <a:srgbClr val="0033CC"/>
            </a:solidFill>
            <a:round/>
            <a:headEnd/>
            <a:tailEnd/>
          </a:ln>
          <a:effectLst/>
        </p:spPr>
        <p:txBody>
          <a:bodyPr wrap="none" anchor="ctr"/>
          <a:lstStyle/>
          <a:p>
            <a:endParaRPr lang="en-US"/>
          </a:p>
        </p:txBody>
      </p:sp>
      <p:sp>
        <p:nvSpPr>
          <p:cNvPr id="959501" name="Text Box 13"/>
          <p:cNvSpPr txBox="1">
            <a:spLocks noChangeArrowheads="1"/>
          </p:cNvSpPr>
          <p:nvPr/>
        </p:nvSpPr>
        <p:spPr bwMode="auto">
          <a:xfrm>
            <a:off x="4002088" y="4324350"/>
            <a:ext cx="735012" cy="274638"/>
          </a:xfrm>
          <a:prstGeom prst="rect">
            <a:avLst/>
          </a:prstGeom>
          <a:solidFill>
            <a:schemeClr val="bg2"/>
          </a:solidFill>
          <a:ln w="9525">
            <a:noFill/>
            <a:miter lim="800000"/>
            <a:headEnd/>
            <a:tailEnd/>
          </a:ln>
          <a:effectLst/>
        </p:spPr>
        <p:txBody>
          <a:bodyPr>
            <a:spAutoFit/>
          </a:bodyPr>
          <a:lstStyle/>
          <a:p>
            <a:pPr eaLnBrk="0" hangingPunct="0">
              <a:lnSpc>
                <a:spcPct val="100000"/>
              </a:lnSpc>
              <a:spcBef>
                <a:spcPct val="50000"/>
              </a:spcBef>
            </a:pPr>
            <a:r>
              <a:rPr lang="en-US" sz="1200">
                <a:solidFill>
                  <a:srgbClr val="FFFFFF"/>
                </a:solidFill>
              </a:rPr>
              <a:t>Food:</a:t>
            </a:r>
          </a:p>
        </p:txBody>
      </p:sp>
      <p:sp>
        <p:nvSpPr>
          <p:cNvPr id="959502" name="Text Box 14"/>
          <p:cNvSpPr txBox="1">
            <a:spLocks noChangeArrowheads="1"/>
          </p:cNvSpPr>
          <p:nvPr/>
        </p:nvSpPr>
        <p:spPr bwMode="auto">
          <a:xfrm>
            <a:off x="3989388" y="4654550"/>
            <a:ext cx="1206500" cy="274638"/>
          </a:xfrm>
          <a:prstGeom prst="rect">
            <a:avLst/>
          </a:prstGeom>
          <a:solidFill>
            <a:schemeClr val="bg2"/>
          </a:solidFill>
          <a:ln w="9525">
            <a:noFill/>
            <a:miter lim="800000"/>
            <a:headEnd/>
            <a:tailEnd/>
          </a:ln>
          <a:effectLst/>
        </p:spPr>
        <p:txBody>
          <a:bodyPr>
            <a:spAutoFit/>
          </a:bodyPr>
          <a:lstStyle/>
          <a:p>
            <a:pPr eaLnBrk="0" hangingPunct="0">
              <a:lnSpc>
                <a:spcPct val="100000"/>
              </a:lnSpc>
              <a:spcBef>
                <a:spcPct val="50000"/>
              </a:spcBef>
            </a:pPr>
            <a:r>
              <a:rPr lang="en-US" sz="1200">
                <a:solidFill>
                  <a:srgbClr val="FFFFFF"/>
                </a:solidFill>
              </a:rPr>
              <a:t>Correction:</a:t>
            </a:r>
          </a:p>
        </p:txBody>
      </p:sp>
      <p:sp>
        <p:nvSpPr>
          <p:cNvPr id="959503" name="Text Box 15"/>
          <p:cNvSpPr txBox="1">
            <a:spLocks noChangeArrowheads="1"/>
          </p:cNvSpPr>
          <p:nvPr/>
        </p:nvSpPr>
        <p:spPr bwMode="auto">
          <a:xfrm>
            <a:off x="3976688" y="3390900"/>
            <a:ext cx="1006475" cy="274638"/>
          </a:xfrm>
          <a:prstGeom prst="rect">
            <a:avLst/>
          </a:prstGeom>
          <a:solidFill>
            <a:schemeClr val="bg2"/>
          </a:solidFill>
          <a:ln w="9525">
            <a:noFill/>
            <a:miter lim="800000"/>
            <a:headEnd/>
            <a:tailEnd/>
          </a:ln>
          <a:effectLst/>
        </p:spPr>
        <p:txBody>
          <a:bodyPr>
            <a:spAutoFit/>
          </a:bodyPr>
          <a:lstStyle/>
          <a:p>
            <a:pPr eaLnBrk="0" hangingPunct="0">
              <a:lnSpc>
                <a:spcPct val="100000"/>
              </a:lnSpc>
              <a:spcBef>
                <a:spcPct val="50000"/>
              </a:spcBef>
            </a:pPr>
            <a:r>
              <a:rPr lang="en-US" sz="1200">
                <a:solidFill>
                  <a:srgbClr val="FFFFFF"/>
                </a:solidFill>
              </a:rPr>
              <a:t>Est total:</a:t>
            </a:r>
          </a:p>
        </p:txBody>
      </p:sp>
      <p:sp>
        <p:nvSpPr>
          <p:cNvPr id="959504" name="Text Box 16"/>
          <p:cNvSpPr txBox="1">
            <a:spLocks noChangeArrowheads="1"/>
          </p:cNvSpPr>
          <p:nvPr/>
        </p:nvSpPr>
        <p:spPr bwMode="auto">
          <a:xfrm>
            <a:off x="828675" y="4095750"/>
            <a:ext cx="2722563" cy="1231900"/>
          </a:xfrm>
          <a:prstGeom prst="rect">
            <a:avLst/>
          </a:prstGeom>
          <a:solidFill>
            <a:srgbClr val="FF9900"/>
          </a:solidFill>
          <a:ln w="9525">
            <a:solidFill>
              <a:srgbClr val="FF9900"/>
            </a:solidFill>
            <a:miter lim="800000"/>
            <a:headEnd/>
            <a:tailEnd/>
          </a:ln>
          <a:effectLst/>
        </p:spPr>
        <p:txBody>
          <a:bodyPr>
            <a:spAutoFit/>
          </a:bodyPr>
          <a:lstStyle/>
          <a:p>
            <a:pPr algn="ctr">
              <a:lnSpc>
                <a:spcPct val="80000"/>
              </a:lnSpc>
              <a:spcBef>
                <a:spcPct val="50000"/>
              </a:spcBef>
              <a:tabLst>
                <a:tab pos="227013" algn="l"/>
                <a:tab pos="2625725" algn="r"/>
              </a:tabLst>
            </a:pPr>
            <a:r>
              <a:rPr lang="en-US" sz="1600" u="sng">
                <a:solidFill>
                  <a:srgbClr val="000000"/>
                </a:solidFill>
              </a:rPr>
              <a:t>Example</a:t>
            </a:r>
          </a:p>
          <a:p>
            <a:pPr algn="ctr">
              <a:lnSpc>
                <a:spcPct val="80000"/>
              </a:lnSpc>
              <a:spcBef>
                <a:spcPct val="50000"/>
              </a:spcBef>
              <a:tabLst>
                <a:tab pos="227013" algn="l"/>
                <a:tab pos="2625725" algn="r"/>
              </a:tabLst>
            </a:pPr>
            <a:r>
              <a:rPr lang="en-US" sz="1400" u="sng">
                <a:solidFill>
                  <a:srgbClr val="000000"/>
                </a:solidFill>
              </a:rPr>
              <a:t>BG Below Programmed Range</a:t>
            </a:r>
          </a:p>
          <a:p>
            <a:pPr>
              <a:lnSpc>
                <a:spcPct val="80000"/>
              </a:lnSpc>
              <a:spcBef>
                <a:spcPct val="20000"/>
              </a:spcBef>
              <a:tabLst>
                <a:tab pos="227013" algn="l"/>
                <a:tab pos="2625725" algn="r"/>
              </a:tabLst>
            </a:pPr>
            <a:r>
              <a:rPr lang="en-US" sz="1400" b="0">
                <a:solidFill>
                  <a:srgbClr val="000000"/>
                </a:solidFill>
              </a:rPr>
              <a:t>	</a:t>
            </a:r>
            <a:r>
              <a:rPr lang="en-US" sz="1600" b="0">
                <a:solidFill>
                  <a:srgbClr val="000000"/>
                </a:solidFill>
              </a:rPr>
              <a:t>BG: 70 mg/dL	SF = 30</a:t>
            </a:r>
          </a:p>
          <a:p>
            <a:pPr>
              <a:lnSpc>
                <a:spcPct val="80000"/>
              </a:lnSpc>
              <a:spcBef>
                <a:spcPct val="20000"/>
              </a:spcBef>
              <a:tabLst>
                <a:tab pos="227013" algn="l"/>
                <a:tab pos="2625725" algn="r"/>
              </a:tabLst>
            </a:pPr>
            <a:r>
              <a:rPr lang="en-US" sz="1600" b="0">
                <a:solidFill>
                  <a:srgbClr val="000000"/>
                </a:solidFill>
              </a:rPr>
              <a:t>	Carb: 60 g	ICR = 15</a:t>
            </a:r>
          </a:p>
        </p:txBody>
      </p:sp>
      <p:sp>
        <p:nvSpPr>
          <p:cNvPr id="959505" name="AutoShape 17"/>
          <p:cNvSpPr>
            <a:spLocks noChangeArrowheads="1"/>
          </p:cNvSpPr>
          <p:nvPr/>
        </p:nvSpPr>
        <p:spPr bwMode="auto">
          <a:xfrm rot="10800000">
            <a:off x="6519863" y="5543550"/>
            <a:ext cx="1985962" cy="522288"/>
          </a:xfrm>
          <a:prstGeom prst="wedgeRoundRectCallout">
            <a:avLst>
              <a:gd name="adj1" fmla="val 49356"/>
              <a:gd name="adj2" fmla="val 182824"/>
              <a:gd name="adj3" fmla="val 16667"/>
            </a:avLst>
          </a:prstGeom>
          <a:solidFill>
            <a:srgbClr val="000080"/>
          </a:solidFill>
          <a:ln w="9525">
            <a:solidFill>
              <a:schemeClr val="tx1"/>
            </a:solidFill>
            <a:miter lim="800000"/>
            <a:headEnd/>
            <a:tailEnd/>
          </a:ln>
          <a:effectLst/>
        </p:spPr>
        <p:txBody>
          <a:bodyPr rot="10800000" anchor="ctr"/>
          <a:lstStyle/>
          <a:p>
            <a:pPr algn="ctr">
              <a:lnSpc>
                <a:spcPct val="85000"/>
              </a:lnSpc>
              <a:tabLst>
                <a:tab pos="398463" algn="ctr"/>
              </a:tabLst>
            </a:pPr>
            <a:r>
              <a:rPr lang="en-US" sz="1600" i="1">
                <a:solidFill>
                  <a:schemeClr val="tx1"/>
                </a:solidFill>
              </a:rPr>
              <a:t> </a:t>
            </a:r>
            <a:r>
              <a:rPr lang="en-US" sz="1600" b="0" u="sng">
                <a:solidFill>
                  <a:schemeClr val="tx1"/>
                </a:solidFill>
              </a:rPr>
              <a:t>70 – 80</a:t>
            </a:r>
            <a:r>
              <a:rPr lang="en-US" sz="1600" b="0">
                <a:solidFill>
                  <a:schemeClr val="tx1"/>
                </a:solidFill>
              </a:rPr>
              <a:t> = </a:t>
            </a:r>
            <a:r>
              <a:rPr lang="en-US" sz="1600">
                <a:solidFill>
                  <a:schemeClr val="tx1"/>
                </a:solidFill>
              </a:rPr>
              <a:t>-</a:t>
            </a:r>
            <a:r>
              <a:rPr lang="en-US" sz="1600" b="0">
                <a:solidFill>
                  <a:schemeClr val="tx1"/>
                </a:solidFill>
              </a:rPr>
              <a:t>0.3 U</a:t>
            </a:r>
          </a:p>
          <a:p>
            <a:pPr>
              <a:lnSpc>
                <a:spcPct val="85000"/>
              </a:lnSpc>
              <a:tabLst>
                <a:tab pos="398463" algn="ctr"/>
              </a:tabLst>
            </a:pPr>
            <a:r>
              <a:rPr lang="en-US" sz="1600" b="0">
                <a:solidFill>
                  <a:schemeClr val="tx1"/>
                </a:solidFill>
              </a:rPr>
              <a:t>	30</a:t>
            </a:r>
            <a:endParaRPr lang="en-US" sz="1600" i="1">
              <a:solidFill>
                <a:schemeClr val="tx1"/>
              </a:solidFill>
            </a:endParaRPr>
          </a:p>
        </p:txBody>
      </p:sp>
      <p:sp>
        <p:nvSpPr>
          <p:cNvPr id="959507" name="AutoShape 19"/>
          <p:cNvSpPr>
            <a:spLocks noChangeArrowheads="1"/>
          </p:cNvSpPr>
          <p:nvPr/>
        </p:nvSpPr>
        <p:spPr bwMode="auto">
          <a:xfrm rot="10800000">
            <a:off x="3492500" y="6151563"/>
            <a:ext cx="2333625" cy="550862"/>
          </a:xfrm>
          <a:prstGeom prst="wedgeRoundRectCallout">
            <a:avLst>
              <a:gd name="adj1" fmla="val -137009"/>
              <a:gd name="adj2" fmla="val 106769"/>
              <a:gd name="adj3" fmla="val 16667"/>
            </a:avLst>
          </a:prstGeom>
          <a:solidFill>
            <a:srgbClr val="000080"/>
          </a:solidFill>
          <a:ln w="9525">
            <a:solidFill>
              <a:schemeClr val="tx1"/>
            </a:solidFill>
            <a:miter lim="800000"/>
            <a:headEnd/>
            <a:tailEnd/>
          </a:ln>
          <a:effectLst/>
        </p:spPr>
        <p:txBody>
          <a:bodyPr rot="10800000" anchor="ctr">
            <a:spAutoFit/>
          </a:bodyPr>
          <a:lstStyle/>
          <a:p>
            <a:pPr algn="ctr">
              <a:lnSpc>
                <a:spcPct val="85000"/>
              </a:lnSpc>
            </a:pPr>
            <a:r>
              <a:rPr lang="en-US" sz="1600" u="sng">
                <a:solidFill>
                  <a:schemeClr val="tx1"/>
                </a:solidFill>
              </a:rPr>
              <a:t>NOTE:</a:t>
            </a:r>
            <a:r>
              <a:rPr lang="en-US" sz="1600">
                <a:solidFill>
                  <a:schemeClr val="tx1"/>
                </a:solidFill>
              </a:rPr>
              <a:t> Corrects to lowest end of range. </a:t>
            </a:r>
          </a:p>
        </p:txBody>
      </p:sp>
      <p:sp>
        <p:nvSpPr>
          <p:cNvPr id="959508" name="AutoShape 20"/>
          <p:cNvSpPr>
            <a:spLocks noChangeArrowheads="1"/>
          </p:cNvSpPr>
          <p:nvPr/>
        </p:nvSpPr>
        <p:spPr bwMode="auto">
          <a:xfrm rot="10800000">
            <a:off x="7046913" y="3524250"/>
            <a:ext cx="1449387" cy="595313"/>
          </a:xfrm>
          <a:prstGeom prst="wedgeRoundRectCallout">
            <a:avLst>
              <a:gd name="adj1" fmla="val 86579"/>
              <a:gd name="adj2" fmla="val -85736"/>
              <a:gd name="adj3" fmla="val 16667"/>
            </a:avLst>
          </a:prstGeom>
          <a:solidFill>
            <a:srgbClr val="000080"/>
          </a:solidFill>
          <a:ln w="9525">
            <a:solidFill>
              <a:schemeClr val="tx1"/>
            </a:solidFill>
            <a:miter lim="800000"/>
            <a:headEnd/>
            <a:tailEnd/>
          </a:ln>
          <a:effectLst/>
        </p:spPr>
        <p:txBody>
          <a:bodyPr rot="10800000" anchor="ctr"/>
          <a:lstStyle/>
          <a:p>
            <a:pPr algn="ctr">
              <a:lnSpc>
                <a:spcPct val="85000"/>
              </a:lnSpc>
              <a:tabLst>
                <a:tab pos="227013" algn="ctr"/>
                <a:tab pos="398463" algn="l"/>
              </a:tabLst>
            </a:pPr>
            <a:r>
              <a:rPr lang="en-US" sz="1400" b="0" u="sng">
                <a:solidFill>
                  <a:schemeClr val="tx1"/>
                </a:solidFill>
              </a:rPr>
              <a:t> </a:t>
            </a:r>
            <a:r>
              <a:rPr lang="en-US" sz="1600" u="sng">
                <a:solidFill>
                  <a:schemeClr val="tx1"/>
                </a:solidFill>
              </a:rPr>
              <a:t>60</a:t>
            </a:r>
            <a:r>
              <a:rPr lang="en-US" sz="1600" b="0" u="sng">
                <a:solidFill>
                  <a:schemeClr val="tx1"/>
                </a:solidFill>
              </a:rPr>
              <a:t> </a:t>
            </a:r>
            <a:r>
              <a:rPr lang="en-US" sz="1600" b="0">
                <a:solidFill>
                  <a:schemeClr val="tx1"/>
                </a:solidFill>
              </a:rPr>
              <a:t> = 4.0 U</a:t>
            </a:r>
          </a:p>
          <a:p>
            <a:pPr>
              <a:lnSpc>
                <a:spcPct val="85000"/>
              </a:lnSpc>
              <a:tabLst>
                <a:tab pos="227013" algn="ctr"/>
                <a:tab pos="398463" algn="l"/>
              </a:tabLst>
            </a:pPr>
            <a:r>
              <a:rPr lang="en-US" sz="1600">
                <a:solidFill>
                  <a:schemeClr val="tx1"/>
                </a:solidFill>
              </a:rPr>
              <a:t>	15</a:t>
            </a:r>
            <a:r>
              <a:rPr lang="en-US" sz="1600" b="0">
                <a:solidFill>
                  <a:schemeClr val="tx1"/>
                </a:solidFill>
              </a:rPr>
              <a:t>	g</a:t>
            </a:r>
            <a:endParaRPr lang="en-US" sz="1600" b="0" u="sng">
              <a:solidFill>
                <a:schemeClr val="tx1"/>
              </a:solidFill>
            </a:endParaRPr>
          </a:p>
        </p:txBody>
      </p:sp>
      <p:grpSp>
        <p:nvGrpSpPr>
          <p:cNvPr id="4" name="Group 21"/>
          <p:cNvGrpSpPr>
            <a:grpSpLocks/>
          </p:cNvGrpSpPr>
          <p:nvPr/>
        </p:nvGrpSpPr>
        <p:grpSpPr bwMode="auto">
          <a:xfrm>
            <a:off x="809625" y="2501900"/>
            <a:ext cx="2749550" cy="1468438"/>
            <a:chOff x="384" y="908"/>
            <a:chExt cx="1968" cy="1051"/>
          </a:xfrm>
        </p:grpSpPr>
        <p:sp>
          <p:nvSpPr>
            <p:cNvPr id="959510" name="Text Box 22"/>
            <p:cNvSpPr txBox="1">
              <a:spLocks noChangeArrowheads="1"/>
            </p:cNvSpPr>
            <p:nvPr/>
          </p:nvSpPr>
          <p:spPr bwMode="auto">
            <a:xfrm>
              <a:off x="384" y="908"/>
              <a:ext cx="1968" cy="1051"/>
            </a:xfrm>
            <a:prstGeom prst="rect">
              <a:avLst/>
            </a:prstGeom>
            <a:solidFill>
              <a:srgbClr val="C0C0C0"/>
            </a:solidFill>
            <a:ln w="9525">
              <a:solidFill>
                <a:schemeClr val="bg2"/>
              </a:solidFill>
              <a:miter lim="800000"/>
              <a:headEnd/>
              <a:tailEnd/>
            </a:ln>
            <a:effectLst/>
          </p:spPr>
          <p:txBody>
            <a:bodyPr>
              <a:spAutoFit/>
            </a:bodyPr>
            <a:lstStyle/>
            <a:p>
              <a:pPr algn="ctr">
                <a:lnSpc>
                  <a:spcPct val="100000"/>
                </a:lnSpc>
                <a:spcBef>
                  <a:spcPct val="50000"/>
                </a:spcBef>
              </a:pPr>
              <a:endParaRPr lang="en-US" sz="1400"/>
            </a:p>
            <a:p>
              <a:pPr>
                <a:spcBef>
                  <a:spcPct val="50000"/>
                </a:spcBef>
              </a:pPr>
              <a:r>
                <a:rPr lang="en-US" sz="1200">
                  <a:solidFill>
                    <a:schemeClr val="bg2"/>
                  </a:solidFill>
                </a:rPr>
                <a:t>TARGET RANGE 1</a:t>
              </a:r>
            </a:p>
            <a:p>
              <a:pPr>
                <a:spcBef>
                  <a:spcPct val="50000"/>
                </a:spcBef>
              </a:pPr>
              <a:r>
                <a:rPr lang="en-US" sz="1200">
                  <a:solidFill>
                    <a:schemeClr val="bg2"/>
                  </a:solidFill>
                </a:rPr>
                <a:t>12:00A		 mg / dL</a:t>
              </a:r>
            </a:p>
            <a:p>
              <a:pPr>
                <a:spcBef>
                  <a:spcPct val="50000"/>
                </a:spcBef>
              </a:pPr>
              <a:endParaRPr lang="en-US" sz="500">
                <a:solidFill>
                  <a:schemeClr val="bg2"/>
                </a:solidFill>
              </a:endParaRPr>
            </a:p>
            <a:p>
              <a:pPr algn="ctr">
                <a:spcBef>
                  <a:spcPct val="50000"/>
                </a:spcBef>
              </a:pPr>
              <a:r>
                <a:rPr lang="en-US" sz="2000">
                  <a:solidFill>
                    <a:schemeClr val="bg2"/>
                  </a:solidFill>
                </a:rPr>
                <a:t>80 – 100</a:t>
              </a:r>
            </a:p>
            <a:p>
              <a:pPr>
                <a:spcBef>
                  <a:spcPct val="50000"/>
                </a:spcBef>
              </a:pPr>
              <a:endParaRPr lang="en-US" sz="500" b="0"/>
            </a:p>
          </p:txBody>
        </p:sp>
        <p:pic>
          <p:nvPicPr>
            <p:cNvPr id="959511" name="Picture 23"/>
            <p:cNvPicPr>
              <a:picLocks noChangeAspect="1" noChangeArrowheads="1"/>
            </p:cNvPicPr>
            <p:nvPr/>
          </p:nvPicPr>
          <p:blipFill>
            <a:blip r:embed="rId6" cstate="print"/>
            <a:srcRect/>
            <a:stretch>
              <a:fillRect/>
            </a:stretch>
          </p:blipFill>
          <p:spPr bwMode="auto">
            <a:xfrm>
              <a:off x="508" y="990"/>
              <a:ext cx="384" cy="157"/>
            </a:xfrm>
            <a:prstGeom prst="rect">
              <a:avLst/>
            </a:prstGeom>
            <a:noFill/>
          </p:spPr>
        </p:pic>
        <p:pic>
          <p:nvPicPr>
            <p:cNvPr id="959512" name="Picture 24"/>
            <p:cNvPicPr>
              <a:picLocks noChangeAspect="1" noChangeArrowheads="1"/>
            </p:cNvPicPr>
            <p:nvPr/>
          </p:nvPicPr>
          <p:blipFill>
            <a:blip r:embed="rId4" cstate="print"/>
            <a:srcRect/>
            <a:stretch>
              <a:fillRect/>
            </a:stretch>
          </p:blipFill>
          <p:spPr bwMode="auto">
            <a:xfrm>
              <a:off x="1900" y="990"/>
              <a:ext cx="334" cy="155"/>
            </a:xfrm>
            <a:prstGeom prst="rect">
              <a:avLst/>
            </a:prstGeom>
            <a:noFill/>
          </p:spPr>
        </p:pic>
        <p:pic>
          <p:nvPicPr>
            <p:cNvPr id="959513" name="Picture 25"/>
            <p:cNvPicPr>
              <a:picLocks noChangeAspect="1" noChangeArrowheads="1"/>
            </p:cNvPicPr>
            <p:nvPr/>
          </p:nvPicPr>
          <p:blipFill>
            <a:blip r:embed="rId5" cstate="print"/>
            <a:srcRect/>
            <a:stretch>
              <a:fillRect/>
            </a:stretch>
          </p:blipFill>
          <p:spPr bwMode="auto">
            <a:xfrm>
              <a:off x="1098" y="990"/>
              <a:ext cx="576" cy="156"/>
            </a:xfrm>
            <a:prstGeom prst="rect">
              <a:avLst/>
            </a:prstGeom>
            <a:noFill/>
          </p:spPr>
        </p:pic>
      </p:grpSp>
      <p:sp>
        <p:nvSpPr>
          <p:cNvPr id="959516" name="Rectangle 28"/>
          <p:cNvSpPr>
            <a:spLocks noChangeArrowheads="1"/>
          </p:cNvSpPr>
          <p:nvPr/>
        </p:nvSpPr>
        <p:spPr bwMode="auto">
          <a:xfrm>
            <a:off x="1341438" y="1751013"/>
            <a:ext cx="5770562" cy="457200"/>
          </a:xfrm>
          <a:prstGeom prst="rect">
            <a:avLst/>
          </a:prstGeom>
          <a:noFill/>
          <a:ln w="9525" algn="ctr">
            <a:noFill/>
            <a:miter lim="800000"/>
            <a:headEnd/>
            <a:tailEnd/>
          </a:ln>
          <a:effectLst/>
        </p:spPr>
        <p:txBody>
          <a:bodyPr wrap="none">
            <a:spAutoFit/>
          </a:bodyPr>
          <a:lstStyle/>
          <a:p>
            <a:pPr>
              <a:lnSpc>
                <a:spcPct val="100000"/>
              </a:lnSpc>
            </a:pPr>
            <a:r>
              <a:rPr lang="en-US" sz="2400">
                <a:solidFill>
                  <a:srgbClr val="000000"/>
                </a:solidFill>
              </a:rPr>
              <a:t>Negative Correction Insulin Calculated</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959508"/>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959505"/>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959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505" grpId="0" animBg="1" autoUpdateAnimBg="0"/>
      <p:bldP spid="959507" grpId="0" animBg="1" autoUpdateAnimBg="0"/>
      <p:bldP spid="959508"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54" name="Rectangle 18"/>
          <p:cNvSpPr>
            <a:spLocks noGrp="1" noChangeArrowheads="1"/>
          </p:cNvSpPr>
          <p:nvPr>
            <p:ph type="title"/>
          </p:nvPr>
        </p:nvSpPr>
        <p:spPr>
          <a:xfrm>
            <a:off x="488950" y="228600"/>
            <a:ext cx="8121650" cy="1477963"/>
          </a:xfrm>
        </p:spPr>
        <p:txBody>
          <a:bodyPr/>
          <a:lstStyle/>
          <a:p>
            <a:r>
              <a:rPr lang="en-US"/>
              <a:t>Blood Glucose (BG) Within Target Range</a:t>
            </a:r>
            <a:endParaRPr lang="en-US" sz="2000">
              <a:cs typeface="Arial" charset="0"/>
            </a:endParaRPr>
          </a:p>
        </p:txBody>
      </p:sp>
      <p:sp>
        <p:nvSpPr>
          <p:cNvPr id="961546" name="Rectangle 10"/>
          <p:cNvSpPr>
            <a:spLocks noChangeArrowheads="1"/>
          </p:cNvSpPr>
          <p:nvPr/>
        </p:nvSpPr>
        <p:spPr bwMode="auto">
          <a:xfrm>
            <a:off x="5976938" y="4706938"/>
            <a:ext cx="296862" cy="336550"/>
          </a:xfrm>
          <a:prstGeom prst="rect">
            <a:avLst/>
          </a:prstGeom>
          <a:noFill/>
          <a:ln w="9525">
            <a:noFill/>
            <a:miter lim="800000"/>
            <a:headEnd/>
            <a:tailEnd/>
          </a:ln>
          <a:effectLst/>
        </p:spPr>
        <p:txBody>
          <a:bodyPr wrap="none">
            <a:spAutoFit/>
          </a:bodyPr>
          <a:lstStyle/>
          <a:p>
            <a:pPr>
              <a:lnSpc>
                <a:spcPct val="100000"/>
              </a:lnSpc>
            </a:pPr>
            <a:r>
              <a:rPr lang="en-US" sz="1600" b="0">
                <a:solidFill>
                  <a:srgbClr val="000000"/>
                </a:solidFill>
              </a:rPr>
              <a:t>–</a:t>
            </a:r>
          </a:p>
        </p:txBody>
      </p:sp>
      <p:sp>
        <p:nvSpPr>
          <p:cNvPr id="961547" name="Oval 11"/>
          <p:cNvSpPr>
            <a:spLocks noChangeArrowheads="1"/>
          </p:cNvSpPr>
          <p:nvPr/>
        </p:nvSpPr>
        <p:spPr bwMode="auto">
          <a:xfrm>
            <a:off x="6096000" y="4732338"/>
            <a:ext cx="646113" cy="323850"/>
          </a:xfrm>
          <a:prstGeom prst="ellipse">
            <a:avLst/>
          </a:prstGeom>
          <a:noFill/>
          <a:ln w="19050">
            <a:solidFill>
              <a:schemeClr val="bg2"/>
            </a:solidFill>
            <a:round/>
            <a:headEnd/>
            <a:tailEnd/>
          </a:ln>
          <a:effectLst/>
        </p:spPr>
        <p:txBody>
          <a:bodyPr wrap="none" anchor="ctr"/>
          <a:lstStyle/>
          <a:p>
            <a:pPr algn="ctr">
              <a:lnSpc>
                <a:spcPct val="100000"/>
              </a:lnSpc>
            </a:pPr>
            <a:endParaRPr lang="en-US" sz="1600">
              <a:solidFill>
                <a:schemeClr val="bg2"/>
              </a:solidFill>
            </a:endParaRPr>
          </a:p>
        </p:txBody>
      </p:sp>
      <p:sp>
        <p:nvSpPr>
          <p:cNvPr id="961548" name="Oval 12"/>
          <p:cNvSpPr>
            <a:spLocks noChangeArrowheads="1"/>
          </p:cNvSpPr>
          <p:nvPr/>
        </p:nvSpPr>
        <p:spPr bwMode="auto">
          <a:xfrm>
            <a:off x="6096000" y="4343400"/>
            <a:ext cx="642938" cy="327025"/>
          </a:xfrm>
          <a:prstGeom prst="ellipse">
            <a:avLst/>
          </a:prstGeom>
          <a:noFill/>
          <a:ln w="19050">
            <a:solidFill>
              <a:schemeClr val="bg2"/>
            </a:solidFill>
            <a:round/>
            <a:headEnd/>
            <a:tailEnd/>
          </a:ln>
          <a:effectLst/>
        </p:spPr>
        <p:txBody>
          <a:bodyPr wrap="none" anchor="ctr"/>
          <a:lstStyle/>
          <a:p>
            <a:endParaRPr lang="en-US"/>
          </a:p>
        </p:txBody>
      </p:sp>
      <p:grpSp>
        <p:nvGrpSpPr>
          <p:cNvPr id="2" name="Group 35"/>
          <p:cNvGrpSpPr>
            <a:grpSpLocks/>
          </p:cNvGrpSpPr>
          <p:nvPr/>
        </p:nvGrpSpPr>
        <p:grpSpPr bwMode="auto">
          <a:xfrm>
            <a:off x="4384675" y="2228850"/>
            <a:ext cx="2928938" cy="4079875"/>
            <a:chOff x="2906" y="1302"/>
            <a:chExt cx="1845" cy="2570"/>
          </a:xfrm>
        </p:grpSpPr>
        <p:sp>
          <p:nvSpPr>
            <p:cNvPr id="961539" name="Text Box 3"/>
            <p:cNvSpPr txBox="1">
              <a:spLocks noChangeArrowheads="1"/>
            </p:cNvSpPr>
            <p:nvPr/>
          </p:nvSpPr>
          <p:spPr bwMode="auto">
            <a:xfrm>
              <a:off x="2906" y="1302"/>
              <a:ext cx="1845" cy="2570"/>
            </a:xfrm>
            <a:prstGeom prst="rect">
              <a:avLst/>
            </a:prstGeom>
            <a:solidFill>
              <a:srgbClr val="C0C0C0"/>
            </a:solidFill>
            <a:ln w="12700">
              <a:solidFill>
                <a:schemeClr val="bg2"/>
              </a:solidFill>
              <a:miter lim="800000"/>
              <a:headEnd/>
              <a:tailEnd/>
            </a:ln>
            <a:effectLst/>
          </p:spPr>
          <p:txBody>
            <a:bodyPr>
              <a:spAutoFit/>
            </a:bodyPr>
            <a:lstStyle/>
            <a:p>
              <a:pPr algn="ctr">
                <a:lnSpc>
                  <a:spcPct val="100000"/>
                </a:lnSpc>
                <a:spcBef>
                  <a:spcPct val="50000"/>
                </a:spcBef>
                <a:spcAft>
                  <a:spcPct val="30000"/>
                </a:spcAft>
                <a:tabLst>
                  <a:tab pos="1944688" algn="ctr"/>
                  <a:tab pos="2117725" algn="dec"/>
                </a:tabLst>
              </a:pPr>
              <a:r>
                <a:rPr lang="en-US" sz="1600">
                  <a:solidFill>
                    <a:srgbClr val="000000"/>
                  </a:solidFill>
                </a:rPr>
                <a:t> </a:t>
              </a:r>
              <a:endParaRPr lang="en-US" baseline="30000">
                <a:solidFill>
                  <a:srgbClr val="000000"/>
                </a:solidFill>
              </a:endParaRPr>
            </a:p>
            <a:p>
              <a:pPr>
                <a:lnSpc>
                  <a:spcPct val="100000"/>
                </a:lnSpc>
                <a:spcBef>
                  <a:spcPct val="50000"/>
                </a:spcBef>
                <a:tabLst>
                  <a:tab pos="1944688" algn="ctr"/>
                  <a:tab pos="2117725" algn="dec"/>
                </a:tabLst>
              </a:pPr>
              <a:r>
                <a:rPr lang="en-US" sz="2000">
                  <a:solidFill>
                    <a:schemeClr val="bg2"/>
                  </a:solidFill>
                </a:rPr>
                <a:t>Estimate Details</a:t>
              </a:r>
            </a:p>
            <a:p>
              <a:pPr>
                <a:lnSpc>
                  <a:spcPct val="100000"/>
                </a:lnSpc>
                <a:spcBef>
                  <a:spcPct val="50000"/>
                </a:spcBef>
                <a:tabLst>
                  <a:tab pos="1944688" algn="ctr"/>
                  <a:tab pos="2117725" algn="dec"/>
                </a:tabLst>
              </a:pPr>
              <a:endParaRPr lang="en-US" sz="500" b="0">
                <a:solidFill>
                  <a:srgbClr val="000000"/>
                </a:solidFill>
              </a:endParaRPr>
            </a:p>
            <a:p>
              <a:pPr>
                <a:lnSpc>
                  <a:spcPct val="100000"/>
                </a:lnSpc>
                <a:spcBef>
                  <a:spcPct val="50000"/>
                </a:spcBef>
                <a:tabLst>
                  <a:tab pos="1944688" algn="ctr"/>
                  <a:tab pos="2117725" algn="dec"/>
                </a:tabLst>
              </a:pPr>
              <a:r>
                <a:rPr lang="en-US" sz="1600" b="0">
                  <a:solidFill>
                    <a:schemeClr val="bg2"/>
                  </a:solidFill>
                </a:rPr>
                <a:t>Est total:</a:t>
              </a:r>
              <a:r>
                <a:rPr lang="en-US" sz="1600" b="0">
                  <a:solidFill>
                    <a:srgbClr val="000000"/>
                  </a:solidFill>
                </a:rPr>
                <a:t>	</a:t>
              </a:r>
              <a:r>
                <a:rPr lang="en-US" sz="1600">
                  <a:solidFill>
                    <a:schemeClr val="bg2"/>
                  </a:solidFill>
                </a:rPr>
                <a:t>4.0U</a:t>
              </a:r>
            </a:p>
            <a:p>
              <a:pPr>
                <a:lnSpc>
                  <a:spcPct val="100000"/>
                </a:lnSpc>
                <a:spcBef>
                  <a:spcPct val="50000"/>
                </a:spcBef>
                <a:tabLst>
                  <a:tab pos="1944688" algn="ctr"/>
                  <a:tab pos="2117725" algn="dec"/>
                </a:tabLst>
              </a:pPr>
              <a:r>
                <a:rPr lang="en-US" sz="1600" b="0">
                  <a:solidFill>
                    <a:schemeClr val="bg2"/>
                  </a:solidFill>
                </a:rPr>
                <a:t>Food intake:	60 gm</a:t>
              </a:r>
            </a:p>
            <a:p>
              <a:pPr>
                <a:lnSpc>
                  <a:spcPct val="100000"/>
                </a:lnSpc>
                <a:spcBef>
                  <a:spcPct val="50000"/>
                </a:spcBef>
                <a:tabLst>
                  <a:tab pos="1944688" algn="ctr"/>
                  <a:tab pos="2117725" algn="dec"/>
                </a:tabLst>
              </a:pPr>
              <a:r>
                <a:rPr lang="en-US" sz="1600" b="0">
                  <a:solidFill>
                    <a:schemeClr val="bg2"/>
                  </a:solidFill>
                </a:rPr>
                <a:t>BG:</a:t>
              </a:r>
              <a:r>
                <a:rPr lang="en-US" sz="1600" b="0">
                  <a:solidFill>
                    <a:srgbClr val="000000"/>
                  </a:solidFill>
                </a:rPr>
                <a:t>	</a:t>
              </a:r>
              <a:r>
                <a:rPr lang="en-US" sz="1600" b="0">
                  <a:solidFill>
                    <a:schemeClr val="bg2"/>
                  </a:solidFill>
                </a:rPr>
                <a:t>82</a:t>
              </a:r>
            </a:p>
            <a:p>
              <a:pPr>
                <a:lnSpc>
                  <a:spcPct val="100000"/>
                </a:lnSpc>
                <a:spcBef>
                  <a:spcPct val="50000"/>
                </a:spcBef>
                <a:tabLst>
                  <a:tab pos="1944688" algn="ctr"/>
                  <a:tab pos="2117725" algn="dec"/>
                </a:tabLst>
              </a:pPr>
              <a:r>
                <a:rPr lang="en-US" sz="1600" b="0">
                  <a:solidFill>
                    <a:srgbClr val="000000"/>
                  </a:solidFill>
                </a:rPr>
                <a:t>Food:	</a:t>
              </a:r>
              <a:r>
                <a:rPr lang="en-US" sz="1600" b="0">
                  <a:solidFill>
                    <a:schemeClr val="bg2"/>
                  </a:solidFill>
                </a:rPr>
                <a:t>4.0U</a:t>
              </a:r>
            </a:p>
            <a:p>
              <a:pPr>
                <a:lnSpc>
                  <a:spcPct val="100000"/>
                </a:lnSpc>
                <a:spcBef>
                  <a:spcPct val="50000"/>
                </a:spcBef>
                <a:tabLst>
                  <a:tab pos="1944688" algn="ctr"/>
                  <a:tab pos="2117725" algn="dec"/>
                </a:tabLst>
              </a:pPr>
              <a:r>
                <a:rPr lang="en-US" sz="1600" b="0">
                  <a:solidFill>
                    <a:srgbClr val="000000"/>
                  </a:solidFill>
                </a:rPr>
                <a:t>Correction:	</a:t>
              </a:r>
              <a:r>
                <a:rPr lang="en-US" sz="1600" b="0">
                  <a:solidFill>
                    <a:schemeClr val="bg2"/>
                  </a:solidFill>
                </a:rPr>
                <a:t>0.0U</a:t>
              </a:r>
            </a:p>
            <a:p>
              <a:pPr>
                <a:lnSpc>
                  <a:spcPct val="100000"/>
                </a:lnSpc>
                <a:spcBef>
                  <a:spcPct val="50000"/>
                </a:spcBef>
                <a:tabLst>
                  <a:tab pos="1944688" algn="ctr"/>
                  <a:tab pos="2117725" algn="dec"/>
                </a:tabLst>
              </a:pPr>
              <a:r>
                <a:rPr lang="en-US" sz="1600" b="0">
                  <a:solidFill>
                    <a:schemeClr val="bg2"/>
                  </a:solidFill>
                </a:rPr>
                <a:t>Active ins:	0.0U</a:t>
              </a:r>
            </a:p>
            <a:p>
              <a:pPr>
                <a:lnSpc>
                  <a:spcPct val="100000"/>
                </a:lnSpc>
                <a:spcBef>
                  <a:spcPct val="50000"/>
                </a:spcBef>
                <a:tabLst>
                  <a:tab pos="1944688" algn="ctr"/>
                  <a:tab pos="2117725" algn="dec"/>
                </a:tabLst>
              </a:pPr>
              <a:r>
                <a:rPr lang="en-US" sz="1600">
                  <a:solidFill>
                    <a:schemeClr val="bg2"/>
                  </a:solidFill>
                </a:rPr>
                <a:t>ACT</a:t>
              </a:r>
              <a:r>
                <a:rPr lang="en-US" sz="1600" b="0">
                  <a:solidFill>
                    <a:schemeClr val="bg2"/>
                  </a:solidFill>
                </a:rPr>
                <a:t> to proceed,</a:t>
              </a:r>
            </a:p>
            <a:p>
              <a:pPr>
                <a:lnSpc>
                  <a:spcPct val="100000"/>
                </a:lnSpc>
                <a:spcBef>
                  <a:spcPct val="50000"/>
                </a:spcBef>
                <a:tabLst>
                  <a:tab pos="1944688" algn="ctr"/>
                  <a:tab pos="2117725" algn="dec"/>
                </a:tabLst>
              </a:pPr>
              <a:r>
                <a:rPr lang="en-US" sz="1600">
                  <a:solidFill>
                    <a:schemeClr val="bg2"/>
                  </a:solidFill>
                </a:rPr>
                <a:t>ESC</a:t>
              </a:r>
              <a:r>
                <a:rPr lang="en-US" sz="1600" b="0">
                  <a:solidFill>
                    <a:schemeClr val="bg2"/>
                  </a:solidFill>
                </a:rPr>
                <a:t> to back up</a:t>
              </a:r>
              <a:r>
                <a:rPr lang="en-US" sz="1600" b="0">
                  <a:solidFill>
                    <a:srgbClr val="000000"/>
                  </a:solidFill>
                </a:rPr>
                <a:t>	</a:t>
              </a:r>
              <a:r>
                <a:rPr lang="en-US" sz="1400" b="0">
                  <a:solidFill>
                    <a:srgbClr val="000000"/>
                  </a:solidFill>
                </a:rPr>
                <a:t>        </a:t>
              </a:r>
              <a:r>
                <a:rPr lang="en-US" sz="1000" b="0">
                  <a:solidFill>
                    <a:srgbClr val="000000"/>
                  </a:solidFill>
                </a:rPr>
                <a:t>	</a:t>
              </a:r>
            </a:p>
          </p:txBody>
        </p:sp>
        <p:grpSp>
          <p:nvGrpSpPr>
            <p:cNvPr id="3" name="Group 31"/>
            <p:cNvGrpSpPr>
              <a:grpSpLocks/>
            </p:cNvGrpSpPr>
            <p:nvPr/>
          </p:nvGrpSpPr>
          <p:grpSpPr bwMode="auto">
            <a:xfrm>
              <a:off x="4517" y="1916"/>
              <a:ext cx="115" cy="1808"/>
              <a:chOff x="4517" y="1916"/>
              <a:chExt cx="123" cy="1808"/>
            </a:xfrm>
          </p:grpSpPr>
          <p:sp>
            <p:nvSpPr>
              <p:cNvPr id="961541" name="Rectangle 5"/>
              <p:cNvSpPr>
                <a:spLocks noChangeArrowheads="1"/>
              </p:cNvSpPr>
              <p:nvPr/>
            </p:nvSpPr>
            <p:spPr bwMode="auto">
              <a:xfrm>
                <a:off x="4517" y="1916"/>
                <a:ext cx="123" cy="1808"/>
              </a:xfrm>
              <a:prstGeom prst="rect">
                <a:avLst/>
              </a:prstGeom>
              <a:solidFill>
                <a:srgbClr val="C0C0C0"/>
              </a:solidFill>
              <a:ln w="9525">
                <a:solidFill>
                  <a:schemeClr val="bg2"/>
                </a:solidFill>
                <a:miter lim="800000"/>
                <a:headEnd/>
                <a:tailEnd/>
              </a:ln>
              <a:effectLst/>
            </p:spPr>
            <p:txBody>
              <a:bodyPr wrap="none" anchor="ctr"/>
              <a:lstStyle/>
              <a:p>
                <a:endParaRPr lang="en-US"/>
              </a:p>
            </p:txBody>
          </p:sp>
          <p:sp>
            <p:nvSpPr>
              <p:cNvPr id="961542" name="Rectangle 6"/>
              <p:cNvSpPr>
                <a:spLocks noChangeArrowheads="1"/>
              </p:cNvSpPr>
              <p:nvPr/>
            </p:nvSpPr>
            <p:spPr bwMode="auto">
              <a:xfrm>
                <a:off x="4525" y="2204"/>
                <a:ext cx="107" cy="224"/>
              </a:xfrm>
              <a:prstGeom prst="rect">
                <a:avLst/>
              </a:prstGeom>
              <a:solidFill>
                <a:schemeClr val="bg2"/>
              </a:solidFill>
              <a:ln w="9525">
                <a:solidFill>
                  <a:schemeClr val="bg2"/>
                </a:solidFill>
                <a:miter lim="800000"/>
                <a:headEnd/>
                <a:tailEnd/>
              </a:ln>
              <a:effectLst/>
            </p:spPr>
            <p:txBody>
              <a:bodyPr wrap="none" anchor="ctr"/>
              <a:lstStyle/>
              <a:p>
                <a:endParaRPr lang="en-US"/>
              </a:p>
            </p:txBody>
          </p:sp>
        </p:grpSp>
        <p:pic>
          <p:nvPicPr>
            <p:cNvPr id="961543" name="Picture 7"/>
            <p:cNvPicPr>
              <a:picLocks noChangeAspect="1" noChangeArrowheads="1"/>
            </p:cNvPicPr>
            <p:nvPr/>
          </p:nvPicPr>
          <p:blipFill>
            <a:blip r:embed="rId4" cstate="print"/>
            <a:srcRect/>
            <a:stretch>
              <a:fillRect/>
            </a:stretch>
          </p:blipFill>
          <p:spPr bwMode="auto">
            <a:xfrm>
              <a:off x="3082" y="1371"/>
              <a:ext cx="334" cy="132"/>
            </a:xfrm>
            <a:prstGeom prst="rect">
              <a:avLst/>
            </a:prstGeom>
            <a:noFill/>
          </p:spPr>
        </p:pic>
        <p:pic>
          <p:nvPicPr>
            <p:cNvPr id="961544" name="Picture 8"/>
            <p:cNvPicPr>
              <a:picLocks noChangeAspect="1" noChangeArrowheads="1"/>
            </p:cNvPicPr>
            <p:nvPr/>
          </p:nvPicPr>
          <p:blipFill>
            <a:blip r:embed="rId5" cstate="print"/>
            <a:srcRect/>
            <a:stretch>
              <a:fillRect/>
            </a:stretch>
          </p:blipFill>
          <p:spPr bwMode="auto">
            <a:xfrm>
              <a:off x="4295" y="1371"/>
              <a:ext cx="290" cy="130"/>
            </a:xfrm>
            <a:prstGeom prst="rect">
              <a:avLst/>
            </a:prstGeom>
            <a:noFill/>
          </p:spPr>
        </p:pic>
        <p:pic>
          <p:nvPicPr>
            <p:cNvPr id="961545" name="Picture 9"/>
            <p:cNvPicPr>
              <a:picLocks noChangeAspect="1" noChangeArrowheads="1"/>
            </p:cNvPicPr>
            <p:nvPr/>
          </p:nvPicPr>
          <p:blipFill>
            <a:blip r:embed="rId6" cstate="print"/>
            <a:srcRect/>
            <a:stretch>
              <a:fillRect/>
            </a:stretch>
          </p:blipFill>
          <p:spPr bwMode="auto">
            <a:xfrm>
              <a:off x="3591" y="1372"/>
              <a:ext cx="501" cy="131"/>
            </a:xfrm>
            <a:prstGeom prst="rect">
              <a:avLst/>
            </a:prstGeom>
            <a:noFill/>
          </p:spPr>
        </p:pic>
        <p:sp>
          <p:nvSpPr>
            <p:cNvPr id="961549" name="Text Box 13"/>
            <p:cNvSpPr txBox="1">
              <a:spLocks noChangeArrowheads="1"/>
            </p:cNvSpPr>
            <p:nvPr/>
          </p:nvSpPr>
          <p:spPr bwMode="auto">
            <a:xfrm>
              <a:off x="2940" y="2672"/>
              <a:ext cx="460" cy="192"/>
            </a:xfrm>
            <a:prstGeom prst="rect">
              <a:avLst/>
            </a:prstGeom>
            <a:solidFill>
              <a:schemeClr val="bg2"/>
            </a:solidFill>
            <a:ln w="9525">
              <a:noFill/>
              <a:miter lim="800000"/>
              <a:headEnd/>
              <a:tailEnd/>
            </a:ln>
            <a:effectLst/>
          </p:spPr>
          <p:txBody>
            <a:bodyPr>
              <a:spAutoFit/>
            </a:bodyPr>
            <a:lstStyle/>
            <a:p>
              <a:pPr eaLnBrk="0" hangingPunct="0">
                <a:lnSpc>
                  <a:spcPct val="100000"/>
                </a:lnSpc>
                <a:spcBef>
                  <a:spcPct val="50000"/>
                </a:spcBef>
              </a:pPr>
              <a:r>
                <a:rPr lang="en-US" sz="1400">
                  <a:solidFill>
                    <a:srgbClr val="FFFFFF"/>
                  </a:solidFill>
                </a:rPr>
                <a:t>Food:</a:t>
              </a:r>
            </a:p>
          </p:txBody>
        </p:sp>
        <p:sp>
          <p:nvSpPr>
            <p:cNvPr id="961550" name="Text Box 14"/>
            <p:cNvSpPr txBox="1">
              <a:spLocks noChangeArrowheads="1"/>
            </p:cNvSpPr>
            <p:nvPr/>
          </p:nvSpPr>
          <p:spPr bwMode="auto">
            <a:xfrm>
              <a:off x="2940" y="2912"/>
              <a:ext cx="796" cy="192"/>
            </a:xfrm>
            <a:prstGeom prst="rect">
              <a:avLst/>
            </a:prstGeom>
            <a:solidFill>
              <a:schemeClr val="bg2"/>
            </a:solidFill>
            <a:ln w="9525">
              <a:noFill/>
              <a:miter lim="800000"/>
              <a:headEnd/>
              <a:tailEnd/>
            </a:ln>
            <a:effectLst/>
          </p:spPr>
          <p:txBody>
            <a:bodyPr>
              <a:spAutoFit/>
            </a:bodyPr>
            <a:lstStyle/>
            <a:p>
              <a:pPr eaLnBrk="0" hangingPunct="0">
                <a:lnSpc>
                  <a:spcPct val="100000"/>
                </a:lnSpc>
                <a:spcBef>
                  <a:spcPct val="50000"/>
                </a:spcBef>
              </a:pPr>
              <a:r>
                <a:rPr lang="en-US" sz="1400">
                  <a:solidFill>
                    <a:srgbClr val="FFFFFF"/>
                  </a:solidFill>
                </a:rPr>
                <a:t>Correction:</a:t>
              </a:r>
            </a:p>
          </p:txBody>
        </p:sp>
        <p:sp>
          <p:nvSpPr>
            <p:cNvPr id="961551" name="Text Box 15"/>
            <p:cNvSpPr txBox="1">
              <a:spLocks noChangeArrowheads="1"/>
            </p:cNvSpPr>
            <p:nvPr/>
          </p:nvSpPr>
          <p:spPr bwMode="auto">
            <a:xfrm>
              <a:off x="2948" y="1975"/>
              <a:ext cx="628" cy="192"/>
            </a:xfrm>
            <a:prstGeom prst="rect">
              <a:avLst/>
            </a:prstGeom>
            <a:solidFill>
              <a:schemeClr val="bg2"/>
            </a:solidFill>
            <a:ln w="9525">
              <a:noFill/>
              <a:miter lim="800000"/>
              <a:headEnd/>
              <a:tailEnd/>
            </a:ln>
            <a:effectLst/>
          </p:spPr>
          <p:txBody>
            <a:bodyPr>
              <a:spAutoFit/>
            </a:bodyPr>
            <a:lstStyle/>
            <a:p>
              <a:pPr eaLnBrk="0" hangingPunct="0">
                <a:lnSpc>
                  <a:spcPct val="100000"/>
                </a:lnSpc>
                <a:spcBef>
                  <a:spcPct val="50000"/>
                </a:spcBef>
              </a:pPr>
              <a:r>
                <a:rPr lang="en-US" sz="1400">
                  <a:solidFill>
                    <a:srgbClr val="FFFFFF"/>
                  </a:solidFill>
                </a:rPr>
                <a:t>Est total:</a:t>
              </a:r>
            </a:p>
          </p:txBody>
        </p:sp>
      </p:grpSp>
      <p:sp>
        <p:nvSpPr>
          <p:cNvPr id="961552" name="Text Box 16"/>
          <p:cNvSpPr txBox="1">
            <a:spLocks noChangeArrowheads="1"/>
          </p:cNvSpPr>
          <p:nvPr/>
        </p:nvSpPr>
        <p:spPr bwMode="auto">
          <a:xfrm>
            <a:off x="1028700" y="4029075"/>
            <a:ext cx="2720975" cy="1231900"/>
          </a:xfrm>
          <a:prstGeom prst="rect">
            <a:avLst/>
          </a:prstGeom>
          <a:solidFill>
            <a:srgbClr val="FF9900"/>
          </a:solidFill>
          <a:ln w="9525">
            <a:solidFill>
              <a:schemeClr val="bg2"/>
            </a:solidFill>
            <a:miter lim="800000"/>
            <a:headEnd/>
            <a:tailEnd/>
          </a:ln>
          <a:effectLst/>
        </p:spPr>
        <p:txBody>
          <a:bodyPr>
            <a:spAutoFit/>
          </a:bodyPr>
          <a:lstStyle/>
          <a:p>
            <a:pPr algn="ctr">
              <a:lnSpc>
                <a:spcPct val="80000"/>
              </a:lnSpc>
              <a:spcBef>
                <a:spcPct val="50000"/>
              </a:spcBef>
              <a:tabLst>
                <a:tab pos="227013" algn="l"/>
              </a:tabLst>
            </a:pPr>
            <a:r>
              <a:rPr lang="en-US" sz="1600" u="sng">
                <a:solidFill>
                  <a:srgbClr val="000000"/>
                </a:solidFill>
              </a:rPr>
              <a:t>Example</a:t>
            </a:r>
          </a:p>
          <a:p>
            <a:pPr algn="ctr">
              <a:lnSpc>
                <a:spcPct val="80000"/>
              </a:lnSpc>
              <a:spcBef>
                <a:spcPct val="50000"/>
              </a:spcBef>
              <a:tabLst>
                <a:tab pos="227013" algn="l"/>
              </a:tabLst>
            </a:pPr>
            <a:r>
              <a:rPr lang="en-US" sz="1400" u="sng">
                <a:solidFill>
                  <a:srgbClr val="000000"/>
                </a:solidFill>
              </a:rPr>
              <a:t>BG Within Programmed Range</a:t>
            </a:r>
          </a:p>
          <a:p>
            <a:pPr>
              <a:lnSpc>
                <a:spcPct val="80000"/>
              </a:lnSpc>
              <a:spcBef>
                <a:spcPct val="20000"/>
              </a:spcBef>
              <a:tabLst>
                <a:tab pos="227013" algn="l"/>
              </a:tabLst>
            </a:pPr>
            <a:r>
              <a:rPr lang="en-US" sz="1600" b="0">
                <a:solidFill>
                  <a:srgbClr val="000000"/>
                </a:solidFill>
              </a:rPr>
              <a:t>	BG: 82 mg/dL    SF  = 30</a:t>
            </a:r>
          </a:p>
          <a:p>
            <a:pPr>
              <a:lnSpc>
                <a:spcPct val="80000"/>
              </a:lnSpc>
              <a:spcBef>
                <a:spcPct val="20000"/>
              </a:spcBef>
              <a:tabLst>
                <a:tab pos="227013" algn="l"/>
              </a:tabLst>
            </a:pPr>
            <a:r>
              <a:rPr lang="en-US" sz="1600" b="0">
                <a:solidFill>
                  <a:srgbClr val="000000"/>
                </a:solidFill>
              </a:rPr>
              <a:t>	Carbs: 60 g       ICR = 15</a:t>
            </a:r>
          </a:p>
        </p:txBody>
      </p:sp>
      <p:sp>
        <p:nvSpPr>
          <p:cNvPr id="961553" name="AutoShape 17"/>
          <p:cNvSpPr>
            <a:spLocks noChangeArrowheads="1"/>
          </p:cNvSpPr>
          <p:nvPr/>
        </p:nvSpPr>
        <p:spPr bwMode="auto">
          <a:xfrm rot="10800000">
            <a:off x="6788150" y="5154613"/>
            <a:ext cx="2051050" cy="1168400"/>
          </a:xfrm>
          <a:prstGeom prst="wedgeRoundRectCallout">
            <a:avLst>
              <a:gd name="adj1" fmla="val 53019"/>
              <a:gd name="adj2" fmla="val 65352"/>
              <a:gd name="adj3" fmla="val 16667"/>
            </a:avLst>
          </a:prstGeom>
          <a:solidFill>
            <a:srgbClr val="000080"/>
          </a:solidFill>
          <a:ln w="9525">
            <a:solidFill>
              <a:schemeClr val="tx1"/>
            </a:solidFill>
            <a:miter lim="800000"/>
            <a:headEnd/>
            <a:tailEnd/>
          </a:ln>
          <a:effectLst/>
        </p:spPr>
        <p:txBody>
          <a:bodyPr rot="10800000" anchor="ctr"/>
          <a:lstStyle/>
          <a:p>
            <a:pPr algn="ctr">
              <a:lnSpc>
                <a:spcPct val="85000"/>
              </a:lnSpc>
            </a:pPr>
            <a:r>
              <a:rPr lang="en-US">
                <a:solidFill>
                  <a:schemeClr val="tx1"/>
                </a:solidFill>
              </a:rPr>
              <a:t> </a:t>
            </a:r>
            <a:r>
              <a:rPr lang="en-US" sz="1600">
                <a:solidFill>
                  <a:schemeClr val="tx1"/>
                </a:solidFill>
              </a:rPr>
              <a:t>BG is between </a:t>
            </a:r>
            <a:br>
              <a:rPr lang="en-US" sz="1600">
                <a:solidFill>
                  <a:schemeClr val="tx1"/>
                </a:solidFill>
              </a:rPr>
            </a:br>
            <a:r>
              <a:rPr lang="en-US" sz="1600">
                <a:solidFill>
                  <a:schemeClr val="tx1"/>
                </a:solidFill>
              </a:rPr>
              <a:t>80 and 100 mg dL </a:t>
            </a:r>
            <a:br>
              <a:rPr lang="en-US" sz="1600">
                <a:solidFill>
                  <a:schemeClr val="tx1"/>
                </a:solidFill>
              </a:rPr>
            </a:br>
            <a:r>
              <a:rPr lang="en-US" sz="1600">
                <a:solidFill>
                  <a:schemeClr val="tx1"/>
                </a:solidFill>
              </a:rPr>
              <a:t>No correction calculated</a:t>
            </a:r>
          </a:p>
        </p:txBody>
      </p:sp>
      <p:sp>
        <p:nvSpPr>
          <p:cNvPr id="961555" name="AutoShape 19"/>
          <p:cNvSpPr>
            <a:spLocks noChangeArrowheads="1"/>
          </p:cNvSpPr>
          <p:nvPr/>
        </p:nvSpPr>
        <p:spPr bwMode="auto">
          <a:xfrm rot="10800000">
            <a:off x="7237413" y="3894138"/>
            <a:ext cx="1484312" cy="588962"/>
          </a:xfrm>
          <a:prstGeom prst="wedgeRoundRectCallout">
            <a:avLst>
              <a:gd name="adj1" fmla="val 81227"/>
              <a:gd name="adj2" fmla="val -56741"/>
              <a:gd name="adj3" fmla="val 16667"/>
            </a:avLst>
          </a:prstGeom>
          <a:solidFill>
            <a:srgbClr val="000080"/>
          </a:solidFill>
          <a:ln w="9525">
            <a:solidFill>
              <a:schemeClr val="tx1"/>
            </a:solidFill>
            <a:miter lim="800000"/>
            <a:headEnd/>
            <a:tailEnd/>
          </a:ln>
          <a:effectLst/>
        </p:spPr>
        <p:txBody>
          <a:bodyPr rot="10800000" anchor="ctr"/>
          <a:lstStyle/>
          <a:p>
            <a:pPr algn="ctr">
              <a:lnSpc>
                <a:spcPct val="85000"/>
              </a:lnSpc>
              <a:tabLst>
                <a:tab pos="227013" algn="ctr"/>
                <a:tab pos="398463" algn="l"/>
              </a:tabLst>
            </a:pPr>
            <a:r>
              <a:rPr lang="en-US" sz="1400" b="0" u="sng">
                <a:solidFill>
                  <a:schemeClr val="tx1"/>
                </a:solidFill>
              </a:rPr>
              <a:t> </a:t>
            </a:r>
            <a:r>
              <a:rPr lang="en-US" sz="1600" u="sng">
                <a:solidFill>
                  <a:schemeClr val="tx1"/>
                </a:solidFill>
              </a:rPr>
              <a:t>60</a:t>
            </a:r>
            <a:r>
              <a:rPr lang="en-US" sz="1600" b="0" u="sng">
                <a:solidFill>
                  <a:schemeClr val="tx1"/>
                </a:solidFill>
              </a:rPr>
              <a:t> </a:t>
            </a:r>
            <a:r>
              <a:rPr lang="en-US" sz="1600" b="0">
                <a:solidFill>
                  <a:schemeClr val="tx1"/>
                </a:solidFill>
              </a:rPr>
              <a:t> = 4.0 U</a:t>
            </a:r>
          </a:p>
          <a:p>
            <a:pPr>
              <a:lnSpc>
                <a:spcPct val="85000"/>
              </a:lnSpc>
              <a:tabLst>
                <a:tab pos="227013" algn="ctr"/>
                <a:tab pos="398463" algn="l"/>
              </a:tabLst>
            </a:pPr>
            <a:r>
              <a:rPr lang="en-US" sz="1600">
                <a:solidFill>
                  <a:schemeClr val="tx1"/>
                </a:solidFill>
              </a:rPr>
              <a:t>	15</a:t>
            </a:r>
            <a:r>
              <a:rPr lang="en-US" sz="1600" b="0">
                <a:solidFill>
                  <a:schemeClr val="tx1"/>
                </a:solidFill>
              </a:rPr>
              <a:t>	g</a:t>
            </a:r>
            <a:endParaRPr lang="en-US" sz="1600" b="0" u="sng">
              <a:solidFill>
                <a:schemeClr val="tx1"/>
              </a:solidFill>
            </a:endParaRPr>
          </a:p>
        </p:txBody>
      </p:sp>
      <p:grpSp>
        <p:nvGrpSpPr>
          <p:cNvPr id="4" name="Group 20"/>
          <p:cNvGrpSpPr>
            <a:grpSpLocks/>
          </p:cNvGrpSpPr>
          <p:nvPr/>
        </p:nvGrpSpPr>
        <p:grpSpPr bwMode="auto">
          <a:xfrm>
            <a:off x="1066800" y="2220913"/>
            <a:ext cx="2720975" cy="1666875"/>
            <a:chOff x="384" y="908"/>
            <a:chExt cx="1968" cy="1206"/>
          </a:xfrm>
        </p:grpSpPr>
        <p:sp>
          <p:nvSpPr>
            <p:cNvPr id="961557" name="Text Box 21"/>
            <p:cNvSpPr txBox="1">
              <a:spLocks noChangeArrowheads="1"/>
            </p:cNvSpPr>
            <p:nvPr/>
          </p:nvSpPr>
          <p:spPr bwMode="auto">
            <a:xfrm>
              <a:off x="384" y="908"/>
              <a:ext cx="1968" cy="1206"/>
            </a:xfrm>
            <a:prstGeom prst="rect">
              <a:avLst/>
            </a:prstGeom>
            <a:solidFill>
              <a:srgbClr val="C0C0C0"/>
            </a:solidFill>
            <a:ln w="9525">
              <a:solidFill>
                <a:schemeClr val="bg2"/>
              </a:solidFill>
              <a:miter lim="800000"/>
              <a:headEnd/>
              <a:tailEnd/>
            </a:ln>
            <a:effectLst/>
          </p:spPr>
          <p:txBody>
            <a:bodyPr>
              <a:spAutoFit/>
            </a:bodyPr>
            <a:lstStyle/>
            <a:p>
              <a:pPr algn="ctr">
                <a:lnSpc>
                  <a:spcPct val="100000"/>
                </a:lnSpc>
                <a:spcBef>
                  <a:spcPct val="50000"/>
                </a:spcBef>
              </a:pPr>
              <a:endParaRPr lang="en-US" sz="1600">
                <a:solidFill>
                  <a:srgbClr val="000000"/>
                </a:solidFill>
              </a:endParaRPr>
            </a:p>
            <a:p>
              <a:pPr>
                <a:spcBef>
                  <a:spcPct val="50000"/>
                </a:spcBef>
              </a:pPr>
              <a:r>
                <a:rPr lang="en-US" sz="1400">
                  <a:solidFill>
                    <a:schemeClr val="bg2"/>
                  </a:solidFill>
                </a:rPr>
                <a:t>TARGET RANGE 1</a:t>
              </a:r>
            </a:p>
            <a:p>
              <a:pPr>
                <a:spcBef>
                  <a:spcPct val="50000"/>
                </a:spcBef>
              </a:pPr>
              <a:r>
                <a:rPr lang="en-US" sz="1400">
                  <a:solidFill>
                    <a:schemeClr val="bg2"/>
                  </a:solidFill>
                </a:rPr>
                <a:t>12:00A		 mg / dL</a:t>
              </a:r>
            </a:p>
            <a:p>
              <a:pPr>
                <a:spcBef>
                  <a:spcPct val="50000"/>
                </a:spcBef>
              </a:pPr>
              <a:endParaRPr lang="en-US" sz="500">
                <a:solidFill>
                  <a:schemeClr val="bg2"/>
                </a:solidFill>
              </a:endParaRPr>
            </a:p>
            <a:p>
              <a:pPr algn="ctr">
                <a:spcBef>
                  <a:spcPct val="50000"/>
                </a:spcBef>
              </a:pPr>
              <a:r>
                <a:rPr lang="en-US" sz="2400">
                  <a:solidFill>
                    <a:schemeClr val="bg2"/>
                  </a:solidFill>
                </a:rPr>
                <a:t>80 – 100</a:t>
              </a:r>
            </a:p>
            <a:p>
              <a:pPr>
                <a:spcBef>
                  <a:spcPct val="50000"/>
                </a:spcBef>
              </a:pPr>
              <a:endParaRPr lang="en-US" sz="500" b="0">
                <a:solidFill>
                  <a:schemeClr val="bg2"/>
                </a:solidFill>
              </a:endParaRPr>
            </a:p>
          </p:txBody>
        </p:sp>
        <p:pic>
          <p:nvPicPr>
            <p:cNvPr id="961558" name="Picture 22"/>
            <p:cNvPicPr>
              <a:picLocks noChangeAspect="1" noChangeArrowheads="1"/>
            </p:cNvPicPr>
            <p:nvPr/>
          </p:nvPicPr>
          <p:blipFill>
            <a:blip r:embed="rId4" cstate="print"/>
            <a:srcRect/>
            <a:stretch>
              <a:fillRect/>
            </a:stretch>
          </p:blipFill>
          <p:spPr bwMode="auto">
            <a:xfrm>
              <a:off x="508" y="990"/>
              <a:ext cx="384" cy="157"/>
            </a:xfrm>
            <a:prstGeom prst="rect">
              <a:avLst/>
            </a:prstGeom>
            <a:noFill/>
          </p:spPr>
        </p:pic>
        <p:pic>
          <p:nvPicPr>
            <p:cNvPr id="961559" name="Picture 23"/>
            <p:cNvPicPr>
              <a:picLocks noChangeAspect="1" noChangeArrowheads="1"/>
            </p:cNvPicPr>
            <p:nvPr/>
          </p:nvPicPr>
          <p:blipFill>
            <a:blip r:embed="rId5" cstate="print"/>
            <a:srcRect/>
            <a:stretch>
              <a:fillRect/>
            </a:stretch>
          </p:blipFill>
          <p:spPr bwMode="auto">
            <a:xfrm>
              <a:off x="1900" y="990"/>
              <a:ext cx="334" cy="155"/>
            </a:xfrm>
            <a:prstGeom prst="rect">
              <a:avLst/>
            </a:prstGeom>
            <a:noFill/>
          </p:spPr>
        </p:pic>
        <p:pic>
          <p:nvPicPr>
            <p:cNvPr id="961560" name="Picture 24"/>
            <p:cNvPicPr>
              <a:picLocks noChangeAspect="1" noChangeArrowheads="1"/>
            </p:cNvPicPr>
            <p:nvPr/>
          </p:nvPicPr>
          <p:blipFill>
            <a:blip r:embed="rId6" cstate="print"/>
            <a:srcRect/>
            <a:stretch>
              <a:fillRect/>
            </a:stretch>
          </p:blipFill>
          <p:spPr bwMode="auto">
            <a:xfrm>
              <a:off x="1092" y="990"/>
              <a:ext cx="576" cy="156"/>
            </a:xfrm>
            <a:prstGeom prst="rect">
              <a:avLst/>
            </a:prstGeom>
            <a:noFill/>
          </p:spPr>
        </p:pic>
      </p:grpSp>
      <p:sp>
        <p:nvSpPr>
          <p:cNvPr id="961562" name="Rectangle 26"/>
          <p:cNvSpPr>
            <a:spLocks noChangeArrowheads="1"/>
          </p:cNvSpPr>
          <p:nvPr/>
        </p:nvSpPr>
        <p:spPr bwMode="auto">
          <a:xfrm>
            <a:off x="2105025" y="1635125"/>
            <a:ext cx="4905375" cy="457200"/>
          </a:xfrm>
          <a:prstGeom prst="rect">
            <a:avLst/>
          </a:prstGeom>
          <a:noFill/>
          <a:ln w="9525" algn="ctr">
            <a:noFill/>
            <a:miter lim="800000"/>
            <a:headEnd/>
            <a:tailEnd/>
          </a:ln>
          <a:effectLst/>
        </p:spPr>
        <p:txBody>
          <a:bodyPr wrap="none">
            <a:spAutoFit/>
          </a:bodyPr>
          <a:lstStyle/>
          <a:p>
            <a:pPr>
              <a:lnSpc>
                <a:spcPct val="100000"/>
              </a:lnSpc>
            </a:pPr>
            <a:r>
              <a:rPr lang="en-US" sz="2400">
                <a:solidFill>
                  <a:srgbClr val="000000"/>
                </a:solidFill>
              </a:rPr>
              <a:t>No Correction Insulin Calculated</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961555"/>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961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53" grpId="0" animBg="1" autoUpdateAnimBg="0"/>
      <p:bldP spid="961555"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600" name="Rectangle 16"/>
          <p:cNvSpPr>
            <a:spLocks noGrp="1" noChangeArrowheads="1"/>
          </p:cNvSpPr>
          <p:nvPr>
            <p:ph type="title"/>
          </p:nvPr>
        </p:nvSpPr>
        <p:spPr>
          <a:xfrm>
            <a:off x="533400" y="228601"/>
            <a:ext cx="8077200" cy="1447800"/>
          </a:xfrm>
        </p:spPr>
        <p:txBody>
          <a:bodyPr/>
          <a:lstStyle/>
          <a:p>
            <a:r>
              <a:rPr lang="en-US" dirty="0"/>
              <a:t>Blood Glucose (BG) Above Target Range</a:t>
            </a:r>
            <a:endParaRPr lang="en-US" sz="2000" dirty="0">
              <a:cs typeface="Arial" charset="0"/>
            </a:endParaRPr>
          </a:p>
        </p:txBody>
      </p:sp>
      <p:sp>
        <p:nvSpPr>
          <p:cNvPr id="963610" name="Rectangle 26"/>
          <p:cNvSpPr>
            <a:spLocks noChangeArrowheads="1"/>
          </p:cNvSpPr>
          <p:nvPr/>
        </p:nvSpPr>
        <p:spPr bwMode="auto">
          <a:xfrm>
            <a:off x="1704975" y="1576388"/>
            <a:ext cx="5667375" cy="457200"/>
          </a:xfrm>
          <a:prstGeom prst="rect">
            <a:avLst/>
          </a:prstGeom>
          <a:noFill/>
          <a:ln w="9525" algn="ctr">
            <a:noFill/>
            <a:miter lim="800000"/>
            <a:headEnd/>
            <a:tailEnd/>
          </a:ln>
          <a:effectLst/>
        </p:spPr>
        <p:txBody>
          <a:bodyPr wrap="none">
            <a:spAutoFit/>
          </a:bodyPr>
          <a:lstStyle/>
          <a:p>
            <a:pPr>
              <a:lnSpc>
                <a:spcPct val="100000"/>
              </a:lnSpc>
            </a:pPr>
            <a:r>
              <a:rPr lang="en-US" sz="2400">
                <a:solidFill>
                  <a:srgbClr val="000000"/>
                </a:solidFill>
              </a:rPr>
              <a:t>Positive Correction Insulin Calculated</a:t>
            </a:r>
          </a:p>
        </p:txBody>
      </p:sp>
      <p:grpSp>
        <p:nvGrpSpPr>
          <p:cNvPr id="2" name="Group 29"/>
          <p:cNvGrpSpPr>
            <a:grpSpLocks/>
          </p:cNvGrpSpPr>
          <p:nvPr/>
        </p:nvGrpSpPr>
        <p:grpSpPr bwMode="auto">
          <a:xfrm>
            <a:off x="4570413" y="2090738"/>
            <a:ext cx="2922587" cy="4156075"/>
            <a:chOff x="2879" y="1317"/>
            <a:chExt cx="1841" cy="2618"/>
          </a:xfrm>
        </p:grpSpPr>
        <p:sp>
          <p:nvSpPr>
            <p:cNvPr id="963587" name="Text Box 3"/>
            <p:cNvSpPr txBox="1">
              <a:spLocks noChangeArrowheads="1"/>
            </p:cNvSpPr>
            <p:nvPr/>
          </p:nvSpPr>
          <p:spPr bwMode="auto">
            <a:xfrm>
              <a:off x="2879" y="1317"/>
              <a:ext cx="1841" cy="2618"/>
            </a:xfrm>
            <a:prstGeom prst="rect">
              <a:avLst/>
            </a:prstGeom>
            <a:solidFill>
              <a:srgbClr val="C0C0C0"/>
            </a:solidFill>
            <a:ln w="12700">
              <a:solidFill>
                <a:schemeClr val="bg2"/>
              </a:solidFill>
              <a:miter lim="800000"/>
              <a:headEnd/>
              <a:tailEnd/>
            </a:ln>
            <a:effectLst/>
          </p:spPr>
          <p:txBody>
            <a:bodyPr>
              <a:spAutoFit/>
            </a:bodyPr>
            <a:lstStyle/>
            <a:p>
              <a:pPr algn="ctr">
                <a:lnSpc>
                  <a:spcPct val="100000"/>
                </a:lnSpc>
                <a:spcBef>
                  <a:spcPct val="50000"/>
                </a:spcBef>
                <a:spcAft>
                  <a:spcPct val="30000"/>
                </a:spcAft>
                <a:tabLst>
                  <a:tab pos="2227263" algn="ctr"/>
                  <a:tab pos="2341563" algn="dec"/>
                </a:tabLst>
              </a:pPr>
              <a:r>
                <a:rPr lang="en-US" sz="1600">
                  <a:solidFill>
                    <a:srgbClr val="000000"/>
                  </a:solidFill>
                </a:rPr>
                <a:t> </a:t>
              </a:r>
              <a:endParaRPr lang="en-US" baseline="30000">
                <a:solidFill>
                  <a:srgbClr val="000000"/>
                </a:solidFill>
              </a:endParaRPr>
            </a:p>
            <a:p>
              <a:pPr>
                <a:lnSpc>
                  <a:spcPct val="100000"/>
                </a:lnSpc>
                <a:spcBef>
                  <a:spcPct val="50000"/>
                </a:spcBef>
                <a:tabLst>
                  <a:tab pos="2227263" algn="ctr"/>
                  <a:tab pos="2341563" algn="dec"/>
                </a:tabLst>
              </a:pPr>
              <a:r>
                <a:rPr lang="en-US" sz="2000">
                  <a:solidFill>
                    <a:schemeClr val="bg2"/>
                  </a:solidFill>
                </a:rPr>
                <a:t>Estimate Details</a:t>
              </a:r>
            </a:p>
            <a:p>
              <a:pPr>
                <a:lnSpc>
                  <a:spcPct val="100000"/>
                </a:lnSpc>
                <a:spcBef>
                  <a:spcPct val="50000"/>
                </a:spcBef>
                <a:tabLst>
                  <a:tab pos="2227263" algn="ctr"/>
                  <a:tab pos="2341563" algn="dec"/>
                </a:tabLst>
              </a:pPr>
              <a:endParaRPr lang="en-US" sz="500" b="0">
                <a:solidFill>
                  <a:schemeClr val="bg2"/>
                </a:solidFill>
              </a:endParaRPr>
            </a:p>
            <a:p>
              <a:pPr>
                <a:lnSpc>
                  <a:spcPct val="100000"/>
                </a:lnSpc>
                <a:spcBef>
                  <a:spcPct val="50000"/>
                </a:spcBef>
                <a:tabLst>
                  <a:tab pos="2227263" algn="ctr"/>
                  <a:tab pos="2341563" algn="dec"/>
                </a:tabLst>
              </a:pPr>
              <a:r>
                <a:rPr lang="en-US" sz="1600" b="0">
                  <a:solidFill>
                    <a:schemeClr val="bg2"/>
                  </a:solidFill>
                </a:rPr>
                <a:t>Est total:</a:t>
              </a:r>
              <a:r>
                <a:rPr lang="en-US" sz="1600" b="0">
                  <a:solidFill>
                    <a:srgbClr val="000000"/>
                  </a:solidFill>
                </a:rPr>
                <a:t>	</a:t>
              </a:r>
              <a:r>
                <a:rPr lang="en-US" sz="1600">
                  <a:solidFill>
                    <a:schemeClr val="bg2"/>
                  </a:solidFill>
                </a:rPr>
                <a:t>6.0U</a:t>
              </a:r>
            </a:p>
            <a:p>
              <a:pPr>
                <a:lnSpc>
                  <a:spcPct val="100000"/>
                </a:lnSpc>
                <a:spcBef>
                  <a:spcPct val="50000"/>
                </a:spcBef>
                <a:tabLst>
                  <a:tab pos="2227263" algn="ctr"/>
                  <a:tab pos="2341563" algn="dec"/>
                </a:tabLst>
              </a:pPr>
              <a:r>
                <a:rPr lang="en-US" sz="1600" b="0">
                  <a:solidFill>
                    <a:schemeClr val="bg2"/>
                  </a:solidFill>
                </a:rPr>
                <a:t>Food intake:</a:t>
              </a:r>
              <a:r>
                <a:rPr lang="en-US" sz="1600" b="0">
                  <a:solidFill>
                    <a:srgbClr val="000000"/>
                  </a:solidFill>
                </a:rPr>
                <a:t>	</a:t>
              </a:r>
              <a:r>
                <a:rPr lang="en-US" sz="1600" b="0">
                  <a:solidFill>
                    <a:schemeClr val="bg2"/>
                  </a:solidFill>
                </a:rPr>
                <a:t>60 gm</a:t>
              </a:r>
            </a:p>
            <a:p>
              <a:pPr>
                <a:lnSpc>
                  <a:spcPct val="100000"/>
                </a:lnSpc>
                <a:spcBef>
                  <a:spcPct val="50000"/>
                </a:spcBef>
                <a:tabLst>
                  <a:tab pos="2227263" algn="ctr"/>
                  <a:tab pos="2341563" algn="dec"/>
                </a:tabLst>
              </a:pPr>
              <a:r>
                <a:rPr lang="en-US" sz="1600" b="0">
                  <a:solidFill>
                    <a:schemeClr val="bg2"/>
                  </a:solidFill>
                </a:rPr>
                <a:t>BG:</a:t>
              </a:r>
              <a:r>
                <a:rPr lang="en-US" sz="1600" b="0">
                  <a:solidFill>
                    <a:srgbClr val="000000"/>
                  </a:solidFill>
                </a:rPr>
                <a:t>	</a:t>
              </a:r>
              <a:r>
                <a:rPr lang="en-US" sz="1600" b="0">
                  <a:solidFill>
                    <a:schemeClr val="bg2"/>
                  </a:solidFill>
                </a:rPr>
                <a:t>160</a:t>
              </a:r>
            </a:p>
            <a:p>
              <a:pPr>
                <a:lnSpc>
                  <a:spcPct val="100000"/>
                </a:lnSpc>
                <a:spcBef>
                  <a:spcPct val="50000"/>
                </a:spcBef>
                <a:tabLst>
                  <a:tab pos="2227263" algn="ctr"/>
                  <a:tab pos="2341563" algn="dec"/>
                </a:tabLst>
              </a:pPr>
              <a:r>
                <a:rPr lang="en-US" sz="1600" b="0">
                  <a:solidFill>
                    <a:srgbClr val="000000"/>
                  </a:solidFill>
                </a:rPr>
                <a:t>Food:	</a:t>
              </a:r>
              <a:r>
                <a:rPr lang="en-US" sz="1600" b="0">
                  <a:solidFill>
                    <a:schemeClr val="bg2"/>
                  </a:solidFill>
                </a:rPr>
                <a:t>4.0U</a:t>
              </a:r>
            </a:p>
            <a:p>
              <a:pPr>
                <a:lnSpc>
                  <a:spcPct val="100000"/>
                </a:lnSpc>
                <a:spcBef>
                  <a:spcPct val="50000"/>
                </a:spcBef>
                <a:tabLst>
                  <a:tab pos="2227263" algn="ctr"/>
                  <a:tab pos="2341563" algn="dec"/>
                </a:tabLst>
              </a:pPr>
              <a:r>
                <a:rPr lang="en-US" sz="1600" b="0">
                  <a:solidFill>
                    <a:srgbClr val="000000"/>
                  </a:solidFill>
                </a:rPr>
                <a:t>Correction:	</a:t>
              </a:r>
              <a:r>
                <a:rPr lang="en-US" sz="1600" b="0">
                  <a:solidFill>
                    <a:schemeClr val="bg2"/>
                  </a:solidFill>
                </a:rPr>
                <a:t>2.0U</a:t>
              </a:r>
            </a:p>
            <a:p>
              <a:pPr>
                <a:lnSpc>
                  <a:spcPct val="100000"/>
                </a:lnSpc>
                <a:spcBef>
                  <a:spcPct val="50000"/>
                </a:spcBef>
                <a:tabLst>
                  <a:tab pos="2227263" algn="ctr"/>
                  <a:tab pos="2341563" algn="dec"/>
                </a:tabLst>
              </a:pPr>
              <a:r>
                <a:rPr lang="en-US" sz="1600" b="0">
                  <a:solidFill>
                    <a:schemeClr val="bg2"/>
                  </a:solidFill>
                </a:rPr>
                <a:t>Active ins:	0.0U</a:t>
              </a:r>
            </a:p>
            <a:p>
              <a:pPr>
                <a:lnSpc>
                  <a:spcPct val="100000"/>
                </a:lnSpc>
                <a:spcBef>
                  <a:spcPct val="50000"/>
                </a:spcBef>
                <a:tabLst>
                  <a:tab pos="2227263" algn="ctr"/>
                  <a:tab pos="2341563" algn="dec"/>
                </a:tabLst>
              </a:pPr>
              <a:r>
                <a:rPr lang="en-US" sz="1600">
                  <a:solidFill>
                    <a:schemeClr val="bg2"/>
                  </a:solidFill>
                </a:rPr>
                <a:t>ACT</a:t>
              </a:r>
              <a:r>
                <a:rPr lang="en-US" sz="1600" b="0">
                  <a:solidFill>
                    <a:schemeClr val="bg2"/>
                  </a:solidFill>
                </a:rPr>
                <a:t> to proceed,</a:t>
              </a:r>
            </a:p>
            <a:p>
              <a:pPr>
                <a:lnSpc>
                  <a:spcPct val="100000"/>
                </a:lnSpc>
                <a:spcBef>
                  <a:spcPct val="50000"/>
                </a:spcBef>
                <a:tabLst>
                  <a:tab pos="2227263" algn="ctr"/>
                  <a:tab pos="2341563" algn="dec"/>
                </a:tabLst>
              </a:pPr>
              <a:r>
                <a:rPr lang="en-US" sz="1600">
                  <a:solidFill>
                    <a:schemeClr val="bg2"/>
                  </a:solidFill>
                </a:rPr>
                <a:t>ESC</a:t>
              </a:r>
              <a:r>
                <a:rPr lang="en-US" sz="1600" b="0">
                  <a:solidFill>
                    <a:schemeClr val="bg2"/>
                  </a:solidFill>
                </a:rPr>
                <a:t> to back up</a:t>
              </a:r>
              <a:r>
                <a:rPr lang="en-US" sz="1600" b="0">
                  <a:solidFill>
                    <a:srgbClr val="000000"/>
                  </a:solidFill>
                </a:rPr>
                <a:t>	</a:t>
              </a:r>
              <a:r>
                <a:rPr lang="en-US" sz="1400" b="0">
                  <a:solidFill>
                    <a:srgbClr val="000000"/>
                  </a:solidFill>
                </a:rPr>
                <a:t>        </a:t>
              </a:r>
            </a:p>
            <a:p>
              <a:pPr>
                <a:lnSpc>
                  <a:spcPct val="100000"/>
                </a:lnSpc>
                <a:spcBef>
                  <a:spcPct val="50000"/>
                </a:spcBef>
                <a:tabLst>
                  <a:tab pos="2227263" algn="ctr"/>
                  <a:tab pos="2341563" algn="dec"/>
                </a:tabLst>
              </a:pPr>
              <a:r>
                <a:rPr lang="en-US" sz="1000" b="0">
                  <a:solidFill>
                    <a:srgbClr val="000000"/>
                  </a:solidFill>
                </a:rPr>
                <a:t>		</a:t>
              </a:r>
            </a:p>
          </p:txBody>
        </p:sp>
        <p:grpSp>
          <p:nvGrpSpPr>
            <p:cNvPr id="3" name="Group 28"/>
            <p:cNvGrpSpPr>
              <a:grpSpLocks/>
            </p:cNvGrpSpPr>
            <p:nvPr/>
          </p:nvGrpSpPr>
          <p:grpSpPr bwMode="auto">
            <a:xfrm>
              <a:off x="4553" y="1900"/>
              <a:ext cx="127" cy="1856"/>
              <a:chOff x="4553" y="1900"/>
              <a:chExt cx="127" cy="1856"/>
            </a:xfrm>
          </p:grpSpPr>
          <p:sp>
            <p:nvSpPr>
              <p:cNvPr id="963589" name="Rectangle 5"/>
              <p:cNvSpPr>
                <a:spLocks noChangeArrowheads="1"/>
              </p:cNvSpPr>
              <p:nvPr/>
            </p:nvSpPr>
            <p:spPr bwMode="auto">
              <a:xfrm>
                <a:off x="4553" y="1900"/>
                <a:ext cx="127" cy="1856"/>
              </a:xfrm>
              <a:prstGeom prst="rect">
                <a:avLst/>
              </a:prstGeom>
              <a:solidFill>
                <a:srgbClr val="C0C0C0"/>
              </a:solidFill>
              <a:ln w="9525">
                <a:solidFill>
                  <a:schemeClr val="bg2"/>
                </a:solidFill>
                <a:miter lim="800000"/>
                <a:headEnd/>
                <a:tailEnd/>
              </a:ln>
              <a:effectLst/>
            </p:spPr>
            <p:txBody>
              <a:bodyPr wrap="none" anchor="ctr"/>
              <a:lstStyle/>
              <a:p>
                <a:endParaRPr lang="en-US"/>
              </a:p>
            </p:txBody>
          </p:sp>
          <p:sp>
            <p:nvSpPr>
              <p:cNvPr id="963590" name="Rectangle 6"/>
              <p:cNvSpPr>
                <a:spLocks noChangeArrowheads="1"/>
              </p:cNvSpPr>
              <p:nvPr/>
            </p:nvSpPr>
            <p:spPr bwMode="auto">
              <a:xfrm>
                <a:off x="4553" y="2149"/>
                <a:ext cx="127" cy="270"/>
              </a:xfrm>
              <a:prstGeom prst="rect">
                <a:avLst/>
              </a:prstGeom>
              <a:solidFill>
                <a:schemeClr val="bg2"/>
              </a:solidFill>
              <a:ln w="9525">
                <a:solidFill>
                  <a:schemeClr val="bg2"/>
                </a:solidFill>
                <a:miter lim="800000"/>
                <a:headEnd/>
                <a:tailEnd/>
              </a:ln>
              <a:effectLst/>
            </p:spPr>
            <p:txBody>
              <a:bodyPr wrap="none" anchor="ctr"/>
              <a:lstStyle/>
              <a:p>
                <a:endParaRPr lang="en-US"/>
              </a:p>
            </p:txBody>
          </p:sp>
        </p:grpSp>
        <p:pic>
          <p:nvPicPr>
            <p:cNvPr id="963591" name="Picture 7"/>
            <p:cNvPicPr>
              <a:picLocks noChangeAspect="1" noChangeArrowheads="1"/>
            </p:cNvPicPr>
            <p:nvPr/>
          </p:nvPicPr>
          <p:blipFill>
            <a:blip r:embed="rId4" cstate="print"/>
            <a:srcRect/>
            <a:stretch>
              <a:fillRect/>
            </a:stretch>
          </p:blipFill>
          <p:spPr bwMode="auto">
            <a:xfrm>
              <a:off x="3031" y="1385"/>
              <a:ext cx="320" cy="131"/>
            </a:xfrm>
            <a:prstGeom prst="rect">
              <a:avLst/>
            </a:prstGeom>
            <a:noFill/>
          </p:spPr>
        </p:pic>
        <p:pic>
          <p:nvPicPr>
            <p:cNvPr id="963592" name="Picture 8"/>
            <p:cNvPicPr>
              <a:picLocks noChangeAspect="1" noChangeArrowheads="1"/>
            </p:cNvPicPr>
            <p:nvPr/>
          </p:nvPicPr>
          <p:blipFill>
            <a:blip r:embed="rId5" cstate="print"/>
            <a:srcRect/>
            <a:stretch>
              <a:fillRect/>
            </a:stretch>
          </p:blipFill>
          <p:spPr bwMode="auto">
            <a:xfrm>
              <a:off x="4191" y="1385"/>
              <a:ext cx="279" cy="129"/>
            </a:xfrm>
            <a:prstGeom prst="rect">
              <a:avLst/>
            </a:prstGeom>
            <a:noFill/>
          </p:spPr>
        </p:pic>
        <p:pic>
          <p:nvPicPr>
            <p:cNvPr id="963593" name="Picture 9"/>
            <p:cNvPicPr>
              <a:picLocks noChangeAspect="1" noChangeArrowheads="1"/>
            </p:cNvPicPr>
            <p:nvPr/>
          </p:nvPicPr>
          <p:blipFill>
            <a:blip r:embed="rId6" cstate="print"/>
            <a:srcRect/>
            <a:stretch>
              <a:fillRect/>
            </a:stretch>
          </p:blipFill>
          <p:spPr bwMode="auto">
            <a:xfrm>
              <a:off x="3518" y="1386"/>
              <a:ext cx="480" cy="130"/>
            </a:xfrm>
            <a:prstGeom prst="rect">
              <a:avLst/>
            </a:prstGeom>
            <a:noFill/>
          </p:spPr>
        </p:pic>
      </p:grpSp>
      <p:sp>
        <p:nvSpPr>
          <p:cNvPr id="963594" name="Oval 10"/>
          <p:cNvSpPr>
            <a:spLocks noChangeArrowheads="1"/>
          </p:cNvSpPr>
          <p:nvPr/>
        </p:nvSpPr>
        <p:spPr bwMode="auto">
          <a:xfrm>
            <a:off x="6546850" y="4565650"/>
            <a:ext cx="615950" cy="311150"/>
          </a:xfrm>
          <a:prstGeom prst="ellipse">
            <a:avLst/>
          </a:prstGeom>
          <a:noFill/>
          <a:ln w="19050">
            <a:solidFill>
              <a:srgbClr val="0033CC"/>
            </a:solidFill>
            <a:round/>
            <a:headEnd/>
            <a:tailEnd/>
          </a:ln>
          <a:effectLst/>
        </p:spPr>
        <p:txBody>
          <a:bodyPr wrap="none" anchor="ctr"/>
          <a:lstStyle/>
          <a:p>
            <a:endParaRPr lang="en-US"/>
          </a:p>
        </p:txBody>
      </p:sp>
      <p:sp>
        <p:nvSpPr>
          <p:cNvPr id="963595" name="Oval 11"/>
          <p:cNvSpPr>
            <a:spLocks noChangeArrowheads="1"/>
          </p:cNvSpPr>
          <p:nvPr/>
        </p:nvSpPr>
        <p:spPr bwMode="auto">
          <a:xfrm>
            <a:off x="6546850" y="4216400"/>
            <a:ext cx="615950" cy="311150"/>
          </a:xfrm>
          <a:prstGeom prst="ellipse">
            <a:avLst/>
          </a:prstGeom>
          <a:noFill/>
          <a:ln w="19050">
            <a:solidFill>
              <a:srgbClr val="0033CC"/>
            </a:solidFill>
            <a:round/>
            <a:headEnd/>
            <a:tailEnd/>
          </a:ln>
          <a:effectLst/>
        </p:spPr>
        <p:txBody>
          <a:bodyPr wrap="none" anchor="ctr"/>
          <a:lstStyle/>
          <a:p>
            <a:endParaRPr lang="en-US"/>
          </a:p>
        </p:txBody>
      </p:sp>
      <p:sp>
        <p:nvSpPr>
          <p:cNvPr id="963596" name="Text Box 12"/>
          <p:cNvSpPr txBox="1">
            <a:spLocks noChangeArrowheads="1"/>
          </p:cNvSpPr>
          <p:nvPr/>
        </p:nvSpPr>
        <p:spPr bwMode="auto">
          <a:xfrm>
            <a:off x="1371600" y="4017963"/>
            <a:ext cx="2601913" cy="1231900"/>
          </a:xfrm>
          <a:prstGeom prst="rect">
            <a:avLst/>
          </a:prstGeom>
          <a:solidFill>
            <a:srgbClr val="F99611"/>
          </a:solidFill>
          <a:ln w="9525">
            <a:solidFill>
              <a:schemeClr val="bg2"/>
            </a:solidFill>
            <a:miter lim="800000"/>
            <a:headEnd/>
            <a:tailEnd/>
          </a:ln>
          <a:effectLst/>
        </p:spPr>
        <p:txBody>
          <a:bodyPr>
            <a:spAutoFit/>
          </a:bodyPr>
          <a:lstStyle/>
          <a:p>
            <a:pPr algn="ctr">
              <a:lnSpc>
                <a:spcPct val="80000"/>
              </a:lnSpc>
              <a:spcBef>
                <a:spcPct val="50000"/>
              </a:spcBef>
              <a:tabLst>
                <a:tab pos="227013" algn="l"/>
                <a:tab pos="2625725" algn="r"/>
              </a:tabLst>
            </a:pPr>
            <a:r>
              <a:rPr lang="en-US" sz="1600" u="sng">
                <a:solidFill>
                  <a:srgbClr val="000000"/>
                </a:solidFill>
              </a:rPr>
              <a:t>Example</a:t>
            </a:r>
          </a:p>
          <a:p>
            <a:pPr algn="ctr">
              <a:lnSpc>
                <a:spcPct val="80000"/>
              </a:lnSpc>
              <a:spcBef>
                <a:spcPct val="50000"/>
              </a:spcBef>
              <a:tabLst>
                <a:tab pos="227013" algn="l"/>
                <a:tab pos="2625725" algn="r"/>
              </a:tabLst>
            </a:pPr>
            <a:r>
              <a:rPr lang="en-US" sz="1400" u="sng">
                <a:solidFill>
                  <a:srgbClr val="000000"/>
                </a:solidFill>
              </a:rPr>
              <a:t>BG Above Programmed Range</a:t>
            </a:r>
          </a:p>
          <a:p>
            <a:pPr>
              <a:lnSpc>
                <a:spcPct val="80000"/>
              </a:lnSpc>
              <a:spcBef>
                <a:spcPct val="20000"/>
              </a:spcBef>
              <a:tabLst>
                <a:tab pos="227013" algn="l"/>
                <a:tab pos="2625725" algn="r"/>
              </a:tabLst>
            </a:pPr>
            <a:r>
              <a:rPr lang="en-US" sz="1400" b="0">
                <a:solidFill>
                  <a:srgbClr val="000000"/>
                </a:solidFill>
              </a:rPr>
              <a:t>	</a:t>
            </a:r>
            <a:r>
              <a:rPr lang="en-US" sz="1600" b="0">
                <a:solidFill>
                  <a:srgbClr val="000000"/>
                </a:solidFill>
              </a:rPr>
              <a:t>BG: 160 mg/dL	SF = 30  </a:t>
            </a:r>
          </a:p>
          <a:p>
            <a:pPr>
              <a:lnSpc>
                <a:spcPct val="80000"/>
              </a:lnSpc>
              <a:spcBef>
                <a:spcPct val="20000"/>
              </a:spcBef>
              <a:tabLst>
                <a:tab pos="227013" algn="l"/>
                <a:tab pos="2625725" algn="r"/>
              </a:tabLst>
            </a:pPr>
            <a:r>
              <a:rPr lang="en-US" sz="1600" b="0">
                <a:solidFill>
                  <a:srgbClr val="000000"/>
                </a:solidFill>
              </a:rPr>
              <a:t>	Carb: 60 g	ICR = 15</a:t>
            </a:r>
          </a:p>
        </p:txBody>
      </p:sp>
      <p:sp>
        <p:nvSpPr>
          <p:cNvPr id="963597" name="AutoShape 13"/>
          <p:cNvSpPr>
            <a:spLocks noChangeArrowheads="1"/>
          </p:cNvSpPr>
          <p:nvPr/>
        </p:nvSpPr>
        <p:spPr bwMode="auto">
          <a:xfrm rot="10800000">
            <a:off x="7499350" y="3779838"/>
            <a:ext cx="1338263" cy="563562"/>
          </a:xfrm>
          <a:prstGeom prst="wedgeRoundRectCallout">
            <a:avLst>
              <a:gd name="adj1" fmla="val 73958"/>
              <a:gd name="adj2" fmla="val -46060"/>
              <a:gd name="adj3" fmla="val 16667"/>
            </a:avLst>
          </a:prstGeom>
          <a:solidFill>
            <a:srgbClr val="000080"/>
          </a:solidFill>
          <a:ln w="9525">
            <a:solidFill>
              <a:schemeClr val="tx1"/>
            </a:solidFill>
            <a:miter lim="800000"/>
            <a:headEnd/>
            <a:tailEnd/>
          </a:ln>
          <a:effectLst/>
        </p:spPr>
        <p:txBody>
          <a:bodyPr rot="10800000" anchor="ctr"/>
          <a:lstStyle/>
          <a:p>
            <a:pPr algn="ctr">
              <a:lnSpc>
                <a:spcPct val="85000"/>
              </a:lnSpc>
              <a:tabLst>
                <a:tab pos="227013" algn="ctr"/>
                <a:tab pos="398463" algn="l"/>
              </a:tabLst>
            </a:pPr>
            <a:r>
              <a:rPr lang="en-US" sz="1600" b="0" u="sng">
                <a:solidFill>
                  <a:schemeClr val="tx1"/>
                </a:solidFill>
              </a:rPr>
              <a:t> </a:t>
            </a:r>
            <a:r>
              <a:rPr lang="en-US" sz="1600" u="sng">
                <a:solidFill>
                  <a:schemeClr val="tx1"/>
                </a:solidFill>
              </a:rPr>
              <a:t>60</a:t>
            </a:r>
            <a:r>
              <a:rPr lang="en-US" sz="1600" b="0" u="sng">
                <a:solidFill>
                  <a:schemeClr val="tx1"/>
                </a:solidFill>
              </a:rPr>
              <a:t> </a:t>
            </a:r>
            <a:r>
              <a:rPr lang="en-US" sz="1600" b="0">
                <a:solidFill>
                  <a:schemeClr val="tx1"/>
                </a:solidFill>
              </a:rPr>
              <a:t> = 4.0 U</a:t>
            </a:r>
          </a:p>
          <a:p>
            <a:pPr>
              <a:lnSpc>
                <a:spcPct val="85000"/>
              </a:lnSpc>
              <a:tabLst>
                <a:tab pos="227013" algn="ctr"/>
                <a:tab pos="398463" algn="l"/>
              </a:tabLst>
            </a:pPr>
            <a:r>
              <a:rPr lang="en-US" sz="1600">
                <a:solidFill>
                  <a:schemeClr val="tx1"/>
                </a:solidFill>
              </a:rPr>
              <a:t>	15</a:t>
            </a:r>
            <a:r>
              <a:rPr lang="en-US" sz="1600" b="0">
                <a:solidFill>
                  <a:schemeClr val="tx1"/>
                </a:solidFill>
              </a:rPr>
              <a:t>	g</a:t>
            </a:r>
            <a:endParaRPr lang="en-US" sz="1600" b="0" u="sng">
              <a:solidFill>
                <a:schemeClr val="tx1"/>
              </a:solidFill>
            </a:endParaRPr>
          </a:p>
        </p:txBody>
      </p:sp>
      <p:sp>
        <p:nvSpPr>
          <p:cNvPr id="963598" name="AutoShape 14"/>
          <p:cNvSpPr>
            <a:spLocks noChangeArrowheads="1"/>
          </p:cNvSpPr>
          <p:nvPr/>
        </p:nvSpPr>
        <p:spPr bwMode="auto">
          <a:xfrm rot="10800000">
            <a:off x="6627813" y="5584825"/>
            <a:ext cx="2197100" cy="552450"/>
          </a:xfrm>
          <a:prstGeom prst="wedgeRoundRectCallout">
            <a:avLst>
              <a:gd name="adj1" fmla="val 24204"/>
              <a:gd name="adj2" fmla="val 189079"/>
              <a:gd name="adj3" fmla="val 16667"/>
            </a:avLst>
          </a:prstGeom>
          <a:solidFill>
            <a:srgbClr val="000080"/>
          </a:solidFill>
          <a:ln w="9525">
            <a:solidFill>
              <a:schemeClr val="tx1"/>
            </a:solidFill>
            <a:miter lim="800000"/>
            <a:headEnd/>
            <a:tailEnd/>
          </a:ln>
          <a:effectLst/>
        </p:spPr>
        <p:txBody>
          <a:bodyPr rot="10800000" anchor="ctr">
            <a:spAutoFit/>
          </a:bodyPr>
          <a:lstStyle/>
          <a:p>
            <a:pPr>
              <a:lnSpc>
                <a:spcPct val="85000"/>
              </a:lnSpc>
              <a:tabLst>
                <a:tab pos="511175" algn="ctr"/>
              </a:tabLst>
            </a:pPr>
            <a:r>
              <a:rPr lang="en-US" sz="1600" i="1">
                <a:solidFill>
                  <a:schemeClr val="tx1"/>
                </a:solidFill>
              </a:rPr>
              <a:t> </a:t>
            </a:r>
            <a:r>
              <a:rPr lang="en-US" sz="1600" b="0" u="sng">
                <a:solidFill>
                  <a:schemeClr val="tx1"/>
                </a:solidFill>
              </a:rPr>
              <a:t>160 – 100</a:t>
            </a:r>
            <a:r>
              <a:rPr lang="en-US" sz="1600" b="0">
                <a:solidFill>
                  <a:schemeClr val="tx1"/>
                </a:solidFill>
              </a:rPr>
              <a:t> = </a:t>
            </a:r>
            <a:r>
              <a:rPr lang="en-US" sz="1600">
                <a:solidFill>
                  <a:schemeClr val="tx1"/>
                </a:solidFill>
              </a:rPr>
              <a:t>+</a:t>
            </a:r>
            <a:r>
              <a:rPr lang="en-US" sz="1600" b="0">
                <a:solidFill>
                  <a:schemeClr val="tx1"/>
                </a:solidFill>
              </a:rPr>
              <a:t>2.0 U</a:t>
            </a:r>
          </a:p>
          <a:p>
            <a:pPr>
              <a:lnSpc>
                <a:spcPct val="85000"/>
              </a:lnSpc>
              <a:tabLst>
                <a:tab pos="511175" algn="ctr"/>
              </a:tabLst>
            </a:pPr>
            <a:r>
              <a:rPr lang="en-US" sz="1600" b="0">
                <a:solidFill>
                  <a:schemeClr val="tx1"/>
                </a:solidFill>
              </a:rPr>
              <a:t>	30</a:t>
            </a:r>
            <a:endParaRPr lang="en-US" sz="1600" i="1">
              <a:solidFill>
                <a:schemeClr val="tx1"/>
              </a:solidFill>
            </a:endParaRPr>
          </a:p>
        </p:txBody>
      </p:sp>
      <p:sp>
        <p:nvSpPr>
          <p:cNvPr id="963601" name="Text Box 17"/>
          <p:cNvSpPr txBox="1">
            <a:spLocks noChangeArrowheads="1"/>
          </p:cNvSpPr>
          <p:nvPr/>
        </p:nvSpPr>
        <p:spPr bwMode="auto">
          <a:xfrm>
            <a:off x="4608513" y="4191000"/>
            <a:ext cx="698500" cy="304800"/>
          </a:xfrm>
          <a:prstGeom prst="rect">
            <a:avLst/>
          </a:prstGeom>
          <a:solidFill>
            <a:schemeClr val="bg2"/>
          </a:solidFill>
          <a:ln w="9525">
            <a:noFill/>
            <a:miter lim="800000"/>
            <a:headEnd/>
            <a:tailEnd/>
          </a:ln>
          <a:effectLst/>
        </p:spPr>
        <p:txBody>
          <a:bodyPr>
            <a:spAutoFit/>
          </a:bodyPr>
          <a:lstStyle/>
          <a:p>
            <a:pPr eaLnBrk="0" hangingPunct="0">
              <a:lnSpc>
                <a:spcPct val="100000"/>
              </a:lnSpc>
              <a:spcBef>
                <a:spcPct val="50000"/>
              </a:spcBef>
            </a:pPr>
            <a:r>
              <a:rPr lang="en-US" sz="1400">
                <a:solidFill>
                  <a:srgbClr val="FFFFFF"/>
                </a:solidFill>
              </a:rPr>
              <a:t>Food:</a:t>
            </a:r>
          </a:p>
        </p:txBody>
      </p:sp>
      <p:sp>
        <p:nvSpPr>
          <p:cNvPr id="963602" name="Text Box 18"/>
          <p:cNvSpPr txBox="1">
            <a:spLocks noChangeArrowheads="1"/>
          </p:cNvSpPr>
          <p:nvPr/>
        </p:nvSpPr>
        <p:spPr bwMode="auto">
          <a:xfrm>
            <a:off x="4608513" y="4572000"/>
            <a:ext cx="1143000" cy="304800"/>
          </a:xfrm>
          <a:prstGeom prst="rect">
            <a:avLst/>
          </a:prstGeom>
          <a:solidFill>
            <a:schemeClr val="bg2"/>
          </a:solidFill>
          <a:ln w="9525">
            <a:noFill/>
            <a:miter lim="800000"/>
            <a:headEnd/>
            <a:tailEnd/>
          </a:ln>
          <a:effectLst/>
        </p:spPr>
        <p:txBody>
          <a:bodyPr>
            <a:spAutoFit/>
          </a:bodyPr>
          <a:lstStyle/>
          <a:p>
            <a:pPr eaLnBrk="0" hangingPunct="0">
              <a:lnSpc>
                <a:spcPct val="100000"/>
              </a:lnSpc>
              <a:spcBef>
                <a:spcPct val="50000"/>
              </a:spcBef>
            </a:pPr>
            <a:r>
              <a:rPr lang="en-US" sz="1400">
                <a:solidFill>
                  <a:srgbClr val="FFFFFF"/>
                </a:solidFill>
              </a:rPr>
              <a:t>Correction:</a:t>
            </a:r>
          </a:p>
        </p:txBody>
      </p:sp>
      <p:sp>
        <p:nvSpPr>
          <p:cNvPr id="963603" name="Text Box 19"/>
          <p:cNvSpPr txBox="1">
            <a:spLocks noChangeArrowheads="1"/>
          </p:cNvSpPr>
          <p:nvPr/>
        </p:nvSpPr>
        <p:spPr bwMode="auto">
          <a:xfrm>
            <a:off x="4608513" y="3079750"/>
            <a:ext cx="952500" cy="304800"/>
          </a:xfrm>
          <a:prstGeom prst="rect">
            <a:avLst/>
          </a:prstGeom>
          <a:solidFill>
            <a:schemeClr val="bg2"/>
          </a:solidFill>
          <a:ln w="9525">
            <a:noFill/>
            <a:miter lim="800000"/>
            <a:headEnd/>
            <a:tailEnd/>
          </a:ln>
          <a:effectLst/>
        </p:spPr>
        <p:txBody>
          <a:bodyPr>
            <a:spAutoFit/>
          </a:bodyPr>
          <a:lstStyle/>
          <a:p>
            <a:pPr eaLnBrk="0" hangingPunct="0">
              <a:lnSpc>
                <a:spcPct val="100000"/>
              </a:lnSpc>
              <a:spcBef>
                <a:spcPct val="50000"/>
              </a:spcBef>
            </a:pPr>
            <a:r>
              <a:rPr lang="en-US" sz="1400">
                <a:solidFill>
                  <a:srgbClr val="FFFFFF"/>
                </a:solidFill>
              </a:rPr>
              <a:t>Est total:</a:t>
            </a:r>
          </a:p>
        </p:txBody>
      </p:sp>
      <p:grpSp>
        <p:nvGrpSpPr>
          <p:cNvPr id="4" name="Group 20"/>
          <p:cNvGrpSpPr>
            <a:grpSpLocks/>
          </p:cNvGrpSpPr>
          <p:nvPr/>
        </p:nvGrpSpPr>
        <p:grpSpPr bwMode="auto">
          <a:xfrm>
            <a:off x="1371600" y="1828800"/>
            <a:ext cx="2601913" cy="1828800"/>
            <a:chOff x="384" y="908"/>
            <a:chExt cx="1968" cy="1261"/>
          </a:xfrm>
        </p:grpSpPr>
        <p:sp>
          <p:nvSpPr>
            <p:cNvPr id="963605" name="Text Box 21"/>
            <p:cNvSpPr txBox="1">
              <a:spLocks noChangeArrowheads="1"/>
            </p:cNvSpPr>
            <p:nvPr/>
          </p:nvSpPr>
          <p:spPr bwMode="auto">
            <a:xfrm>
              <a:off x="384" y="908"/>
              <a:ext cx="1968" cy="1261"/>
            </a:xfrm>
            <a:prstGeom prst="rect">
              <a:avLst/>
            </a:prstGeom>
            <a:solidFill>
              <a:srgbClr val="C0C0C0"/>
            </a:solidFill>
            <a:ln w="9525">
              <a:solidFill>
                <a:schemeClr val="bg2"/>
              </a:solidFill>
              <a:miter lim="800000"/>
              <a:headEnd/>
              <a:tailEnd/>
            </a:ln>
            <a:effectLst/>
          </p:spPr>
          <p:txBody>
            <a:bodyPr>
              <a:spAutoFit/>
            </a:bodyPr>
            <a:lstStyle/>
            <a:p>
              <a:pPr algn="ctr">
                <a:lnSpc>
                  <a:spcPct val="100000"/>
                </a:lnSpc>
                <a:spcBef>
                  <a:spcPct val="50000"/>
                </a:spcBef>
              </a:pPr>
              <a:endParaRPr lang="en-US" sz="1600">
                <a:solidFill>
                  <a:srgbClr val="000000"/>
                </a:solidFill>
              </a:endParaRPr>
            </a:p>
            <a:p>
              <a:pPr>
                <a:spcBef>
                  <a:spcPct val="50000"/>
                </a:spcBef>
              </a:pPr>
              <a:r>
                <a:rPr lang="en-US" sz="1400">
                  <a:solidFill>
                    <a:schemeClr val="bg2"/>
                  </a:solidFill>
                </a:rPr>
                <a:t>TARGET RANGE 1</a:t>
              </a:r>
            </a:p>
            <a:p>
              <a:pPr>
                <a:spcBef>
                  <a:spcPct val="50000"/>
                </a:spcBef>
              </a:pPr>
              <a:r>
                <a:rPr lang="en-US" sz="1400">
                  <a:solidFill>
                    <a:schemeClr val="bg2"/>
                  </a:solidFill>
                </a:rPr>
                <a:t>12:00A	                 mg / dL</a:t>
              </a:r>
            </a:p>
            <a:p>
              <a:pPr>
                <a:spcBef>
                  <a:spcPct val="50000"/>
                </a:spcBef>
              </a:pPr>
              <a:endParaRPr lang="en-US" sz="500">
                <a:solidFill>
                  <a:schemeClr val="bg2"/>
                </a:solidFill>
              </a:endParaRPr>
            </a:p>
            <a:p>
              <a:pPr algn="ctr">
                <a:spcBef>
                  <a:spcPct val="50000"/>
                </a:spcBef>
              </a:pPr>
              <a:r>
                <a:rPr lang="en-US" sz="2400">
                  <a:solidFill>
                    <a:schemeClr val="bg2"/>
                  </a:solidFill>
                </a:rPr>
                <a:t>80 – 100</a:t>
              </a:r>
            </a:p>
            <a:p>
              <a:pPr>
                <a:spcBef>
                  <a:spcPct val="50000"/>
                </a:spcBef>
              </a:pPr>
              <a:endParaRPr lang="en-US" sz="500" b="0">
                <a:solidFill>
                  <a:srgbClr val="000000"/>
                </a:solidFill>
              </a:endParaRPr>
            </a:p>
          </p:txBody>
        </p:sp>
        <p:pic>
          <p:nvPicPr>
            <p:cNvPr id="963606" name="Picture 22"/>
            <p:cNvPicPr>
              <a:picLocks noChangeAspect="1" noChangeArrowheads="1"/>
            </p:cNvPicPr>
            <p:nvPr/>
          </p:nvPicPr>
          <p:blipFill>
            <a:blip r:embed="rId4" cstate="print"/>
            <a:srcRect/>
            <a:stretch>
              <a:fillRect/>
            </a:stretch>
          </p:blipFill>
          <p:spPr bwMode="auto">
            <a:xfrm>
              <a:off x="508" y="990"/>
              <a:ext cx="384" cy="157"/>
            </a:xfrm>
            <a:prstGeom prst="rect">
              <a:avLst/>
            </a:prstGeom>
            <a:noFill/>
          </p:spPr>
        </p:pic>
        <p:pic>
          <p:nvPicPr>
            <p:cNvPr id="963607" name="Picture 23"/>
            <p:cNvPicPr>
              <a:picLocks noChangeAspect="1" noChangeArrowheads="1"/>
            </p:cNvPicPr>
            <p:nvPr/>
          </p:nvPicPr>
          <p:blipFill>
            <a:blip r:embed="rId5" cstate="print"/>
            <a:srcRect/>
            <a:stretch>
              <a:fillRect/>
            </a:stretch>
          </p:blipFill>
          <p:spPr bwMode="auto">
            <a:xfrm>
              <a:off x="1900" y="990"/>
              <a:ext cx="334" cy="155"/>
            </a:xfrm>
            <a:prstGeom prst="rect">
              <a:avLst/>
            </a:prstGeom>
            <a:noFill/>
          </p:spPr>
        </p:pic>
        <p:pic>
          <p:nvPicPr>
            <p:cNvPr id="963608" name="Picture 24"/>
            <p:cNvPicPr>
              <a:picLocks noChangeAspect="1" noChangeArrowheads="1"/>
            </p:cNvPicPr>
            <p:nvPr/>
          </p:nvPicPr>
          <p:blipFill>
            <a:blip r:embed="rId6" cstate="print"/>
            <a:srcRect/>
            <a:stretch>
              <a:fillRect/>
            </a:stretch>
          </p:blipFill>
          <p:spPr bwMode="auto">
            <a:xfrm>
              <a:off x="1092" y="990"/>
              <a:ext cx="576" cy="156"/>
            </a:xfrm>
            <a:prstGeom prst="rect">
              <a:avLst/>
            </a:prstGeom>
            <a:noFill/>
          </p:spPr>
        </p:pic>
      </p:grpSp>
      <p:grpSp>
        <p:nvGrpSpPr>
          <p:cNvPr id="5" name="Group 31"/>
          <p:cNvGrpSpPr>
            <a:grpSpLocks/>
          </p:cNvGrpSpPr>
          <p:nvPr/>
        </p:nvGrpSpPr>
        <p:grpSpPr bwMode="auto">
          <a:xfrm>
            <a:off x="1800225" y="5713413"/>
            <a:ext cx="1609725" cy="1000125"/>
            <a:chOff x="1296" y="3579"/>
            <a:chExt cx="918" cy="630"/>
          </a:xfrm>
        </p:grpSpPr>
        <p:sp>
          <p:nvSpPr>
            <p:cNvPr id="963611" name="AutoShape 27"/>
            <p:cNvSpPr>
              <a:spLocks noChangeArrowheads="1"/>
            </p:cNvSpPr>
            <p:nvPr/>
          </p:nvSpPr>
          <p:spPr bwMode="auto">
            <a:xfrm rot="10800000">
              <a:off x="1728" y="3910"/>
              <a:ext cx="294" cy="223"/>
            </a:xfrm>
            <a:prstGeom prst="wedgeRoundRectCallout">
              <a:avLst>
                <a:gd name="adj1" fmla="val -851023"/>
                <a:gd name="adj2" fmla="val 130269"/>
                <a:gd name="adj3" fmla="val 16667"/>
              </a:avLst>
            </a:prstGeom>
            <a:solidFill>
              <a:srgbClr val="000080"/>
            </a:solidFill>
            <a:ln w="9525">
              <a:solidFill>
                <a:schemeClr val="tx1"/>
              </a:solidFill>
              <a:miter lim="800000"/>
              <a:headEnd/>
              <a:tailEnd/>
            </a:ln>
            <a:effectLst/>
          </p:spPr>
          <p:txBody>
            <a:bodyPr rot="10800000" anchor="ctr">
              <a:spAutoFit/>
            </a:bodyPr>
            <a:lstStyle/>
            <a:p>
              <a:pPr algn="ctr">
                <a:lnSpc>
                  <a:spcPct val="85000"/>
                </a:lnSpc>
              </a:pPr>
              <a:endParaRPr lang="en-US" i="1">
                <a:solidFill>
                  <a:srgbClr val="000000"/>
                </a:solidFill>
              </a:endParaRPr>
            </a:p>
          </p:txBody>
        </p:sp>
        <p:sp>
          <p:nvSpPr>
            <p:cNvPr id="963599" name="AutoShape 15"/>
            <p:cNvSpPr>
              <a:spLocks noChangeArrowheads="1"/>
            </p:cNvSpPr>
            <p:nvPr/>
          </p:nvSpPr>
          <p:spPr bwMode="auto">
            <a:xfrm rot="10800000">
              <a:off x="1296" y="3579"/>
              <a:ext cx="918" cy="630"/>
            </a:xfrm>
            <a:prstGeom prst="wedgeRoundRectCallout">
              <a:avLst>
                <a:gd name="adj1" fmla="val -47278"/>
                <a:gd name="adj2" fmla="val 21069"/>
                <a:gd name="adj3" fmla="val 16667"/>
              </a:avLst>
            </a:prstGeom>
            <a:solidFill>
              <a:srgbClr val="000080"/>
            </a:solidFill>
            <a:ln w="9525">
              <a:solidFill>
                <a:schemeClr val="tx1"/>
              </a:solidFill>
              <a:miter lim="800000"/>
              <a:headEnd/>
              <a:tailEnd/>
            </a:ln>
            <a:effectLst/>
          </p:spPr>
          <p:txBody>
            <a:bodyPr rot="10800000" anchor="ctr">
              <a:spAutoFit/>
            </a:bodyPr>
            <a:lstStyle/>
            <a:p>
              <a:pPr algn="ctr">
                <a:lnSpc>
                  <a:spcPct val="85000"/>
                </a:lnSpc>
              </a:pPr>
              <a:r>
                <a:rPr lang="en-US" sz="1600" u="sng">
                  <a:solidFill>
                    <a:schemeClr val="tx1"/>
                  </a:solidFill>
                </a:rPr>
                <a:t>NOTE:</a:t>
              </a:r>
              <a:r>
                <a:rPr lang="en-US" sz="1600">
                  <a:solidFill>
                    <a:schemeClr val="tx1"/>
                  </a:solidFill>
                </a:rPr>
                <a:t> Corrects to highest end of set range.</a:t>
              </a:r>
              <a:r>
                <a:rPr lang="en-US" sz="1600" i="1">
                  <a:solidFill>
                    <a:schemeClr val="tx1"/>
                  </a:solidFill>
                </a:rPr>
                <a:t> </a:t>
              </a:r>
            </a:p>
          </p:txBody>
        </p:sp>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963597"/>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963598"/>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97" grpId="0" animBg="1" autoUpdateAnimBg="0"/>
      <p:bldP spid="963598" grpId="0"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50" name="Rectangle 18"/>
          <p:cNvSpPr>
            <a:spLocks noGrp="1" noChangeArrowheads="1"/>
          </p:cNvSpPr>
          <p:nvPr>
            <p:ph type="title"/>
          </p:nvPr>
        </p:nvSpPr>
        <p:spPr>
          <a:xfrm>
            <a:off x="533400" y="381000"/>
            <a:ext cx="8305800" cy="1143000"/>
          </a:xfrm>
          <a:noFill/>
          <a:ln/>
        </p:spPr>
        <p:txBody>
          <a:bodyPr/>
          <a:lstStyle/>
          <a:p>
            <a:r>
              <a:rPr lang="en-US" dirty="0"/>
              <a:t>Adjustable Active Insulin Curves</a:t>
            </a:r>
          </a:p>
        </p:txBody>
      </p:sp>
      <p:pic>
        <p:nvPicPr>
          <p:cNvPr id="965655" name="Picture 23" descr="016_Active insulinchart"/>
          <p:cNvPicPr>
            <a:picLocks noChangeAspect="1" noChangeArrowheads="1"/>
          </p:cNvPicPr>
          <p:nvPr/>
        </p:nvPicPr>
        <p:blipFill>
          <a:blip r:embed="rId3" cstate="print"/>
          <a:srcRect/>
          <a:stretch>
            <a:fillRect/>
          </a:stretch>
        </p:blipFill>
        <p:spPr bwMode="auto">
          <a:xfrm>
            <a:off x="1195388" y="1703388"/>
            <a:ext cx="6734175" cy="4389437"/>
          </a:xfrm>
          <a:prstGeom prst="rect">
            <a:avLst/>
          </a:prstGeom>
          <a:noFill/>
        </p:spPr>
      </p:pic>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86" name="Line 1026"/>
          <p:cNvSpPr>
            <a:spLocks noChangeShapeType="1"/>
          </p:cNvSpPr>
          <p:nvPr/>
        </p:nvSpPr>
        <p:spPr bwMode="auto">
          <a:xfrm>
            <a:off x="4229100" y="4308475"/>
            <a:ext cx="1016000" cy="0"/>
          </a:xfrm>
          <a:prstGeom prst="line">
            <a:avLst/>
          </a:prstGeom>
          <a:noFill/>
          <a:ln w="76200">
            <a:solidFill>
              <a:srgbClr val="FF9900"/>
            </a:solidFill>
            <a:round/>
            <a:headEnd/>
            <a:tailEnd type="triangle" w="med" len="med"/>
          </a:ln>
          <a:effectLst/>
        </p:spPr>
        <p:txBody>
          <a:bodyPr/>
          <a:lstStyle/>
          <a:p>
            <a:endParaRPr lang="en-US"/>
          </a:p>
        </p:txBody>
      </p:sp>
      <p:sp>
        <p:nvSpPr>
          <p:cNvPr id="1424388" name="Rectangle 1028"/>
          <p:cNvSpPr>
            <a:spLocks noChangeArrowheads="1"/>
          </p:cNvSpPr>
          <p:nvPr/>
        </p:nvSpPr>
        <p:spPr bwMode="auto">
          <a:xfrm>
            <a:off x="1114425" y="5500688"/>
            <a:ext cx="184150" cy="457200"/>
          </a:xfrm>
          <a:prstGeom prst="rect">
            <a:avLst/>
          </a:prstGeom>
          <a:noFill/>
          <a:ln w="9525">
            <a:noFill/>
            <a:miter lim="800000"/>
            <a:headEnd/>
            <a:tailEnd/>
          </a:ln>
          <a:effectLst/>
        </p:spPr>
        <p:txBody>
          <a:bodyPr wrap="none">
            <a:spAutoFit/>
          </a:bodyPr>
          <a:lstStyle/>
          <a:p>
            <a:pPr eaLnBrk="0" hangingPunct="0">
              <a:lnSpc>
                <a:spcPct val="100000"/>
              </a:lnSpc>
            </a:pPr>
            <a:endParaRPr lang="en-US" sz="2400" b="0">
              <a:solidFill>
                <a:schemeClr val="tx1"/>
              </a:solidFill>
            </a:endParaRPr>
          </a:p>
        </p:txBody>
      </p:sp>
      <p:sp>
        <p:nvSpPr>
          <p:cNvPr id="1424400" name="Text Box 1040"/>
          <p:cNvSpPr txBox="1">
            <a:spLocks noChangeArrowheads="1"/>
          </p:cNvSpPr>
          <p:nvPr/>
        </p:nvSpPr>
        <p:spPr bwMode="auto">
          <a:xfrm>
            <a:off x="5181600" y="5819775"/>
            <a:ext cx="3632200" cy="777875"/>
          </a:xfrm>
          <a:prstGeom prst="rect">
            <a:avLst/>
          </a:prstGeom>
          <a:noFill/>
          <a:ln w="9525">
            <a:noFill/>
            <a:miter lim="800000"/>
            <a:headEnd/>
            <a:tailEnd/>
          </a:ln>
          <a:effectLst/>
        </p:spPr>
        <p:txBody>
          <a:bodyPr>
            <a:spAutoFit/>
          </a:bodyPr>
          <a:lstStyle/>
          <a:p>
            <a:pPr eaLnBrk="0" hangingPunct="0">
              <a:lnSpc>
                <a:spcPct val="100000"/>
              </a:lnSpc>
            </a:pPr>
            <a:r>
              <a:rPr lang="en-US" sz="2000">
                <a:solidFill>
                  <a:schemeClr val="tx1"/>
                </a:solidFill>
              </a:rPr>
              <a:t>Set number of hours.</a:t>
            </a:r>
          </a:p>
          <a:p>
            <a:pPr eaLnBrk="0" hangingPunct="0">
              <a:lnSpc>
                <a:spcPct val="100000"/>
              </a:lnSpc>
              <a:spcBef>
                <a:spcPct val="25000"/>
              </a:spcBef>
            </a:pPr>
            <a:r>
              <a:rPr lang="en-US" sz="2000">
                <a:solidFill>
                  <a:schemeClr val="tx1"/>
                </a:solidFill>
              </a:rPr>
              <a:t>Press ACT.</a:t>
            </a:r>
          </a:p>
        </p:txBody>
      </p:sp>
      <p:grpSp>
        <p:nvGrpSpPr>
          <p:cNvPr id="2" name="Group 1063"/>
          <p:cNvGrpSpPr>
            <a:grpSpLocks/>
          </p:cNvGrpSpPr>
          <p:nvPr/>
        </p:nvGrpSpPr>
        <p:grpSpPr bwMode="auto">
          <a:xfrm>
            <a:off x="476250" y="2282825"/>
            <a:ext cx="4492625" cy="4314825"/>
            <a:chOff x="300" y="1276"/>
            <a:chExt cx="2830" cy="2718"/>
          </a:xfrm>
        </p:grpSpPr>
        <p:sp>
          <p:nvSpPr>
            <p:cNvPr id="1424399" name="Text Box 1039"/>
            <p:cNvSpPr txBox="1">
              <a:spLocks noChangeArrowheads="1"/>
            </p:cNvSpPr>
            <p:nvPr/>
          </p:nvSpPr>
          <p:spPr bwMode="auto">
            <a:xfrm>
              <a:off x="300" y="3504"/>
              <a:ext cx="2830" cy="490"/>
            </a:xfrm>
            <a:prstGeom prst="rect">
              <a:avLst/>
            </a:prstGeom>
            <a:noFill/>
            <a:ln w="9525">
              <a:noFill/>
              <a:miter lim="800000"/>
              <a:headEnd/>
              <a:tailEnd/>
            </a:ln>
            <a:effectLst/>
          </p:spPr>
          <p:txBody>
            <a:bodyPr>
              <a:spAutoFit/>
            </a:bodyPr>
            <a:lstStyle/>
            <a:p>
              <a:pPr eaLnBrk="0" hangingPunct="0">
                <a:lnSpc>
                  <a:spcPct val="100000"/>
                </a:lnSpc>
              </a:pPr>
              <a:r>
                <a:rPr lang="en-US" sz="2000">
                  <a:solidFill>
                    <a:srgbClr val="000000"/>
                  </a:solidFill>
                </a:rPr>
                <a:t>Select Active Insulin Time.</a:t>
              </a:r>
            </a:p>
            <a:p>
              <a:pPr eaLnBrk="0" hangingPunct="0">
                <a:lnSpc>
                  <a:spcPct val="100000"/>
                </a:lnSpc>
                <a:spcBef>
                  <a:spcPct val="25000"/>
                </a:spcBef>
              </a:pPr>
              <a:r>
                <a:rPr lang="en-US" sz="2000">
                  <a:solidFill>
                    <a:srgbClr val="000000"/>
                  </a:solidFill>
                </a:rPr>
                <a:t>Press </a:t>
              </a:r>
              <a:r>
                <a:rPr lang="en-US" sz="2000" b="0">
                  <a:solidFill>
                    <a:srgbClr val="000000"/>
                  </a:solidFill>
                  <a:latin typeface="Arial Black" pitchFamily="34" charset="0"/>
                </a:rPr>
                <a:t>ACT</a:t>
              </a:r>
              <a:r>
                <a:rPr lang="en-US" sz="2000">
                  <a:solidFill>
                    <a:srgbClr val="000000"/>
                  </a:solidFill>
                </a:rPr>
                <a:t>.</a:t>
              </a:r>
            </a:p>
          </p:txBody>
        </p:sp>
        <p:grpSp>
          <p:nvGrpSpPr>
            <p:cNvPr id="3" name="Group 1054"/>
            <p:cNvGrpSpPr>
              <a:grpSpLocks/>
            </p:cNvGrpSpPr>
            <p:nvPr/>
          </p:nvGrpSpPr>
          <p:grpSpPr bwMode="auto">
            <a:xfrm>
              <a:off x="371" y="1276"/>
              <a:ext cx="2304" cy="2208"/>
              <a:chOff x="371" y="1276"/>
              <a:chExt cx="2304" cy="2208"/>
            </a:xfrm>
          </p:grpSpPr>
          <p:sp>
            <p:nvSpPr>
              <p:cNvPr id="1424390" name="Text Box 1030"/>
              <p:cNvSpPr txBox="1">
                <a:spLocks noChangeArrowheads="1"/>
              </p:cNvSpPr>
              <p:nvPr/>
            </p:nvSpPr>
            <p:spPr bwMode="auto">
              <a:xfrm>
                <a:off x="371" y="1276"/>
                <a:ext cx="2304" cy="2208"/>
              </a:xfrm>
              <a:prstGeom prst="rect">
                <a:avLst/>
              </a:prstGeom>
              <a:solidFill>
                <a:srgbClr val="C0C0C0"/>
              </a:solidFill>
              <a:ln w="9525">
                <a:solidFill>
                  <a:schemeClr val="bg2"/>
                </a:solidFill>
                <a:miter lim="800000"/>
                <a:headEnd/>
                <a:tailEnd/>
              </a:ln>
              <a:effectLst/>
            </p:spPr>
            <p:txBody>
              <a:bodyPr/>
              <a:lstStyle/>
              <a:p>
                <a:pPr algn="ctr">
                  <a:lnSpc>
                    <a:spcPct val="100000"/>
                  </a:lnSpc>
                  <a:spcBef>
                    <a:spcPct val="50000"/>
                  </a:spcBef>
                </a:pPr>
                <a:r>
                  <a:rPr lang="en-US">
                    <a:solidFill>
                      <a:schemeClr val="bg2"/>
                    </a:solidFill>
                  </a:rPr>
                  <a:t> </a:t>
                </a:r>
                <a:endParaRPr lang="en-US" baseline="30000">
                  <a:solidFill>
                    <a:schemeClr val="bg2"/>
                  </a:solidFill>
                </a:endParaRPr>
              </a:p>
              <a:p>
                <a:pPr algn="ctr">
                  <a:lnSpc>
                    <a:spcPct val="100000"/>
                  </a:lnSpc>
                  <a:spcBef>
                    <a:spcPct val="50000"/>
                  </a:spcBef>
                </a:pPr>
                <a:r>
                  <a:rPr lang="en-US" sz="2000">
                    <a:solidFill>
                      <a:schemeClr val="bg2"/>
                    </a:solidFill>
                  </a:rPr>
                  <a:t>Edit Settings</a:t>
                </a:r>
                <a:endParaRPr lang="en-US" sz="1000">
                  <a:solidFill>
                    <a:schemeClr val="bg2"/>
                  </a:solidFill>
                </a:endParaRPr>
              </a:p>
              <a:p>
                <a:pPr>
                  <a:lnSpc>
                    <a:spcPct val="100000"/>
                  </a:lnSpc>
                  <a:spcBef>
                    <a:spcPct val="50000"/>
                  </a:spcBef>
                </a:pPr>
                <a:r>
                  <a:rPr lang="en-US" sz="1600">
                    <a:solidFill>
                      <a:schemeClr val="bg2"/>
                    </a:solidFill>
                  </a:rPr>
                  <a:t>Wizard:	</a:t>
                </a:r>
              </a:p>
              <a:p>
                <a:pPr>
                  <a:lnSpc>
                    <a:spcPct val="100000"/>
                  </a:lnSpc>
                  <a:spcBef>
                    <a:spcPct val="50000"/>
                  </a:spcBef>
                </a:pPr>
                <a:r>
                  <a:rPr lang="en-US" sz="1600">
                    <a:solidFill>
                      <a:schemeClr val="bg2"/>
                    </a:solidFill>
                  </a:rPr>
                  <a:t>Carb Units:	</a:t>
                </a:r>
              </a:p>
              <a:p>
                <a:pPr>
                  <a:lnSpc>
                    <a:spcPct val="100000"/>
                  </a:lnSpc>
                  <a:spcBef>
                    <a:spcPct val="50000"/>
                  </a:spcBef>
                </a:pPr>
                <a:r>
                  <a:rPr lang="en-US" sz="1600">
                    <a:solidFill>
                      <a:schemeClr val="bg2"/>
                    </a:solidFill>
                  </a:rPr>
                  <a:t>Carb Ratios:	           </a:t>
                </a:r>
              </a:p>
              <a:p>
                <a:pPr>
                  <a:lnSpc>
                    <a:spcPct val="100000"/>
                  </a:lnSpc>
                  <a:spcBef>
                    <a:spcPct val="50000"/>
                  </a:spcBef>
                </a:pPr>
                <a:r>
                  <a:rPr lang="en-US" sz="1600">
                    <a:solidFill>
                      <a:schemeClr val="bg2"/>
                    </a:solidFill>
                  </a:rPr>
                  <a:t>BG Units:		</a:t>
                </a:r>
              </a:p>
              <a:p>
                <a:pPr>
                  <a:lnSpc>
                    <a:spcPct val="100000"/>
                  </a:lnSpc>
                  <a:spcBef>
                    <a:spcPct val="50000"/>
                  </a:spcBef>
                </a:pPr>
                <a:r>
                  <a:rPr lang="en-US" sz="1600">
                    <a:solidFill>
                      <a:schemeClr val="bg2"/>
                    </a:solidFill>
                  </a:rPr>
                  <a:t>Sensitivity:</a:t>
                </a:r>
                <a:r>
                  <a:rPr lang="en-US" sz="1600" b="0">
                    <a:solidFill>
                      <a:schemeClr val="bg2"/>
                    </a:solidFill>
                  </a:rPr>
                  <a:t>	           </a:t>
                </a:r>
              </a:p>
              <a:p>
                <a:pPr>
                  <a:lnSpc>
                    <a:spcPct val="100000"/>
                  </a:lnSpc>
                  <a:spcBef>
                    <a:spcPct val="50000"/>
                  </a:spcBef>
                </a:pPr>
                <a:r>
                  <a:rPr lang="en-US" sz="1600">
                    <a:solidFill>
                      <a:schemeClr val="bg2"/>
                    </a:solidFill>
                  </a:rPr>
                  <a:t>BG Target:</a:t>
                </a:r>
              </a:p>
              <a:p>
                <a:pPr>
                  <a:lnSpc>
                    <a:spcPct val="100000"/>
                  </a:lnSpc>
                  <a:spcBef>
                    <a:spcPct val="50000"/>
                  </a:spcBef>
                </a:pPr>
                <a:r>
                  <a:rPr lang="en-US" sz="1600">
                    <a:solidFill>
                      <a:schemeClr val="tx1"/>
                    </a:solidFill>
                  </a:rPr>
                  <a:t>Active Insulin Time:</a:t>
                </a:r>
                <a:r>
                  <a:rPr lang="en-US" sz="1600" b="0">
                    <a:solidFill>
                      <a:schemeClr val="bg2"/>
                    </a:solidFill>
                  </a:rPr>
                  <a:t>	</a:t>
                </a:r>
              </a:p>
              <a:p>
                <a:pPr>
                  <a:lnSpc>
                    <a:spcPct val="100000"/>
                  </a:lnSpc>
                  <a:spcBef>
                    <a:spcPct val="50000"/>
                  </a:spcBef>
                </a:pPr>
                <a:r>
                  <a:rPr lang="en-US" sz="600" b="0">
                    <a:solidFill>
                      <a:schemeClr val="bg2"/>
                    </a:solidFill>
                  </a:rPr>
                  <a:t>         </a:t>
                </a:r>
              </a:p>
            </p:txBody>
          </p:sp>
          <p:sp>
            <p:nvSpPr>
              <p:cNvPr id="1424391" name="Rectangle 1031"/>
              <p:cNvSpPr>
                <a:spLocks noChangeArrowheads="1"/>
              </p:cNvSpPr>
              <p:nvPr/>
            </p:nvSpPr>
            <p:spPr bwMode="auto">
              <a:xfrm>
                <a:off x="2419" y="1804"/>
                <a:ext cx="112" cy="1584"/>
              </a:xfrm>
              <a:prstGeom prst="rect">
                <a:avLst/>
              </a:prstGeom>
              <a:solidFill>
                <a:srgbClr val="C0C0C0"/>
              </a:solidFill>
              <a:ln w="9525">
                <a:solidFill>
                  <a:schemeClr val="bg2"/>
                </a:solidFill>
                <a:miter lim="800000"/>
                <a:headEnd/>
                <a:tailEnd/>
              </a:ln>
              <a:effectLst/>
            </p:spPr>
            <p:txBody>
              <a:bodyPr wrap="none" anchor="ctr"/>
              <a:lstStyle/>
              <a:p>
                <a:endParaRPr lang="en-US"/>
              </a:p>
            </p:txBody>
          </p:sp>
          <p:sp>
            <p:nvSpPr>
              <p:cNvPr id="1424392" name="Rectangle 1032"/>
              <p:cNvSpPr>
                <a:spLocks noChangeArrowheads="1"/>
              </p:cNvSpPr>
              <p:nvPr/>
            </p:nvSpPr>
            <p:spPr bwMode="auto">
              <a:xfrm>
                <a:off x="2419" y="3209"/>
                <a:ext cx="112" cy="235"/>
              </a:xfrm>
              <a:prstGeom prst="rect">
                <a:avLst/>
              </a:prstGeom>
              <a:solidFill>
                <a:schemeClr val="bg2"/>
              </a:solidFill>
              <a:ln w="9525">
                <a:solidFill>
                  <a:schemeClr val="bg2"/>
                </a:solidFill>
                <a:miter lim="800000"/>
                <a:headEnd/>
                <a:tailEnd/>
              </a:ln>
              <a:effectLst/>
            </p:spPr>
            <p:txBody>
              <a:bodyPr wrap="none" anchor="ctr"/>
              <a:lstStyle/>
              <a:p>
                <a:endParaRPr lang="en-US"/>
              </a:p>
            </p:txBody>
          </p:sp>
          <p:pic>
            <p:nvPicPr>
              <p:cNvPr id="1424393" name="Picture 1033"/>
              <p:cNvPicPr>
                <a:picLocks noChangeAspect="1" noChangeArrowheads="1"/>
              </p:cNvPicPr>
              <p:nvPr/>
            </p:nvPicPr>
            <p:blipFill>
              <a:blip r:embed="rId3" cstate="print"/>
              <a:srcRect/>
              <a:stretch>
                <a:fillRect/>
              </a:stretch>
            </p:blipFill>
            <p:spPr bwMode="auto">
              <a:xfrm>
                <a:off x="662" y="1326"/>
                <a:ext cx="384" cy="161"/>
              </a:xfrm>
              <a:prstGeom prst="rect">
                <a:avLst/>
              </a:prstGeom>
              <a:noFill/>
            </p:spPr>
          </p:pic>
          <p:pic>
            <p:nvPicPr>
              <p:cNvPr id="1424394" name="Picture 1034"/>
              <p:cNvPicPr>
                <a:picLocks noChangeAspect="1" noChangeArrowheads="1"/>
              </p:cNvPicPr>
              <p:nvPr/>
            </p:nvPicPr>
            <p:blipFill>
              <a:blip r:embed="rId4" cstate="print"/>
              <a:srcRect/>
              <a:stretch>
                <a:fillRect/>
              </a:stretch>
            </p:blipFill>
            <p:spPr bwMode="auto">
              <a:xfrm>
                <a:off x="2054" y="1326"/>
                <a:ext cx="334" cy="159"/>
              </a:xfrm>
              <a:prstGeom prst="rect">
                <a:avLst/>
              </a:prstGeom>
              <a:noFill/>
            </p:spPr>
          </p:pic>
          <p:pic>
            <p:nvPicPr>
              <p:cNvPr id="1424395" name="Picture 1035"/>
              <p:cNvPicPr>
                <a:picLocks noChangeAspect="1" noChangeArrowheads="1"/>
              </p:cNvPicPr>
              <p:nvPr/>
            </p:nvPicPr>
            <p:blipFill>
              <a:blip r:embed="rId5" cstate="print"/>
              <a:srcRect/>
              <a:stretch>
                <a:fillRect/>
              </a:stretch>
            </p:blipFill>
            <p:spPr bwMode="auto">
              <a:xfrm>
                <a:off x="1247" y="1325"/>
                <a:ext cx="576" cy="160"/>
              </a:xfrm>
              <a:prstGeom prst="rect">
                <a:avLst/>
              </a:prstGeom>
              <a:noFill/>
            </p:spPr>
          </p:pic>
          <p:sp>
            <p:nvSpPr>
              <p:cNvPr id="1424396" name="Text Box 1036"/>
              <p:cNvSpPr txBox="1">
                <a:spLocks noChangeArrowheads="1"/>
              </p:cNvSpPr>
              <p:nvPr/>
            </p:nvSpPr>
            <p:spPr bwMode="auto">
              <a:xfrm>
                <a:off x="387" y="2748"/>
                <a:ext cx="1056" cy="212"/>
              </a:xfrm>
              <a:prstGeom prst="rect">
                <a:avLst/>
              </a:prstGeom>
              <a:solidFill>
                <a:srgbClr val="C0C0C0"/>
              </a:solidFill>
              <a:ln w="9525">
                <a:noFill/>
                <a:miter lim="800000"/>
                <a:headEnd/>
                <a:tailEnd/>
              </a:ln>
              <a:effectLst/>
            </p:spPr>
            <p:txBody>
              <a:bodyPr>
                <a:spAutoFit/>
              </a:bodyPr>
              <a:lstStyle/>
              <a:p>
                <a:pPr>
                  <a:lnSpc>
                    <a:spcPct val="100000"/>
                  </a:lnSpc>
                  <a:spcBef>
                    <a:spcPct val="50000"/>
                  </a:spcBef>
                </a:pPr>
                <a:r>
                  <a:rPr lang="en-US" sz="1600">
                    <a:solidFill>
                      <a:schemeClr val="bg2"/>
                    </a:solidFill>
                  </a:rPr>
                  <a:t>Sensitivity:</a:t>
                </a:r>
              </a:p>
            </p:txBody>
          </p:sp>
          <p:sp>
            <p:nvSpPr>
              <p:cNvPr id="1424397" name="Text Box 1037"/>
              <p:cNvSpPr txBox="1">
                <a:spLocks noChangeArrowheads="1"/>
              </p:cNvSpPr>
              <p:nvPr/>
            </p:nvSpPr>
            <p:spPr bwMode="auto">
              <a:xfrm>
                <a:off x="1715" y="1669"/>
                <a:ext cx="720" cy="1752"/>
              </a:xfrm>
              <a:prstGeom prst="rect">
                <a:avLst/>
              </a:prstGeom>
              <a:noFill/>
              <a:ln w="9525">
                <a:noFill/>
                <a:miter lim="800000"/>
                <a:headEnd/>
                <a:tailEnd/>
              </a:ln>
              <a:effectLst/>
            </p:spPr>
            <p:txBody>
              <a:bodyPr>
                <a:spAutoFit/>
              </a:bodyPr>
              <a:lstStyle/>
              <a:p>
                <a:pPr algn="ctr">
                  <a:lnSpc>
                    <a:spcPct val="100000"/>
                  </a:lnSpc>
                  <a:spcBef>
                    <a:spcPct val="50000"/>
                  </a:spcBef>
                </a:pPr>
                <a:endParaRPr lang="en-US" sz="800">
                  <a:solidFill>
                    <a:schemeClr val="bg2"/>
                  </a:solidFill>
                </a:endParaRPr>
              </a:p>
              <a:p>
                <a:pPr algn="ctr">
                  <a:lnSpc>
                    <a:spcPct val="100000"/>
                  </a:lnSpc>
                  <a:spcBef>
                    <a:spcPct val="50000"/>
                  </a:spcBef>
                </a:pPr>
                <a:r>
                  <a:rPr lang="en-US" sz="1600">
                    <a:solidFill>
                      <a:schemeClr val="bg2"/>
                    </a:solidFill>
                  </a:rPr>
                  <a:t>on</a:t>
                </a:r>
              </a:p>
              <a:p>
                <a:pPr algn="ctr">
                  <a:lnSpc>
                    <a:spcPct val="100000"/>
                  </a:lnSpc>
                  <a:spcBef>
                    <a:spcPct val="50000"/>
                  </a:spcBef>
                </a:pPr>
                <a:r>
                  <a:rPr lang="en-US" sz="1600">
                    <a:solidFill>
                      <a:schemeClr val="bg2"/>
                    </a:solidFill>
                  </a:rPr>
                  <a:t>grams</a:t>
                </a:r>
              </a:p>
              <a:p>
                <a:pPr algn="ctr">
                  <a:lnSpc>
                    <a:spcPct val="100000"/>
                  </a:lnSpc>
                  <a:spcBef>
                    <a:spcPct val="50000"/>
                  </a:spcBef>
                </a:pPr>
                <a:r>
                  <a:rPr lang="en-US" sz="1600">
                    <a:solidFill>
                      <a:schemeClr val="bg2"/>
                    </a:solidFill>
                  </a:rPr>
                  <a:t>15</a:t>
                </a:r>
              </a:p>
              <a:p>
                <a:pPr algn="ctr">
                  <a:lnSpc>
                    <a:spcPct val="100000"/>
                  </a:lnSpc>
                  <a:spcBef>
                    <a:spcPct val="50000"/>
                  </a:spcBef>
                </a:pPr>
                <a:r>
                  <a:rPr lang="en-US" sz="1600">
                    <a:solidFill>
                      <a:schemeClr val="bg2"/>
                    </a:solidFill>
                  </a:rPr>
                  <a:t>mg/dL</a:t>
                </a:r>
              </a:p>
              <a:p>
                <a:pPr algn="ctr">
                  <a:lnSpc>
                    <a:spcPct val="100000"/>
                  </a:lnSpc>
                  <a:spcBef>
                    <a:spcPct val="50000"/>
                  </a:spcBef>
                </a:pPr>
                <a:r>
                  <a:rPr lang="en-US" sz="1600">
                    <a:solidFill>
                      <a:schemeClr val="bg2"/>
                    </a:solidFill>
                  </a:rPr>
                  <a:t>50</a:t>
                </a:r>
              </a:p>
              <a:p>
                <a:pPr algn="ctr">
                  <a:lnSpc>
                    <a:spcPct val="100000"/>
                  </a:lnSpc>
                  <a:spcBef>
                    <a:spcPct val="50000"/>
                  </a:spcBef>
                </a:pPr>
                <a:r>
                  <a:rPr lang="en-US" sz="1600">
                    <a:solidFill>
                      <a:schemeClr val="bg2"/>
                    </a:solidFill>
                  </a:rPr>
                  <a:t>100 – 100</a:t>
                </a:r>
              </a:p>
              <a:p>
                <a:pPr algn="ctr">
                  <a:lnSpc>
                    <a:spcPct val="100000"/>
                  </a:lnSpc>
                  <a:spcBef>
                    <a:spcPct val="50000"/>
                  </a:spcBef>
                </a:pPr>
                <a:r>
                  <a:rPr lang="en-US" sz="1600">
                    <a:solidFill>
                      <a:schemeClr val="bg2"/>
                    </a:solidFill>
                  </a:rPr>
                  <a:t>6 hrs.</a:t>
                </a:r>
              </a:p>
            </p:txBody>
          </p:sp>
          <p:sp>
            <p:nvSpPr>
              <p:cNvPr id="1424409" name="Text Box 1049"/>
              <p:cNvSpPr txBox="1">
                <a:spLocks noChangeArrowheads="1"/>
              </p:cNvSpPr>
              <p:nvPr/>
            </p:nvSpPr>
            <p:spPr bwMode="auto">
              <a:xfrm>
                <a:off x="419" y="3224"/>
                <a:ext cx="1344" cy="212"/>
              </a:xfrm>
              <a:prstGeom prst="rect">
                <a:avLst/>
              </a:prstGeom>
              <a:solidFill>
                <a:schemeClr val="bg2"/>
              </a:solidFill>
              <a:ln w="9525">
                <a:noFill/>
                <a:miter lim="800000"/>
                <a:headEnd/>
                <a:tailEnd/>
              </a:ln>
              <a:effectLst/>
            </p:spPr>
            <p:txBody>
              <a:bodyPr>
                <a:spAutoFit/>
              </a:bodyPr>
              <a:lstStyle/>
              <a:p>
                <a:pPr>
                  <a:lnSpc>
                    <a:spcPct val="100000"/>
                  </a:lnSpc>
                  <a:spcBef>
                    <a:spcPct val="50000"/>
                  </a:spcBef>
                </a:pPr>
                <a:r>
                  <a:rPr lang="en-US" sz="1600">
                    <a:solidFill>
                      <a:schemeClr val="tx1"/>
                    </a:solidFill>
                  </a:rPr>
                  <a:t>Active Insulin Time</a:t>
                </a:r>
              </a:p>
            </p:txBody>
          </p:sp>
        </p:grpSp>
      </p:grpSp>
      <p:sp>
        <p:nvSpPr>
          <p:cNvPr id="1424413" name="Rectangle 1053"/>
          <p:cNvSpPr>
            <a:spLocks noGrp="1" noChangeArrowheads="1"/>
          </p:cNvSpPr>
          <p:nvPr>
            <p:ph type="title"/>
          </p:nvPr>
        </p:nvSpPr>
        <p:spPr>
          <a:xfrm>
            <a:off x="533400" y="685800"/>
            <a:ext cx="8305800" cy="1981199"/>
          </a:xfrm>
        </p:spPr>
        <p:txBody>
          <a:bodyPr/>
          <a:lstStyle/>
          <a:p>
            <a:r>
              <a:rPr lang="en-US" dirty="0"/>
              <a:t> Programming the Bolus Wizard</a:t>
            </a:r>
            <a:r>
              <a:rPr lang="en-US" baseline="30000" dirty="0">
                <a:cs typeface="Arial" charset="0"/>
              </a:rPr>
              <a:t>® </a:t>
            </a:r>
            <a:r>
              <a:rPr lang="en-US" dirty="0">
                <a:cs typeface="Arial" charset="0"/>
              </a:rPr>
              <a:t>Calculator Active Insulin Time</a:t>
            </a:r>
            <a:endParaRPr lang="en-US" dirty="0"/>
          </a:p>
        </p:txBody>
      </p:sp>
      <p:grpSp>
        <p:nvGrpSpPr>
          <p:cNvPr id="4" name="Group 1064"/>
          <p:cNvGrpSpPr>
            <a:grpSpLocks/>
          </p:cNvGrpSpPr>
          <p:nvPr/>
        </p:nvGrpSpPr>
        <p:grpSpPr bwMode="auto">
          <a:xfrm>
            <a:off x="5270500" y="3840163"/>
            <a:ext cx="3581400" cy="2146300"/>
            <a:chOff x="3320" y="2257"/>
            <a:chExt cx="2256" cy="1352"/>
          </a:xfrm>
        </p:grpSpPr>
        <p:sp>
          <p:nvSpPr>
            <p:cNvPr id="1424407" name="Text Box 1047"/>
            <p:cNvSpPr txBox="1">
              <a:spLocks noChangeArrowheads="1"/>
            </p:cNvSpPr>
            <p:nvPr/>
          </p:nvSpPr>
          <p:spPr bwMode="auto">
            <a:xfrm>
              <a:off x="4544" y="3024"/>
              <a:ext cx="960" cy="214"/>
            </a:xfrm>
            <a:prstGeom prst="rect">
              <a:avLst/>
            </a:prstGeom>
            <a:noFill/>
            <a:ln w="9525">
              <a:noFill/>
              <a:miter lim="800000"/>
              <a:headEnd/>
              <a:tailEnd/>
            </a:ln>
            <a:effectLst/>
          </p:spPr>
          <p:txBody>
            <a:bodyPr>
              <a:spAutoFit/>
            </a:bodyPr>
            <a:lstStyle/>
            <a:p>
              <a:r>
                <a:rPr lang="en-US" b="0">
                  <a:solidFill>
                    <a:schemeClr val="bg2"/>
                  </a:solidFill>
                </a:rPr>
                <a:t>hr</a:t>
              </a:r>
              <a:endParaRPr lang="en-US" sz="1600" b="0">
                <a:solidFill>
                  <a:schemeClr val="bg2"/>
                </a:solidFill>
              </a:endParaRPr>
            </a:p>
          </p:txBody>
        </p:sp>
        <p:grpSp>
          <p:nvGrpSpPr>
            <p:cNvPr id="5" name="Group 1062"/>
            <p:cNvGrpSpPr>
              <a:grpSpLocks/>
            </p:cNvGrpSpPr>
            <p:nvPr/>
          </p:nvGrpSpPr>
          <p:grpSpPr bwMode="auto">
            <a:xfrm>
              <a:off x="3320" y="2257"/>
              <a:ext cx="2256" cy="1352"/>
              <a:chOff x="3320" y="2257"/>
              <a:chExt cx="2256" cy="1352"/>
            </a:xfrm>
          </p:grpSpPr>
          <p:sp>
            <p:nvSpPr>
              <p:cNvPr id="1424402" name="Text Box 1042"/>
              <p:cNvSpPr txBox="1">
                <a:spLocks noChangeArrowheads="1"/>
              </p:cNvSpPr>
              <p:nvPr/>
            </p:nvSpPr>
            <p:spPr bwMode="auto">
              <a:xfrm>
                <a:off x="3320" y="2257"/>
                <a:ext cx="2256" cy="1101"/>
              </a:xfrm>
              <a:prstGeom prst="rect">
                <a:avLst/>
              </a:prstGeom>
              <a:solidFill>
                <a:srgbClr val="C0C0C0"/>
              </a:solidFill>
              <a:ln w="9525">
                <a:solidFill>
                  <a:schemeClr val="tx1"/>
                </a:solidFill>
                <a:miter lim="800000"/>
                <a:headEnd/>
                <a:tailEnd/>
              </a:ln>
              <a:effectLst/>
            </p:spPr>
            <p:txBody>
              <a:bodyPr>
                <a:spAutoFit/>
              </a:bodyPr>
              <a:lstStyle/>
              <a:p>
                <a:pPr algn="ctr">
                  <a:lnSpc>
                    <a:spcPct val="100000"/>
                  </a:lnSpc>
                  <a:spcBef>
                    <a:spcPct val="50000"/>
                  </a:spcBef>
                </a:pPr>
                <a:r>
                  <a:rPr lang="en-US">
                    <a:solidFill>
                      <a:schemeClr val="bg2"/>
                    </a:solidFill>
                  </a:rPr>
                  <a:t> </a:t>
                </a:r>
                <a:endParaRPr lang="en-US" sz="1400">
                  <a:solidFill>
                    <a:schemeClr val="bg2"/>
                  </a:solidFill>
                </a:endParaRPr>
              </a:p>
              <a:p>
                <a:pPr algn="ctr">
                  <a:lnSpc>
                    <a:spcPct val="100000"/>
                  </a:lnSpc>
                  <a:spcBef>
                    <a:spcPct val="50000"/>
                  </a:spcBef>
                </a:pPr>
                <a:r>
                  <a:rPr lang="en-US" sz="2000">
                    <a:solidFill>
                      <a:srgbClr val="003366"/>
                    </a:solidFill>
                  </a:rPr>
                  <a:t>Active Insulin Time</a:t>
                </a:r>
              </a:p>
              <a:p>
                <a:pPr>
                  <a:lnSpc>
                    <a:spcPct val="100000"/>
                  </a:lnSpc>
                  <a:spcBef>
                    <a:spcPct val="50000"/>
                  </a:spcBef>
                </a:pPr>
                <a:endParaRPr lang="en-US" sz="2000">
                  <a:solidFill>
                    <a:srgbClr val="003366"/>
                  </a:solidFill>
                </a:endParaRPr>
              </a:p>
              <a:p>
                <a:pPr>
                  <a:lnSpc>
                    <a:spcPct val="100000"/>
                  </a:lnSpc>
                  <a:spcBef>
                    <a:spcPct val="50000"/>
                  </a:spcBef>
                </a:pPr>
                <a:endParaRPr lang="en-US" sz="2000">
                  <a:solidFill>
                    <a:srgbClr val="003366"/>
                  </a:solidFill>
                </a:endParaRPr>
              </a:p>
            </p:txBody>
          </p:sp>
          <p:pic>
            <p:nvPicPr>
              <p:cNvPr id="1424417" name="Picture 1057"/>
              <p:cNvPicPr>
                <a:picLocks noChangeAspect="1" noChangeArrowheads="1"/>
              </p:cNvPicPr>
              <p:nvPr/>
            </p:nvPicPr>
            <p:blipFill>
              <a:blip r:embed="rId3" cstate="print"/>
              <a:srcRect/>
              <a:stretch>
                <a:fillRect/>
              </a:stretch>
            </p:blipFill>
            <p:spPr bwMode="auto">
              <a:xfrm>
                <a:off x="3440" y="2320"/>
                <a:ext cx="440" cy="189"/>
              </a:xfrm>
              <a:prstGeom prst="rect">
                <a:avLst/>
              </a:prstGeom>
              <a:noFill/>
              <a:ln w="9525">
                <a:noFill/>
                <a:miter lim="800000"/>
                <a:headEnd/>
                <a:tailEnd/>
              </a:ln>
            </p:spPr>
          </p:pic>
          <p:pic>
            <p:nvPicPr>
              <p:cNvPr id="1424418" name="Picture 1058"/>
              <p:cNvPicPr>
                <a:picLocks noChangeAspect="1" noChangeArrowheads="1"/>
              </p:cNvPicPr>
              <p:nvPr/>
            </p:nvPicPr>
            <p:blipFill>
              <a:blip r:embed="rId5" cstate="print"/>
              <a:srcRect/>
              <a:stretch>
                <a:fillRect/>
              </a:stretch>
            </p:blipFill>
            <p:spPr bwMode="auto">
              <a:xfrm>
                <a:off x="4105" y="2346"/>
                <a:ext cx="661" cy="188"/>
              </a:xfrm>
              <a:prstGeom prst="rect">
                <a:avLst/>
              </a:prstGeom>
              <a:noFill/>
              <a:ln w="9525">
                <a:noFill/>
                <a:miter lim="800000"/>
                <a:headEnd/>
                <a:tailEnd/>
              </a:ln>
            </p:spPr>
          </p:pic>
          <p:pic>
            <p:nvPicPr>
              <p:cNvPr id="1424419" name="Picture 1059"/>
              <p:cNvPicPr>
                <a:picLocks noChangeAspect="1" noChangeArrowheads="1"/>
              </p:cNvPicPr>
              <p:nvPr/>
            </p:nvPicPr>
            <p:blipFill>
              <a:blip r:embed="rId4" cstate="print"/>
              <a:srcRect/>
              <a:stretch>
                <a:fillRect/>
              </a:stretch>
            </p:blipFill>
            <p:spPr bwMode="auto">
              <a:xfrm>
                <a:off x="5033" y="2346"/>
                <a:ext cx="383" cy="186"/>
              </a:xfrm>
              <a:prstGeom prst="rect">
                <a:avLst/>
              </a:prstGeom>
              <a:noFill/>
              <a:ln w="9525">
                <a:noFill/>
                <a:miter lim="800000"/>
                <a:headEnd/>
                <a:tailEnd/>
              </a:ln>
            </p:spPr>
          </p:pic>
          <p:grpSp>
            <p:nvGrpSpPr>
              <p:cNvPr id="6" name="Group 1061"/>
              <p:cNvGrpSpPr>
                <a:grpSpLocks/>
              </p:cNvGrpSpPr>
              <p:nvPr/>
            </p:nvGrpSpPr>
            <p:grpSpPr bwMode="auto">
              <a:xfrm>
                <a:off x="4320" y="2976"/>
                <a:ext cx="1184" cy="633"/>
                <a:chOff x="4320" y="2976"/>
                <a:chExt cx="1184" cy="633"/>
              </a:xfrm>
            </p:grpSpPr>
            <p:sp>
              <p:nvSpPr>
                <p:cNvPr id="1424408" name="Text Box 1048"/>
                <p:cNvSpPr txBox="1">
                  <a:spLocks noChangeArrowheads="1"/>
                </p:cNvSpPr>
                <p:nvPr/>
              </p:nvSpPr>
              <p:spPr bwMode="auto">
                <a:xfrm>
                  <a:off x="4320" y="2976"/>
                  <a:ext cx="480" cy="633"/>
                </a:xfrm>
                <a:prstGeom prst="rect">
                  <a:avLst/>
                </a:prstGeom>
                <a:noFill/>
                <a:ln w="9525">
                  <a:noFill/>
                  <a:miter lim="800000"/>
                  <a:headEnd/>
                  <a:tailEnd/>
                </a:ln>
                <a:effectLst/>
              </p:spPr>
              <p:txBody>
                <a:bodyPr>
                  <a:spAutoFit/>
                </a:bodyPr>
                <a:lstStyle/>
                <a:p>
                  <a:pPr>
                    <a:lnSpc>
                      <a:spcPct val="100000"/>
                    </a:lnSpc>
                    <a:spcBef>
                      <a:spcPct val="50000"/>
                    </a:spcBef>
                  </a:pPr>
                  <a:r>
                    <a:rPr lang="en-US" sz="2400" b="0">
                      <a:solidFill>
                        <a:schemeClr val="bg2"/>
                      </a:solidFill>
                    </a:rPr>
                    <a:t>6</a:t>
                  </a:r>
                  <a:endParaRPr lang="en-US" sz="1600" b="0">
                    <a:solidFill>
                      <a:schemeClr val="bg2"/>
                    </a:solidFill>
                  </a:endParaRPr>
                </a:p>
                <a:p>
                  <a:pPr>
                    <a:lnSpc>
                      <a:spcPct val="100000"/>
                    </a:lnSpc>
                    <a:spcBef>
                      <a:spcPct val="50000"/>
                    </a:spcBef>
                  </a:pPr>
                  <a:endParaRPr lang="en-US" sz="2400" b="0">
                    <a:solidFill>
                      <a:schemeClr val="bg2"/>
                    </a:solidFill>
                  </a:endParaRPr>
                </a:p>
              </p:txBody>
            </p:sp>
            <p:sp>
              <p:nvSpPr>
                <p:cNvPr id="1424420" name="Text Box 1060"/>
                <p:cNvSpPr txBox="1">
                  <a:spLocks noChangeArrowheads="1"/>
                </p:cNvSpPr>
                <p:nvPr/>
              </p:nvSpPr>
              <p:spPr bwMode="auto">
                <a:xfrm>
                  <a:off x="4544" y="3024"/>
                  <a:ext cx="960" cy="214"/>
                </a:xfrm>
                <a:prstGeom prst="rect">
                  <a:avLst/>
                </a:prstGeom>
                <a:noFill/>
                <a:ln w="9525">
                  <a:noFill/>
                  <a:miter lim="800000"/>
                  <a:headEnd/>
                  <a:tailEnd/>
                </a:ln>
                <a:effectLst/>
              </p:spPr>
              <p:txBody>
                <a:bodyPr>
                  <a:spAutoFit/>
                </a:bodyPr>
                <a:lstStyle/>
                <a:p>
                  <a:r>
                    <a:rPr lang="en-US" b="0">
                      <a:solidFill>
                        <a:schemeClr val="bg2"/>
                      </a:solidFill>
                    </a:rPr>
                    <a:t>hr</a:t>
                  </a:r>
                  <a:endParaRPr lang="en-US" sz="1600" b="0">
                    <a:solidFill>
                      <a:schemeClr val="bg2"/>
                    </a:solidFill>
                  </a:endParaRPr>
                </a:p>
              </p:txBody>
            </p:sp>
          </p:grpSp>
        </p:gr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24386"/>
                                        </p:tgtEl>
                                        <p:attrNameLst>
                                          <p:attrName>style.visibility</p:attrName>
                                        </p:attrNameLst>
                                      </p:cBhvr>
                                      <p:to>
                                        <p:strVal val="visible"/>
                                      </p:to>
                                    </p:set>
                                    <p:animEffect transition="in" filter="wipe(left)">
                                      <p:cBhvr>
                                        <p:cTn id="11" dur="500"/>
                                        <p:tgtEl>
                                          <p:spTgt spid="142438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43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4525963"/>
          </a:xfrm>
        </p:spPr>
        <p:txBody>
          <a:bodyPr/>
          <a:lstStyle/>
          <a:p>
            <a:r>
              <a:rPr lang="en-US" dirty="0" smtClean="0"/>
              <a:t>Diabetes Management Skills: </a:t>
            </a:r>
            <a:endParaRPr lang="en-US" dirty="0"/>
          </a:p>
        </p:txBody>
      </p:sp>
      <p:sp>
        <p:nvSpPr>
          <p:cNvPr id="4" name="Rectangle 3"/>
          <p:cNvSpPr/>
          <p:nvPr/>
        </p:nvSpPr>
        <p:spPr>
          <a:xfrm>
            <a:off x="685800" y="990600"/>
            <a:ext cx="8229600" cy="9140964"/>
          </a:xfrm>
          <a:prstGeom prst="rect">
            <a:avLst/>
          </a:prstGeom>
        </p:spPr>
        <p:txBody>
          <a:bodyPr wrap="square">
            <a:spAutoFit/>
          </a:bodyPr>
          <a:lstStyle/>
          <a:p>
            <a:pPr eaLnBrk="1" hangingPunct="1">
              <a:defRPr/>
            </a:pPr>
            <a:r>
              <a:rPr lang="en-US" sz="2800" dirty="0" smtClean="0"/>
              <a:t>Check blood glucose:</a:t>
            </a:r>
          </a:p>
          <a:p>
            <a:pPr eaLnBrk="1" hangingPunct="1">
              <a:defRPr/>
            </a:pPr>
            <a:endParaRPr lang="en-US" sz="2800" dirty="0" smtClean="0"/>
          </a:p>
          <a:p>
            <a:pPr eaLnBrk="1" hangingPunct="1">
              <a:defRPr/>
            </a:pPr>
            <a:r>
              <a:rPr lang="en-US" sz="2800" dirty="0" smtClean="0"/>
              <a:t>Use the glucose meter to check glucose at least 4 times per day, 6-8 times is optimum. </a:t>
            </a:r>
          </a:p>
          <a:p>
            <a:pPr eaLnBrk="1" hangingPunct="1">
              <a:defRPr/>
            </a:pPr>
            <a:endParaRPr lang="en-US" sz="2800" dirty="0" smtClean="0"/>
          </a:p>
          <a:p>
            <a:pPr eaLnBrk="1" hangingPunct="1">
              <a:defRPr/>
            </a:pPr>
            <a:r>
              <a:rPr lang="en-US" sz="2800" dirty="0" smtClean="0"/>
              <a:t>Target glucose level is age dependent.  Younger children have higher targets.  </a:t>
            </a:r>
          </a:p>
          <a:p>
            <a:pPr eaLnBrk="1" hangingPunct="1">
              <a:defRPr/>
            </a:pPr>
            <a:endParaRPr lang="en-US" sz="2800" dirty="0" smtClean="0"/>
          </a:p>
          <a:p>
            <a:pPr eaLnBrk="1" hangingPunct="1">
              <a:defRPr/>
            </a:pPr>
            <a:r>
              <a:rPr lang="en-US" sz="2800" dirty="0" smtClean="0"/>
              <a:t>Checks are done before meals, sometimes snacks, sometimes before or after activity (gym), or dismissal. </a:t>
            </a:r>
          </a:p>
          <a:p>
            <a:pPr eaLnBrk="1" hangingPunct="1">
              <a:defRPr/>
            </a:pPr>
            <a:endParaRPr lang="en-US" sz="2800" dirty="0" smtClean="0"/>
          </a:p>
          <a:p>
            <a:pPr eaLnBrk="1" hangingPunct="1">
              <a:defRPr/>
            </a:pPr>
            <a:r>
              <a:rPr lang="en-US" sz="2800" dirty="0" smtClean="0"/>
              <a:t>This can add up to several times in a school day!</a:t>
            </a:r>
          </a:p>
          <a:p>
            <a:pPr eaLnBrk="1" hangingPunct="1">
              <a:defRPr/>
            </a:pPr>
            <a:endParaRPr lang="en-US" sz="2800" dirty="0" smtClean="0"/>
          </a:p>
          <a:p>
            <a:pPr eaLnBrk="1" hangingPunct="1">
              <a:defRPr/>
            </a:pPr>
            <a:endParaRPr lang="en-US" sz="2800" dirty="0" smtClean="0"/>
          </a:p>
          <a:p>
            <a:pPr eaLnBrk="1" hangingPunct="1">
              <a:defRPr/>
            </a:pPr>
            <a:endParaRPr lang="en-US" sz="2800" dirty="0" smtClean="0"/>
          </a:p>
          <a:p>
            <a:pPr eaLnBrk="1" hangingPunct="1">
              <a:defRPr/>
            </a:pPr>
            <a:endParaRPr lang="en-US" sz="2800" dirty="0" smtClean="0"/>
          </a:p>
          <a:p>
            <a:pPr eaLnBrk="1" hangingPunct="1">
              <a:defRPr/>
            </a:pPr>
            <a:endParaRPr lang="en-US" sz="2800" dirty="0" smtClean="0"/>
          </a:p>
          <a:p>
            <a:pPr eaLnBrk="1" hangingPunct="1">
              <a:defRPr/>
            </a:pPr>
            <a:endParaRPr lang="en-US" sz="2800" dirty="0" smtClean="0"/>
          </a:p>
          <a:p>
            <a:pPr eaLnBrk="1" hangingPunct="1">
              <a:defRPr/>
            </a:pPr>
            <a:endParaRPr lang="en-US" sz="2800" dirty="0" smtClean="0"/>
          </a:p>
          <a:p>
            <a:pPr eaLnBrk="1" hangingPunct="1">
              <a:defRPr/>
            </a:pPr>
            <a:endParaRPr lang="en-US" sz="2800" dirty="0" smtClean="0"/>
          </a:p>
        </p:txBody>
      </p:sp>
    </p:spTree>
  </p:cSld>
  <p:clrMapOvr>
    <a:masterClrMapping/>
  </p:clrMapOvr>
  <p:transition>
    <p:fade thruBlk="1"/>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8229600" cy="1139825"/>
          </a:xfrm>
        </p:spPr>
        <p:txBody>
          <a:bodyPr/>
          <a:lstStyle/>
          <a:p>
            <a:endParaRPr lang="en-US"/>
          </a:p>
        </p:txBody>
      </p:sp>
      <p:sp>
        <p:nvSpPr>
          <p:cNvPr id="3" name="Content Placeholder 2"/>
          <p:cNvSpPr>
            <a:spLocks noGrp="1"/>
          </p:cNvSpPr>
          <p:nvPr>
            <p:ph idx="1"/>
          </p:nvPr>
        </p:nvSpPr>
        <p:spPr/>
        <p:txBody>
          <a:bodyPr/>
          <a:lstStyle/>
          <a:p>
            <a:r>
              <a:rPr lang="en-US" dirty="0" smtClean="0"/>
              <a:t>To bolus: </a:t>
            </a:r>
          </a:p>
          <a:p>
            <a:r>
              <a:rPr lang="en-US" dirty="0" smtClean="0"/>
              <a:t>Check glucose: If using linked meter, the glucose is transmitted into the pump.</a:t>
            </a:r>
          </a:p>
          <a:p>
            <a:endParaRPr lang="en-US" dirty="0" smtClean="0"/>
          </a:p>
          <a:p>
            <a:r>
              <a:rPr lang="en-US" dirty="0" smtClean="0"/>
              <a:t>Enter the carbs into the pump.</a:t>
            </a:r>
          </a:p>
        </p:txBody>
      </p:sp>
    </p:spTree>
  </p:cSld>
  <p:clrMapOvr>
    <a:masterClrMapping/>
  </p:clrMapOvr>
  <p:transition>
    <p:fade thruBlk="1"/>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229600" cy="1139825"/>
          </a:xfrm>
        </p:spPr>
        <p:txBody>
          <a:bodyPr/>
          <a:lstStyle/>
          <a:p>
            <a:endParaRPr lang="en-US" dirty="0"/>
          </a:p>
        </p:txBody>
      </p:sp>
      <p:sp>
        <p:nvSpPr>
          <p:cNvPr id="3" name="Content Placeholder 2"/>
          <p:cNvSpPr>
            <a:spLocks noGrp="1"/>
          </p:cNvSpPr>
          <p:nvPr>
            <p:ph idx="1"/>
          </p:nvPr>
        </p:nvSpPr>
        <p:spPr/>
        <p:txBody>
          <a:bodyPr/>
          <a:lstStyle/>
          <a:p>
            <a:r>
              <a:rPr lang="en-US" dirty="0" smtClean="0"/>
              <a:t>The pump will now calculate the dose of insulin.  If the user agrees, he/she will now deliver the dose.  If they don’t agree, they think they need more of less, they can increase or decrease the dose, and deliver.  If there is “active” insulin on board from a previous dose, the pump will subtract that amount from the calculated amount.  </a:t>
            </a:r>
            <a:endParaRPr lang="en-US" dirty="0"/>
          </a:p>
        </p:txBody>
      </p:sp>
    </p:spTree>
  </p:cSld>
  <p:clrMapOvr>
    <a:masterClrMapping/>
  </p:clrMapOvr>
  <p:transition>
    <p:fade thruBlk="1"/>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381000"/>
            <a:ext cx="8229600" cy="658813"/>
          </a:xfrm>
        </p:spPr>
        <p:txBody>
          <a:bodyPr/>
          <a:lstStyle/>
          <a:p>
            <a:endParaRPr lang="en-US" dirty="0"/>
          </a:p>
        </p:txBody>
      </p:sp>
      <p:sp>
        <p:nvSpPr>
          <p:cNvPr id="3" name="Content Placeholder 2"/>
          <p:cNvSpPr>
            <a:spLocks noGrp="1"/>
          </p:cNvSpPr>
          <p:nvPr>
            <p:ph idx="1"/>
          </p:nvPr>
        </p:nvSpPr>
        <p:spPr/>
        <p:txBody>
          <a:bodyPr/>
          <a:lstStyle/>
          <a:p>
            <a:r>
              <a:rPr lang="en-US" dirty="0" smtClean="0"/>
              <a:t>Basal rates:</a:t>
            </a:r>
          </a:p>
          <a:p>
            <a:endParaRPr lang="en-US" dirty="0" smtClean="0"/>
          </a:p>
          <a:p>
            <a:r>
              <a:rPr lang="en-US" dirty="0" smtClean="0"/>
              <a:t>A pre-programmed amount that the pump is delivering around the clock.  Increments can be as small as 0.025 units per hour. </a:t>
            </a:r>
          </a:p>
          <a:p>
            <a:r>
              <a:rPr lang="en-US" dirty="0" smtClean="0"/>
              <a:t>Some pumps can deliver 48 different basal rates in 24 hours. </a:t>
            </a:r>
            <a:endParaRPr lang="en-US" dirty="0"/>
          </a:p>
        </p:txBody>
      </p:sp>
    </p:spTree>
  </p:cSld>
  <p:clrMapOvr>
    <a:masterClrMapping/>
  </p:clrMapOvr>
  <p:transition>
    <p:fade thruBlk="1"/>
  </p:transition>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7570" name="Rectangle 2"/>
          <p:cNvSpPr>
            <a:spLocks noGrp="1" noChangeArrowheads="1"/>
          </p:cNvSpPr>
          <p:nvPr>
            <p:ph type="title"/>
          </p:nvPr>
        </p:nvSpPr>
        <p:spPr>
          <a:xfrm>
            <a:off x="533400" y="1200150"/>
            <a:ext cx="8153400" cy="685800"/>
          </a:xfrm>
        </p:spPr>
        <p:txBody>
          <a:bodyPr/>
          <a:lstStyle/>
          <a:p>
            <a:r>
              <a:rPr lang="en-US"/>
              <a:t>Basal Review Function</a:t>
            </a:r>
          </a:p>
        </p:txBody>
      </p:sp>
      <p:sp>
        <p:nvSpPr>
          <p:cNvPr id="1517571" name="Rectangle 3"/>
          <p:cNvSpPr>
            <a:spLocks noGrp="1" noChangeArrowheads="1"/>
          </p:cNvSpPr>
          <p:nvPr>
            <p:ph type="body" sz="half" idx="2"/>
          </p:nvPr>
        </p:nvSpPr>
        <p:spPr>
          <a:xfrm>
            <a:off x="4595813" y="1920875"/>
            <a:ext cx="4000500" cy="3867150"/>
          </a:xfrm>
        </p:spPr>
        <p:txBody>
          <a:bodyPr/>
          <a:lstStyle/>
          <a:p>
            <a:pPr>
              <a:spcBef>
                <a:spcPct val="50000"/>
              </a:spcBef>
            </a:pPr>
            <a:r>
              <a:rPr lang="en-US" sz="2200" b="0"/>
              <a:t>The Basal Review feature allows the daily basal delivery rates to be viewed</a:t>
            </a:r>
          </a:p>
          <a:p>
            <a:pPr>
              <a:spcBef>
                <a:spcPct val="50000"/>
              </a:spcBef>
            </a:pPr>
            <a:r>
              <a:rPr lang="en-US" sz="2200" b="0"/>
              <a:t>Basal rates should be reviewed on a regular basis and any time a change is made</a:t>
            </a:r>
          </a:p>
          <a:p>
            <a:pPr>
              <a:spcBef>
                <a:spcPct val="50000"/>
              </a:spcBef>
            </a:pPr>
            <a:r>
              <a:rPr lang="en-US" sz="2200" b="0"/>
              <a:t>A written record of the current basal rates should be available at all times</a:t>
            </a:r>
          </a:p>
        </p:txBody>
      </p:sp>
      <p:grpSp>
        <p:nvGrpSpPr>
          <p:cNvPr id="2" name="Group 4"/>
          <p:cNvGrpSpPr>
            <a:grpSpLocks/>
          </p:cNvGrpSpPr>
          <p:nvPr/>
        </p:nvGrpSpPr>
        <p:grpSpPr bwMode="auto">
          <a:xfrm>
            <a:off x="598488" y="2032000"/>
            <a:ext cx="3886200" cy="4027488"/>
            <a:chOff x="377" y="1280"/>
            <a:chExt cx="2448" cy="2537"/>
          </a:xfrm>
        </p:grpSpPr>
        <p:sp>
          <p:nvSpPr>
            <p:cNvPr id="1517573" name="Rectangle 5"/>
            <p:cNvSpPr>
              <a:spLocks noChangeArrowheads="1"/>
            </p:cNvSpPr>
            <p:nvPr/>
          </p:nvSpPr>
          <p:spPr bwMode="auto">
            <a:xfrm>
              <a:off x="695" y="3529"/>
              <a:ext cx="116" cy="288"/>
            </a:xfrm>
            <a:prstGeom prst="rect">
              <a:avLst/>
            </a:prstGeom>
            <a:noFill/>
            <a:ln w="9525">
              <a:noFill/>
              <a:miter lim="800000"/>
              <a:headEnd/>
              <a:tailEnd/>
            </a:ln>
            <a:effectLst/>
          </p:spPr>
          <p:txBody>
            <a:bodyPr wrap="none">
              <a:spAutoFit/>
            </a:bodyPr>
            <a:lstStyle/>
            <a:p>
              <a:pPr eaLnBrk="0" hangingPunct="0">
                <a:lnSpc>
                  <a:spcPct val="100000"/>
                </a:lnSpc>
              </a:pPr>
              <a:endParaRPr lang="en-US" sz="2400" b="0">
                <a:solidFill>
                  <a:srgbClr val="000000"/>
                </a:solidFill>
              </a:endParaRPr>
            </a:p>
          </p:txBody>
        </p:sp>
        <p:sp>
          <p:nvSpPr>
            <p:cNvPr id="1517574" name="Text Box 6"/>
            <p:cNvSpPr txBox="1">
              <a:spLocks noChangeArrowheads="1"/>
            </p:cNvSpPr>
            <p:nvPr/>
          </p:nvSpPr>
          <p:spPr bwMode="auto">
            <a:xfrm>
              <a:off x="377" y="1280"/>
              <a:ext cx="2448" cy="2488"/>
            </a:xfrm>
            <a:prstGeom prst="rect">
              <a:avLst/>
            </a:prstGeom>
            <a:solidFill>
              <a:srgbClr val="C0C0C0"/>
            </a:solidFill>
            <a:ln w="9525">
              <a:noFill/>
              <a:miter lim="800000"/>
              <a:headEnd/>
              <a:tailEnd/>
            </a:ln>
            <a:effectLst/>
          </p:spPr>
          <p:txBody>
            <a:bodyPr/>
            <a:lstStyle/>
            <a:p>
              <a:pPr algn="ctr">
                <a:lnSpc>
                  <a:spcPct val="100000"/>
                </a:lnSpc>
                <a:spcBef>
                  <a:spcPct val="50000"/>
                </a:spcBef>
              </a:pPr>
              <a:endParaRPr lang="en-US">
                <a:solidFill>
                  <a:srgbClr val="000000"/>
                </a:solidFill>
              </a:endParaRPr>
            </a:p>
            <a:p>
              <a:pPr algn="ctr">
                <a:lnSpc>
                  <a:spcPct val="100000"/>
                </a:lnSpc>
                <a:spcBef>
                  <a:spcPct val="50000"/>
                </a:spcBef>
              </a:pPr>
              <a:endParaRPr lang="en-US" sz="2000">
                <a:solidFill>
                  <a:srgbClr val="000000"/>
                </a:solidFill>
              </a:endParaRPr>
            </a:p>
            <a:p>
              <a:pPr algn="ctr">
                <a:lnSpc>
                  <a:spcPct val="100000"/>
                </a:lnSpc>
                <a:spcBef>
                  <a:spcPct val="25000"/>
                </a:spcBef>
                <a:spcAft>
                  <a:spcPct val="15000"/>
                </a:spcAft>
              </a:pPr>
              <a:r>
                <a:rPr lang="en-US" sz="2000">
                  <a:solidFill>
                    <a:schemeClr val="bg2"/>
                  </a:solidFill>
                </a:rPr>
                <a:t>BASAL MENU</a:t>
              </a:r>
            </a:p>
            <a:p>
              <a:pPr>
                <a:lnSpc>
                  <a:spcPct val="100000"/>
                </a:lnSpc>
                <a:spcBef>
                  <a:spcPct val="50000"/>
                </a:spcBef>
              </a:pPr>
              <a:r>
                <a:rPr lang="en-US" sz="1600" b="0">
                  <a:solidFill>
                    <a:schemeClr val="bg2"/>
                  </a:solidFill>
                </a:rPr>
                <a:t> </a:t>
              </a:r>
              <a:r>
                <a:rPr lang="en-US" sz="1600">
                  <a:solidFill>
                    <a:schemeClr val="bg2"/>
                  </a:solidFill>
                </a:rPr>
                <a:t>Set / Edit Temp Basal</a:t>
              </a:r>
            </a:p>
            <a:p>
              <a:pPr>
                <a:lnSpc>
                  <a:spcPct val="100000"/>
                </a:lnSpc>
                <a:spcBef>
                  <a:spcPct val="50000"/>
                </a:spcBef>
              </a:pPr>
              <a:r>
                <a:rPr lang="en-US" sz="1600" b="0">
                  <a:solidFill>
                    <a:schemeClr val="bg2"/>
                  </a:solidFill>
                </a:rPr>
                <a:t> </a:t>
              </a:r>
              <a:r>
                <a:rPr lang="en-US" sz="1600">
                  <a:solidFill>
                    <a:schemeClr val="bg2"/>
                  </a:solidFill>
                </a:rPr>
                <a:t>Set / Edit Basal</a:t>
              </a:r>
            </a:p>
            <a:p>
              <a:pPr>
                <a:lnSpc>
                  <a:spcPct val="100000"/>
                </a:lnSpc>
                <a:spcBef>
                  <a:spcPct val="50000"/>
                </a:spcBef>
              </a:pPr>
              <a:r>
                <a:rPr lang="en-US" sz="1600" b="0">
                  <a:solidFill>
                    <a:srgbClr val="000000"/>
                  </a:solidFill>
                </a:rPr>
                <a:t> </a:t>
              </a:r>
              <a:r>
                <a:rPr lang="en-US" sz="1600">
                  <a:solidFill>
                    <a:srgbClr val="000000"/>
                  </a:solidFill>
                </a:rPr>
                <a:t>Basal Review</a:t>
              </a:r>
            </a:p>
            <a:p>
              <a:pPr>
                <a:lnSpc>
                  <a:spcPct val="100000"/>
                </a:lnSpc>
                <a:spcBef>
                  <a:spcPct val="50000"/>
                </a:spcBef>
              </a:pPr>
              <a:r>
                <a:rPr lang="en-US" sz="1600" b="0">
                  <a:solidFill>
                    <a:srgbClr val="000000"/>
                  </a:solidFill>
                </a:rPr>
                <a:t> </a:t>
              </a:r>
              <a:r>
                <a:rPr lang="en-US" sz="1600">
                  <a:solidFill>
                    <a:schemeClr val="bg2"/>
                  </a:solidFill>
                </a:rPr>
                <a:t>Max Basal Rate</a:t>
              </a:r>
            </a:p>
            <a:p>
              <a:pPr>
                <a:lnSpc>
                  <a:spcPct val="100000"/>
                </a:lnSpc>
                <a:spcBef>
                  <a:spcPct val="50000"/>
                </a:spcBef>
              </a:pPr>
              <a:r>
                <a:rPr lang="en-US" sz="1600" b="0">
                  <a:solidFill>
                    <a:schemeClr val="bg2"/>
                  </a:solidFill>
                </a:rPr>
                <a:t> </a:t>
              </a:r>
              <a:r>
                <a:rPr lang="en-US" sz="1600">
                  <a:solidFill>
                    <a:schemeClr val="bg2"/>
                  </a:solidFill>
                </a:rPr>
                <a:t>Patterns</a:t>
              </a:r>
            </a:p>
            <a:p>
              <a:pPr>
                <a:lnSpc>
                  <a:spcPct val="100000"/>
                </a:lnSpc>
                <a:spcBef>
                  <a:spcPct val="50000"/>
                </a:spcBef>
              </a:pPr>
              <a:r>
                <a:rPr lang="en-US" sz="1600" b="0">
                  <a:solidFill>
                    <a:schemeClr val="bg2"/>
                  </a:solidFill>
                </a:rPr>
                <a:t> </a:t>
              </a:r>
              <a:r>
                <a:rPr lang="en-US" sz="1600">
                  <a:solidFill>
                    <a:schemeClr val="bg2"/>
                  </a:solidFill>
                </a:rPr>
                <a:t>Temp Basal Type</a:t>
              </a:r>
            </a:p>
          </p:txBody>
        </p:sp>
        <p:pic>
          <p:nvPicPr>
            <p:cNvPr id="1517575" name="Picture 7"/>
            <p:cNvPicPr>
              <a:picLocks noChangeAspect="1" noChangeArrowheads="1"/>
            </p:cNvPicPr>
            <p:nvPr/>
          </p:nvPicPr>
          <p:blipFill>
            <a:blip r:embed="rId3" cstate="print"/>
            <a:srcRect/>
            <a:stretch>
              <a:fillRect/>
            </a:stretch>
          </p:blipFill>
          <p:spPr bwMode="auto">
            <a:xfrm>
              <a:off x="518" y="1405"/>
              <a:ext cx="456" cy="204"/>
            </a:xfrm>
            <a:prstGeom prst="rect">
              <a:avLst/>
            </a:prstGeom>
            <a:noFill/>
            <a:ln w="9525">
              <a:noFill/>
              <a:miter lim="800000"/>
              <a:headEnd/>
              <a:tailEnd/>
            </a:ln>
          </p:spPr>
        </p:pic>
        <p:pic>
          <p:nvPicPr>
            <p:cNvPr id="1517576" name="Picture 8"/>
            <p:cNvPicPr>
              <a:picLocks noChangeAspect="1" noChangeArrowheads="1"/>
            </p:cNvPicPr>
            <p:nvPr/>
          </p:nvPicPr>
          <p:blipFill>
            <a:blip r:embed="rId4" cstate="print"/>
            <a:srcRect/>
            <a:stretch>
              <a:fillRect/>
            </a:stretch>
          </p:blipFill>
          <p:spPr bwMode="auto">
            <a:xfrm>
              <a:off x="2288" y="1405"/>
              <a:ext cx="397" cy="202"/>
            </a:xfrm>
            <a:prstGeom prst="rect">
              <a:avLst/>
            </a:prstGeom>
            <a:noFill/>
            <a:ln w="9525">
              <a:noFill/>
              <a:miter lim="800000"/>
              <a:headEnd/>
              <a:tailEnd/>
            </a:ln>
          </p:spPr>
        </p:pic>
        <p:pic>
          <p:nvPicPr>
            <p:cNvPr id="1517577" name="Picture 9"/>
            <p:cNvPicPr>
              <a:picLocks noChangeAspect="1" noChangeArrowheads="1"/>
            </p:cNvPicPr>
            <p:nvPr/>
          </p:nvPicPr>
          <p:blipFill>
            <a:blip r:embed="rId5" cstate="print"/>
            <a:srcRect/>
            <a:stretch>
              <a:fillRect/>
            </a:stretch>
          </p:blipFill>
          <p:spPr bwMode="auto">
            <a:xfrm>
              <a:off x="1282" y="1405"/>
              <a:ext cx="684" cy="203"/>
            </a:xfrm>
            <a:prstGeom prst="rect">
              <a:avLst/>
            </a:prstGeom>
            <a:noFill/>
            <a:ln w="9525">
              <a:noFill/>
              <a:miter lim="800000"/>
              <a:headEnd/>
              <a:tailEnd/>
            </a:ln>
          </p:spPr>
        </p:pic>
        <p:sp>
          <p:nvSpPr>
            <p:cNvPr id="1517578" name="Text Box 10"/>
            <p:cNvSpPr txBox="1">
              <a:spLocks noChangeArrowheads="1"/>
            </p:cNvSpPr>
            <p:nvPr/>
          </p:nvSpPr>
          <p:spPr bwMode="auto">
            <a:xfrm>
              <a:off x="521" y="3382"/>
              <a:ext cx="1184" cy="366"/>
            </a:xfrm>
            <a:prstGeom prst="rect">
              <a:avLst/>
            </a:prstGeom>
            <a:noFill/>
            <a:ln w="9525">
              <a:noFill/>
              <a:miter lim="800000"/>
              <a:headEnd/>
              <a:tailEnd/>
            </a:ln>
            <a:effectLst/>
          </p:spPr>
          <p:txBody>
            <a:bodyPr wrap="none">
              <a:spAutoFit/>
            </a:bodyPr>
            <a:lstStyle/>
            <a:p>
              <a:pPr eaLnBrk="0" hangingPunct="0">
                <a:lnSpc>
                  <a:spcPct val="100000"/>
                </a:lnSpc>
              </a:pPr>
              <a:r>
                <a:rPr lang="en-US" sz="1600">
                  <a:solidFill>
                    <a:schemeClr val="bg2"/>
                  </a:solidFill>
                </a:rPr>
                <a:t>Insulin Rate (U/H)</a:t>
              </a:r>
            </a:p>
            <a:p>
              <a:pPr eaLnBrk="0" hangingPunct="0">
                <a:lnSpc>
                  <a:spcPct val="100000"/>
                </a:lnSpc>
              </a:pPr>
              <a:r>
                <a:rPr lang="en-US" sz="1600">
                  <a:solidFill>
                    <a:schemeClr val="bg2"/>
                  </a:solidFill>
                </a:rPr>
                <a:t>Percent of Basal</a:t>
              </a:r>
              <a:r>
                <a:rPr lang="en-US" sz="1600">
                  <a:solidFill>
                    <a:srgbClr val="000000"/>
                  </a:solidFill>
                </a:rPr>
                <a:t> </a:t>
              </a:r>
            </a:p>
          </p:txBody>
        </p:sp>
        <p:sp>
          <p:nvSpPr>
            <p:cNvPr id="1517579" name="Text Box 11"/>
            <p:cNvSpPr txBox="1">
              <a:spLocks noChangeArrowheads="1"/>
            </p:cNvSpPr>
            <p:nvPr/>
          </p:nvSpPr>
          <p:spPr bwMode="auto">
            <a:xfrm>
              <a:off x="417" y="2528"/>
              <a:ext cx="1392" cy="212"/>
            </a:xfrm>
            <a:prstGeom prst="rect">
              <a:avLst/>
            </a:prstGeom>
            <a:solidFill>
              <a:schemeClr val="bg2"/>
            </a:solidFill>
            <a:ln w="9525">
              <a:noFill/>
              <a:miter lim="800000"/>
              <a:headEnd/>
              <a:tailEnd/>
            </a:ln>
            <a:effectLst/>
          </p:spPr>
          <p:txBody>
            <a:bodyPr>
              <a:spAutoFit/>
            </a:bodyPr>
            <a:lstStyle/>
            <a:p>
              <a:pPr>
                <a:lnSpc>
                  <a:spcPct val="100000"/>
                </a:lnSpc>
                <a:spcBef>
                  <a:spcPct val="50000"/>
                </a:spcBef>
              </a:pPr>
              <a:r>
                <a:rPr lang="en-US" sz="1600">
                  <a:solidFill>
                    <a:srgbClr val="FFFFFF"/>
                  </a:solidFill>
                </a:rPr>
                <a:t>Basal Review</a:t>
              </a:r>
            </a:p>
          </p:txBody>
        </p:sp>
        <p:sp>
          <p:nvSpPr>
            <p:cNvPr id="1517580" name="Rectangle 12"/>
            <p:cNvSpPr>
              <a:spLocks noChangeArrowheads="1"/>
            </p:cNvSpPr>
            <p:nvPr/>
          </p:nvSpPr>
          <p:spPr bwMode="auto">
            <a:xfrm>
              <a:off x="2479" y="2106"/>
              <a:ext cx="129" cy="1593"/>
            </a:xfrm>
            <a:prstGeom prst="rect">
              <a:avLst/>
            </a:prstGeom>
            <a:solidFill>
              <a:srgbClr val="C0C0C0"/>
            </a:solidFill>
            <a:ln w="9525">
              <a:solidFill>
                <a:schemeClr val="bg2"/>
              </a:solidFill>
              <a:miter lim="800000"/>
              <a:headEnd/>
              <a:tailEnd/>
            </a:ln>
            <a:effectLst/>
          </p:spPr>
          <p:txBody>
            <a:bodyPr wrap="none" anchor="ctr"/>
            <a:lstStyle/>
            <a:p>
              <a:endParaRPr lang="en-US"/>
            </a:p>
          </p:txBody>
        </p:sp>
        <p:sp>
          <p:nvSpPr>
            <p:cNvPr id="1517581" name="Rectangle 13"/>
            <p:cNvSpPr>
              <a:spLocks noChangeArrowheads="1"/>
            </p:cNvSpPr>
            <p:nvPr/>
          </p:nvSpPr>
          <p:spPr bwMode="auto">
            <a:xfrm>
              <a:off x="2479" y="2514"/>
              <a:ext cx="130" cy="246"/>
            </a:xfrm>
            <a:prstGeom prst="rect">
              <a:avLst/>
            </a:prstGeom>
            <a:solidFill>
              <a:schemeClr val="bg2"/>
            </a:solidFill>
            <a:ln w="9525">
              <a:solidFill>
                <a:schemeClr val="bg2"/>
              </a:solidFill>
              <a:miter lim="800000"/>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9618" name="Rectangle 2"/>
          <p:cNvSpPr>
            <a:spLocks noGrp="1" noChangeArrowheads="1"/>
          </p:cNvSpPr>
          <p:nvPr>
            <p:ph type="title"/>
          </p:nvPr>
        </p:nvSpPr>
        <p:spPr>
          <a:xfrm>
            <a:off x="533400" y="1190625"/>
            <a:ext cx="8153400" cy="685800"/>
          </a:xfrm>
        </p:spPr>
        <p:txBody>
          <a:bodyPr/>
          <a:lstStyle/>
          <a:p>
            <a:r>
              <a:rPr lang="en-US"/>
              <a:t>Temporary Basal Rate</a:t>
            </a:r>
          </a:p>
        </p:txBody>
      </p:sp>
      <p:sp>
        <p:nvSpPr>
          <p:cNvPr id="1519619" name="Rectangle 3"/>
          <p:cNvSpPr>
            <a:spLocks noGrp="1" noChangeArrowheads="1"/>
          </p:cNvSpPr>
          <p:nvPr>
            <p:ph type="body" sz="half" idx="2"/>
          </p:nvPr>
        </p:nvSpPr>
        <p:spPr>
          <a:xfrm>
            <a:off x="3702050" y="1754188"/>
            <a:ext cx="5149850" cy="4406900"/>
          </a:xfrm>
        </p:spPr>
        <p:txBody>
          <a:bodyPr/>
          <a:lstStyle/>
          <a:p>
            <a:pPr>
              <a:lnSpc>
                <a:spcPct val="90000"/>
              </a:lnSpc>
              <a:spcBef>
                <a:spcPct val="20000"/>
              </a:spcBef>
            </a:pPr>
            <a:r>
              <a:rPr lang="en-US" sz="1800" b="0"/>
              <a:t>Used to increase or decrease basal insulin during physical activity or during illness </a:t>
            </a:r>
          </a:p>
          <a:p>
            <a:pPr>
              <a:lnSpc>
                <a:spcPct val="90000"/>
              </a:lnSpc>
              <a:spcBef>
                <a:spcPct val="20000"/>
              </a:spcBef>
            </a:pPr>
            <a:r>
              <a:rPr lang="en-US" sz="1800" b="0"/>
              <a:t>A temporary basal rate will override all other basal rate programming for a set duration of time</a:t>
            </a:r>
          </a:p>
          <a:p>
            <a:pPr>
              <a:lnSpc>
                <a:spcPct val="90000"/>
              </a:lnSpc>
              <a:spcBef>
                <a:spcPct val="20000"/>
              </a:spcBef>
            </a:pPr>
            <a:r>
              <a:rPr lang="en-US" sz="1800" b="0"/>
              <a:t>Set for between 30 minutes and 24 hours </a:t>
            </a:r>
            <a:br>
              <a:rPr lang="en-US" sz="1800" b="0"/>
            </a:br>
            <a:r>
              <a:rPr lang="en-US" sz="1800" b="0"/>
              <a:t>(up to maximum basal rate)</a:t>
            </a:r>
          </a:p>
          <a:p>
            <a:pPr>
              <a:lnSpc>
                <a:spcPct val="90000"/>
              </a:lnSpc>
              <a:spcBef>
                <a:spcPct val="20000"/>
              </a:spcBef>
            </a:pPr>
            <a:r>
              <a:rPr lang="en-US" sz="1800" b="0"/>
              <a:t>Can be set as</a:t>
            </a:r>
          </a:p>
          <a:p>
            <a:pPr lvl="1">
              <a:lnSpc>
                <a:spcPct val="90000"/>
              </a:lnSpc>
              <a:spcBef>
                <a:spcPct val="20000"/>
              </a:spcBef>
              <a:buFont typeface="Arial" charset="0"/>
              <a:buChar char="—"/>
            </a:pPr>
            <a:r>
              <a:rPr lang="en-US" sz="1600"/>
              <a:t>Percent of basal: a percentage increase or decrease of the current basal rate </a:t>
            </a:r>
          </a:p>
          <a:p>
            <a:pPr lvl="1">
              <a:lnSpc>
                <a:spcPct val="90000"/>
              </a:lnSpc>
              <a:spcBef>
                <a:spcPct val="20000"/>
              </a:spcBef>
              <a:buFont typeface="Arial" charset="0"/>
              <a:buChar char="—"/>
            </a:pPr>
            <a:r>
              <a:rPr lang="en-US" sz="1600"/>
              <a:t>Insulin rate: a basal rate in U/hr, independent of current basal rate</a:t>
            </a:r>
          </a:p>
          <a:p>
            <a:pPr>
              <a:lnSpc>
                <a:spcPct val="90000"/>
              </a:lnSpc>
              <a:spcBef>
                <a:spcPct val="20000"/>
              </a:spcBef>
            </a:pPr>
            <a:r>
              <a:rPr lang="en-US" sz="1800" b="0"/>
              <a:t>If a temporary basal rate is programmed, an open circle will appear next to the time on the Home screen, indicating a special mode</a:t>
            </a:r>
            <a:endParaRPr lang="en-US" sz="1800"/>
          </a:p>
        </p:txBody>
      </p:sp>
      <p:grpSp>
        <p:nvGrpSpPr>
          <p:cNvPr id="2" name="Group 4"/>
          <p:cNvGrpSpPr>
            <a:grpSpLocks/>
          </p:cNvGrpSpPr>
          <p:nvPr/>
        </p:nvGrpSpPr>
        <p:grpSpPr bwMode="auto">
          <a:xfrm>
            <a:off x="584200" y="1868488"/>
            <a:ext cx="2932113" cy="4027487"/>
            <a:chOff x="376" y="1185"/>
            <a:chExt cx="1847" cy="2537"/>
          </a:xfrm>
        </p:grpSpPr>
        <p:sp>
          <p:nvSpPr>
            <p:cNvPr id="1519621" name="Rectangle 5"/>
            <p:cNvSpPr>
              <a:spLocks noChangeArrowheads="1"/>
            </p:cNvSpPr>
            <p:nvPr/>
          </p:nvSpPr>
          <p:spPr bwMode="auto">
            <a:xfrm>
              <a:off x="437" y="3434"/>
              <a:ext cx="116" cy="288"/>
            </a:xfrm>
            <a:prstGeom prst="rect">
              <a:avLst/>
            </a:prstGeom>
            <a:noFill/>
            <a:ln w="9525">
              <a:noFill/>
              <a:miter lim="800000"/>
              <a:headEnd/>
              <a:tailEnd/>
            </a:ln>
            <a:effectLst/>
          </p:spPr>
          <p:txBody>
            <a:bodyPr wrap="none">
              <a:spAutoFit/>
            </a:bodyPr>
            <a:lstStyle/>
            <a:p>
              <a:pPr eaLnBrk="0" hangingPunct="0">
                <a:lnSpc>
                  <a:spcPct val="100000"/>
                </a:lnSpc>
              </a:pPr>
              <a:endParaRPr lang="en-US" sz="2400" b="0">
                <a:solidFill>
                  <a:srgbClr val="000000"/>
                </a:solidFill>
              </a:endParaRPr>
            </a:p>
          </p:txBody>
        </p:sp>
        <p:sp>
          <p:nvSpPr>
            <p:cNvPr id="1519622" name="Text Box 6"/>
            <p:cNvSpPr txBox="1">
              <a:spLocks noChangeArrowheads="1"/>
            </p:cNvSpPr>
            <p:nvPr/>
          </p:nvSpPr>
          <p:spPr bwMode="auto">
            <a:xfrm>
              <a:off x="376" y="1185"/>
              <a:ext cx="1847" cy="2488"/>
            </a:xfrm>
            <a:prstGeom prst="rect">
              <a:avLst/>
            </a:prstGeom>
            <a:solidFill>
              <a:srgbClr val="C0C0C0"/>
            </a:solidFill>
            <a:ln w="9525">
              <a:noFill/>
              <a:miter lim="800000"/>
              <a:headEnd/>
              <a:tailEnd/>
            </a:ln>
            <a:effectLst/>
          </p:spPr>
          <p:txBody>
            <a:bodyPr/>
            <a:lstStyle/>
            <a:p>
              <a:pPr algn="ctr">
                <a:lnSpc>
                  <a:spcPct val="100000"/>
                </a:lnSpc>
                <a:spcBef>
                  <a:spcPct val="50000"/>
                </a:spcBef>
              </a:pPr>
              <a:endParaRPr lang="en-US">
                <a:solidFill>
                  <a:srgbClr val="000000"/>
                </a:solidFill>
              </a:endParaRPr>
            </a:p>
            <a:p>
              <a:pPr algn="ctr">
                <a:lnSpc>
                  <a:spcPct val="100000"/>
                </a:lnSpc>
                <a:spcBef>
                  <a:spcPct val="50000"/>
                </a:spcBef>
              </a:pPr>
              <a:endParaRPr lang="en-US" sz="2000">
                <a:solidFill>
                  <a:srgbClr val="000000"/>
                </a:solidFill>
              </a:endParaRPr>
            </a:p>
            <a:p>
              <a:pPr algn="ctr">
                <a:lnSpc>
                  <a:spcPct val="100000"/>
                </a:lnSpc>
                <a:spcBef>
                  <a:spcPct val="25000"/>
                </a:spcBef>
                <a:spcAft>
                  <a:spcPct val="15000"/>
                </a:spcAft>
              </a:pPr>
              <a:r>
                <a:rPr lang="en-US" sz="2000">
                  <a:solidFill>
                    <a:schemeClr val="bg2"/>
                  </a:solidFill>
                </a:rPr>
                <a:t>BASAL MENU</a:t>
              </a:r>
            </a:p>
            <a:p>
              <a:pPr>
                <a:lnSpc>
                  <a:spcPct val="100000"/>
                </a:lnSpc>
                <a:spcBef>
                  <a:spcPct val="50000"/>
                </a:spcBef>
              </a:pPr>
              <a:r>
                <a:rPr lang="en-US" sz="1600" b="0">
                  <a:solidFill>
                    <a:srgbClr val="000000"/>
                  </a:solidFill>
                </a:rPr>
                <a:t> </a:t>
              </a:r>
              <a:r>
                <a:rPr lang="en-US" sz="1600">
                  <a:solidFill>
                    <a:srgbClr val="000000"/>
                  </a:solidFill>
                </a:rPr>
                <a:t>Set / Edit Temp Basal</a:t>
              </a:r>
            </a:p>
            <a:p>
              <a:pPr>
                <a:lnSpc>
                  <a:spcPct val="100000"/>
                </a:lnSpc>
                <a:spcBef>
                  <a:spcPct val="50000"/>
                </a:spcBef>
              </a:pPr>
              <a:r>
                <a:rPr lang="en-US" sz="1600" b="0">
                  <a:solidFill>
                    <a:srgbClr val="000000"/>
                  </a:solidFill>
                </a:rPr>
                <a:t> </a:t>
              </a:r>
              <a:r>
                <a:rPr lang="en-US" sz="1600">
                  <a:solidFill>
                    <a:schemeClr val="bg2"/>
                  </a:solidFill>
                </a:rPr>
                <a:t>Set / Edit Basal</a:t>
              </a:r>
            </a:p>
            <a:p>
              <a:pPr>
                <a:lnSpc>
                  <a:spcPct val="100000"/>
                </a:lnSpc>
                <a:spcBef>
                  <a:spcPct val="50000"/>
                </a:spcBef>
              </a:pPr>
              <a:r>
                <a:rPr lang="en-US" sz="1600" b="0">
                  <a:solidFill>
                    <a:schemeClr val="bg2"/>
                  </a:solidFill>
                </a:rPr>
                <a:t> </a:t>
              </a:r>
              <a:r>
                <a:rPr lang="en-US" sz="1600">
                  <a:solidFill>
                    <a:schemeClr val="bg2"/>
                  </a:solidFill>
                </a:rPr>
                <a:t>Basal Review</a:t>
              </a:r>
            </a:p>
            <a:p>
              <a:pPr>
                <a:lnSpc>
                  <a:spcPct val="100000"/>
                </a:lnSpc>
                <a:spcBef>
                  <a:spcPct val="50000"/>
                </a:spcBef>
              </a:pPr>
              <a:r>
                <a:rPr lang="en-US" sz="1600" b="0">
                  <a:solidFill>
                    <a:schemeClr val="bg2"/>
                  </a:solidFill>
                </a:rPr>
                <a:t> </a:t>
              </a:r>
              <a:r>
                <a:rPr lang="en-US" sz="1600">
                  <a:solidFill>
                    <a:schemeClr val="bg2"/>
                  </a:solidFill>
                </a:rPr>
                <a:t>Max Basal Rate</a:t>
              </a:r>
            </a:p>
            <a:p>
              <a:pPr>
                <a:lnSpc>
                  <a:spcPct val="100000"/>
                </a:lnSpc>
                <a:spcBef>
                  <a:spcPct val="50000"/>
                </a:spcBef>
              </a:pPr>
              <a:r>
                <a:rPr lang="en-US" sz="1600" b="0">
                  <a:solidFill>
                    <a:schemeClr val="bg2"/>
                  </a:solidFill>
                </a:rPr>
                <a:t> </a:t>
              </a:r>
              <a:r>
                <a:rPr lang="en-US" sz="1600">
                  <a:solidFill>
                    <a:schemeClr val="bg2"/>
                  </a:solidFill>
                </a:rPr>
                <a:t>Patterns</a:t>
              </a:r>
            </a:p>
            <a:p>
              <a:pPr>
                <a:lnSpc>
                  <a:spcPct val="100000"/>
                </a:lnSpc>
                <a:spcBef>
                  <a:spcPct val="50000"/>
                </a:spcBef>
              </a:pPr>
              <a:r>
                <a:rPr lang="en-US" sz="1600" b="0">
                  <a:solidFill>
                    <a:schemeClr val="bg2"/>
                  </a:solidFill>
                </a:rPr>
                <a:t> </a:t>
              </a:r>
              <a:r>
                <a:rPr lang="en-US" sz="1600">
                  <a:solidFill>
                    <a:schemeClr val="bg2"/>
                  </a:solidFill>
                </a:rPr>
                <a:t>Temp Basal Type</a:t>
              </a:r>
            </a:p>
          </p:txBody>
        </p:sp>
        <p:pic>
          <p:nvPicPr>
            <p:cNvPr id="1519623" name="Picture 7"/>
            <p:cNvPicPr>
              <a:picLocks noChangeAspect="1" noChangeArrowheads="1"/>
            </p:cNvPicPr>
            <p:nvPr/>
          </p:nvPicPr>
          <p:blipFill>
            <a:blip r:embed="rId3" cstate="print"/>
            <a:srcRect/>
            <a:stretch>
              <a:fillRect/>
            </a:stretch>
          </p:blipFill>
          <p:spPr bwMode="auto">
            <a:xfrm>
              <a:off x="403" y="1310"/>
              <a:ext cx="362" cy="204"/>
            </a:xfrm>
            <a:prstGeom prst="rect">
              <a:avLst/>
            </a:prstGeom>
            <a:noFill/>
            <a:ln w="9525">
              <a:noFill/>
              <a:miter lim="800000"/>
              <a:headEnd/>
              <a:tailEnd/>
            </a:ln>
          </p:spPr>
        </p:pic>
        <p:pic>
          <p:nvPicPr>
            <p:cNvPr id="1519624" name="Picture 8"/>
            <p:cNvPicPr>
              <a:picLocks noChangeAspect="1" noChangeArrowheads="1"/>
            </p:cNvPicPr>
            <p:nvPr/>
          </p:nvPicPr>
          <p:blipFill>
            <a:blip r:embed="rId4" cstate="print"/>
            <a:srcRect/>
            <a:stretch>
              <a:fillRect/>
            </a:stretch>
          </p:blipFill>
          <p:spPr bwMode="auto">
            <a:xfrm>
              <a:off x="1710" y="1310"/>
              <a:ext cx="315" cy="202"/>
            </a:xfrm>
            <a:prstGeom prst="rect">
              <a:avLst/>
            </a:prstGeom>
            <a:noFill/>
            <a:ln w="9525">
              <a:noFill/>
              <a:miter lim="800000"/>
              <a:headEnd/>
              <a:tailEnd/>
            </a:ln>
          </p:spPr>
        </p:pic>
        <p:pic>
          <p:nvPicPr>
            <p:cNvPr id="1519625" name="Picture 9"/>
            <p:cNvPicPr>
              <a:picLocks noChangeAspect="1" noChangeArrowheads="1"/>
            </p:cNvPicPr>
            <p:nvPr/>
          </p:nvPicPr>
          <p:blipFill>
            <a:blip r:embed="rId5" cstate="print"/>
            <a:srcRect/>
            <a:stretch>
              <a:fillRect/>
            </a:stretch>
          </p:blipFill>
          <p:spPr bwMode="auto">
            <a:xfrm>
              <a:off x="912" y="1310"/>
              <a:ext cx="543" cy="203"/>
            </a:xfrm>
            <a:prstGeom prst="rect">
              <a:avLst/>
            </a:prstGeom>
            <a:noFill/>
            <a:ln w="9525">
              <a:noFill/>
              <a:miter lim="800000"/>
              <a:headEnd/>
              <a:tailEnd/>
            </a:ln>
          </p:spPr>
        </p:pic>
        <p:sp>
          <p:nvSpPr>
            <p:cNvPr id="1519626" name="Text Box 10"/>
            <p:cNvSpPr txBox="1">
              <a:spLocks noChangeArrowheads="1"/>
            </p:cNvSpPr>
            <p:nvPr/>
          </p:nvSpPr>
          <p:spPr bwMode="auto">
            <a:xfrm>
              <a:off x="487" y="3303"/>
              <a:ext cx="1184" cy="366"/>
            </a:xfrm>
            <a:prstGeom prst="rect">
              <a:avLst/>
            </a:prstGeom>
            <a:noFill/>
            <a:ln w="9525">
              <a:noFill/>
              <a:miter lim="800000"/>
              <a:headEnd/>
              <a:tailEnd/>
            </a:ln>
            <a:effectLst/>
          </p:spPr>
          <p:txBody>
            <a:bodyPr wrap="none">
              <a:spAutoFit/>
            </a:bodyPr>
            <a:lstStyle/>
            <a:p>
              <a:pPr eaLnBrk="0" hangingPunct="0">
                <a:lnSpc>
                  <a:spcPct val="100000"/>
                </a:lnSpc>
              </a:pPr>
              <a:r>
                <a:rPr lang="en-US" sz="1600">
                  <a:solidFill>
                    <a:schemeClr val="bg2"/>
                  </a:solidFill>
                </a:rPr>
                <a:t>Insulin Rate (U/H)</a:t>
              </a:r>
            </a:p>
            <a:p>
              <a:pPr eaLnBrk="0" hangingPunct="0">
                <a:lnSpc>
                  <a:spcPct val="100000"/>
                </a:lnSpc>
              </a:pPr>
              <a:r>
                <a:rPr lang="en-US" sz="1600">
                  <a:solidFill>
                    <a:schemeClr val="bg2"/>
                  </a:solidFill>
                </a:rPr>
                <a:t>Percent of Basal</a:t>
              </a:r>
              <a:r>
                <a:rPr lang="en-US" sz="1600">
                  <a:solidFill>
                    <a:srgbClr val="000000"/>
                  </a:solidFill>
                </a:rPr>
                <a:t> </a:t>
              </a:r>
            </a:p>
          </p:txBody>
        </p:sp>
        <p:sp>
          <p:nvSpPr>
            <p:cNvPr id="1519627" name="Rectangle 11"/>
            <p:cNvSpPr>
              <a:spLocks noChangeArrowheads="1"/>
            </p:cNvSpPr>
            <p:nvPr/>
          </p:nvSpPr>
          <p:spPr bwMode="auto">
            <a:xfrm>
              <a:off x="1941" y="1985"/>
              <a:ext cx="122" cy="1642"/>
            </a:xfrm>
            <a:prstGeom prst="rect">
              <a:avLst/>
            </a:prstGeom>
            <a:solidFill>
              <a:srgbClr val="C0C0C0"/>
            </a:solidFill>
            <a:ln w="9525">
              <a:solidFill>
                <a:schemeClr val="bg2"/>
              </a:solidFill>
              <a:miter lim="800000"/>
              <a:headEnd/>
              <a:tailEnd/>
            </a:ln>
            <a:effectLst/>
          </p:spPr>
          <p:txBody>
            <a:bodyPr wrap="none" anchor="ctr"/>
            <a:lstStyle/>
            <a:p>
              <a:endParaRPr lang="en-US"/>
            </a:p>
          </p:txBody>
        </p:sp>
        <p:sp>
          <p:nvSpPr>
            <p:cNvPr id="1519628" name="Rectangle 12"/>
            <p:cNvSpPr>
              <a:spLocks noChangeArrowheads="1"/>
            </p:cNvSpPr>
            <p:nvPr/>
          </p:nvSpPr>
          <p:spPr bwMode="auto">
            <a:xfrm>
              <a:off x="1941" y="1969"/>
              <a:ext cx="122" cy="229"/>
            </a:xfrm>
            <a:prstGeom prst="rect">
              <a:avLst/>
            </a:prstGeom>
            <a:solidFill>
              <a:schemeClr val="bg2"/>
            </a:solidFill>
            <a:ln w="9525">
              <a:solidFill>
                <a:schemeClr val="bg2"/>
              </a:solidFill>
              <a:miter lim="800000"/>
              <a:headEnd/>
              <a:tailEnd/>
            </a:ln>
            <a:effectLst/>
          </p:spPr>
          <p:txBody>
            <a:bodyPr wrap="none" anchor="ctr"/>
            <a:lstStyle/>
            <a:p>
              <a:endParaRPr lang="en-US"/>
            </a:p>
          </p:txBody>
        </p:sp>
        <p:sp>
          <p:nvSpPr>
            <p:cNvPr id="1519629" name="Text Box 13"/>
            <p:cNvSpPr txBox="1">
              <a:spLocks noChangeArrowheads="1"/>
            </p:cNvSpPr>
            <p:nvPr/>
          </p:nvSpPr>
          <p:spPr bwMode="auto">
            <a:xfrm>
              <a:off x="415" y="1973"/>
              <a:ext cx="1384" cy="212"/>
            </a:xfrm>
            <a:prstGeom prst="rect">
              <a:avLst/>
            </a:prstGeom>
            <a:solidFill>
              <a:schemeClr val="bg2"/>
            </a:solidFill>
            <a:ln w="9525">
              <a:noFill/>
              <a:miter lim="800000"/>
              <a:headEnd/>
              <a:tailEnd/>
            </a:ln>
            <a:effectLst/>
          </p:spPr>
          <p:txBody>
            <a:bodyPr/>
            <a:lstStyle/>
            <a:p>
              <a:pPr>
                <a:lnSpc>
                  <a:spcPct val="100000"/>
                </a:lnSpc>
                <a:spcBef>
                  <a:spcPct val="50000"/>
                </a:spcBef>
              </a:pPr>
              <a:r>
                <a:rPr lang="en-US" sz="1600">
                  <a:solidFill>
                    <a:srgbClr val="FFFFFF"/>
                  </a:solidFill>
                </a:rPr>
                <a:t>Set Edit Temp Basal</a:t>
              </a:r>
            </a:p>
          </p:txBody>
        </p:sp>
      </p:gr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584200" y="2755900"/>
            <a:ext cx="3886200" cy="2895600"/>
            <a:chOff x="384" y="1776"/>
            <a:chExt cx="2448" cy="1824"/>
          </a:xfrm>
        </p:grpSpPr>
        <p:sp>
          <p:nvSpPr>
            <p:cNvPr id="996356" name="Text Box 4"/>
            <p:cNvSpPr txBox="1">
              <a:spLocks noChangeArrowheads="1"/>
            </p:cNvSpPr>
            <p:nvPr/>
          </p:nvSpPr>
          <p:spPr bwMode="auto">
            <a:xfrm>
              <a:off x="384" y="1776"/>
              <a:ext cx="2448" cy="1824"/>
            </a:xfrm>
            <a:prstGeom prst="rect">
              <a:avLst/>
            </a:prstGeom>
            <a:solidFill>
              <a:srgbClr val="C0C0C0"/>
            </a:solidFill>
            <a:ln w="9525">
              <a:noFill/>
              <a:miter lim="800000"/>
              <a:headEnd/>
              <a:tailEnd/>
            </a:ln>
            <a:effectLst/>
          </p:spPr>
          <p:txBody>
            <a:bodyPr/>
            <a:lstStyle/>
            <a:p>
              <a:pPr algn="ctr">
                <a:lnSpc>
                  <a:spcPct val="100000"/>
                </a:lnSpc>
                <a:spcBef>
                  <a:spcPct val="50000"/>
                </a:spcBef>
              </a:pPr>
              <a:endParaRPr lang="en-US">
                <a:solidFill>
                  <a:srgbClr val="000000"/>
                </a:solidFill>
              </a:endParaRPr>
            </a:p>
            <a:p>
              <a:pPr algn="ctr">
                <a:lnSpc>
                  <a:spcPct val="100000"/>
                </a:lnSpc>
                <a:spcBef>
                  <a:spcPct val="50000"/>
                </a:spcBef>
              </a:pPr>
              <a:endParaRPr lang="en-US" sz="2000">
                <a:solidFill>
                  <a:srgbClr val="000000"/>
                </a:solidFill>
              </a:endParaRPr>
            </a:p>
            <a:p>
              <a:pPr>
                <a:lnSpc>
                  <a:spcPct val="100000"/>
                </a:lnSpc>
                <a:spcBef>
                  <a:spcPct val="50000"/>
                </a:spcBef>
              </a:pPr>
              <a:r>
                <a:rPr lang="en-US" sz="1600" b="0">
                  <a:solidFill>
                    <a:srgbClr val="000000"/>
                  </a:solidFill>
                </a:rPr>
                <a:t> </a:t>
              </a:r>
            </a:p>
          </p:txBody>
        </p:sp>
        <p:grpSp>
          <p:nvGrpSpPr>
            <p:cNvPr id="3" name="Group 23"/>
            <p:cNvGrpSpPr>
              <a:grpSpLocks/>
            </p:cNvGrpSpPr>
            <p:nvPr/>
          </p:nvGrpSpPr>
          <p:grpSpPr bwMode="auto">
            <a:xfrm>
              <a:off x="525" y="1868"/>
              <a:ext cx="2167" cy="1560"/>
              <a:chOff x="525" y="1868"/>
              <a:chExt cx="2167" cy="1560"/>
            </a:xfrm>
          </p:grpSpPr>
          <p:pic>
            <p:nvPicPr>
              <p:cNvPr id="996360" name="Picture 8"/>
              <p:cNvPicPr>
                <a:picLocks noChangeAspect="1" noChangeArrowheads="1"/>
              </p:cNvPicPr>
              <p:nvPr/>
            </p:nvPicPr>
            <p:blipFill>
              <a:blip r:embed="rId3" cstate="print"/>
              <a:srcRect/>
              <a:stretch>
                <a:fillRect/>
              </a:stretch>
            </p:blipFill>
            <p:spPr bwMode="auto">
              <a:xfrm>
                <a:off x="525" y="1868"/>
                <a:ext cx="456" cy="149"/>
              </a:xfrm>
              <a:prstGeom prst="rect">
                <a:avLst/>
              </a:prstGeom>
              <a:noFill/>
              <a:ln w="9525">
                <a:noFill/>
                <a:miter lim="800000"/>
                <a:headEnd/>
                <a:tailEnd/>
              </a:ln>
            </p:spPr>
          </p:pic>
          <p:pic>
            <p:nvPicPr>
              <p:cNvPr id="996361" name="Picture 9"/>
              <p:cNvPicPr>
                <a:picLocks noChangeAspect="1" noChangeArrowheads="1"/>
              </p:cNvPicPr>
              <p:nvPr/>
            </p:nvPicPr>
            <p:blipFill>
              <a:blip r:embed="rId4" cstate="print"/>
              <a:srcRect/>
              <a:stretch>
                <a:fillRect/>
              </a:stretch>
            </p:blipFill>
            <p:spPr bwMode="auto">
              <a:xfrm>
                <a:off x="2295" y="1868"/>
                <a:ext cx="397" cy="147"/>
              </a:xfrm>
              <a:prstGeom prst="rect">
                <a:avLst/>
              </a:prstGeom>
              <a:noFill/>
              <a:ln w="9525">
                <a:noFill/>
                <a:miter lim="800000"/>
                <a:headEnd/>
                <a:tailEnd/>
              </a:ln>
            </p:spPr>
          </p:pic>
          <p:pic>
            <p:nvPicPr>
              <p:cNvPr id="996362" name="Picture 10"/>
              <p:cNvPicPr>
                <a:picLocks noChangeAspect="1" noChangeArrowheads="1"/>
              </p:cNvPicPr>
              <p:nvPr/>
            </p:nvPicPr>
            <p:blipFill>
              <a:blip r:embed="rId5" cstate="print"/>
              <a:srcRect/>
              <a:stretch>
                <a:fillRect/>
              </a:stretch>
            </p:blipFill>
            <p:spPr bwMode="auto">
              <a:xfrm>
                <a:off x="1289" y="1868"/>
                <a:ext cx="684" cy="148"/>
              </a:xfrm>
              <a:prstGeom prst="rect">
                <a:avLst/>
              </a:prstGeom>
              <a:noFill/>
              <a:ln w="9525">
                <a:noFill/>
                <a:miter lim="800000"/>
                <a:headEnd/>
                <a:tailEnd/>
              </a:ln>
            </p:spPr>
          </p:pic>
          <p:sp>
            <p:nvSpPr>
              <p:cNvPr id="996364" name="Text Box 12"/>
              <p:cNvSpPr txBox="1">
                <a:spLocks noChangeArrowheads="1"/>
              </p:cNvSpPr>
              <p:nvPr/>
            </p:nvSpPr>
            <p:spPr bwMode="auto">
              <a:xfrm>
                <a:off x="656" y="2352"/>
                <a:ext cx="1074" cy="212"/>
              </a:xfrm>
              <a:prstGeom prst="rect">
                <a:avLst/>
              </a:prstGeom>
              <a:noFill/>
              <a:ln w="9525">
                <a:noFill/>
                <a:miter lim="800000"/>
                <a:headEnd/>
                <a:tailEnd/>
              </a:ln>
              <a:effectLst/>
            </p:spPr>
            <p:txBody>
              <a:bodyPr wrap="none">
                <a:spAutoFit/>
              </a:bodyPr>
              <a:lstStyle/>
              <a:p>
                <a:pPr eaLnBrk="0" hangingPunct="0">
                  <a:lnSpc>
                    <a:spcPct val="100000"/>
                  </a:lnSpc>
                </a:pPr>
                <a:r>
                  <a:rPr lang="en-US" sz="1600">
                    <a:solidFill>
                      <a:schemeClr val="bg2"/>
                    </a:solidFill>
                  </a:rPr>
                  <a:t>SET DURATION</a:t>
                </a:r>
              </a:p>
            </p:txBody>
          </p:sp>
          <p:sp>
            <p:nvSpPr>
              <p:cNvPr id="996365" name="Text Box 13"/>
              <p:cNvSpPr txBox="1">
                <a:spLocks noChangeArrowheads="1"/>
              </p:cNvSpPr>
              <p:nvPr/>
            </p:nvSpPr>
            <p:spPr bwMode="auto">
              <a:xfrm>
                <a:off x="624" y="3216"/>
                <a:ext cx="457" cy="212"/>
              </a:xfrm>
              <a:prstGeom prst="rect">
                <a:avLst/>
              </a:prstGeom>
              <a:noFill/>
              <a:ln w="9525">
                <a:noFill/>
                <a:miter lim="800000"/>
                <a:headEnd/>
                <a:tailEnd/>
              </a:ln>
              <a:effectLst/>
            </p:spPr>
            <p:txBody>
              <a:bodyPr wrap="none">
                <a:spAutoFit/>
              </a:bodyPr>
              <a:lstStyle/>
              <a:p>
                <a:pPr eaLnBrk="0" hangingPunct="0">
                  <a:lnSpc>
                    <a:spcPct val="100000"/>
                  </a:lnSpc>
                </a:pPr>
                <a:r>
                  <a:rPr lang="en-US" sz="1600">
                    <a:solidFill>
                      <a:schemeClr val="bg2"/>
                    </a:solidFill>
                  </a:rPr>
                  <a:t>Temp</a:t>
                </a:r>
              </a:p>
            </p:txBody>
          </p:sp>
          <p:sp>
            <p:nvSpPr>
              <p:cNvPr id="996366" name="Text Box 14"/>
              <p:cNvSpPr txBox="1">
                <a:spLocks noChangeArrowheads="1"/>
              </p:cNvSpPr>
              <p:nvPr/>
            </p:nvSpPr>
            <p:spPr bwMode="auto">
              <a:xfrm>
                <a:off x="1536" y="2736"/>
                <a:ext cx="912" cy="480"/>
              </a:xfrm>
              <a:prstGeom prst="rect">
                <a:avLst/>
              </a:prstGeom>
              <a:noFill/>
              <a:ln w="9525">
                <a:noFill/>
                <a:miter lim="800000"/>
                <a:headEnd/>
                <a:tailEnd/>
              </a:ln>
              <a:effectLst/>
            </p:spPr>
            <p:txBody>
              <a:bodyPr>
                <a:spAutoFit/>
              </a:bodyPr>
              <a:lstStyle/>
              <a:p>
                <a:pPr eaLnBrk="0" hangingPunct="0">
                  <a:lnSpc>
                    <a:spcPct val="100000"/>
                  </a:lnSpc>
                </a:pPr>
                <a:r>
                  <a:rPr lang="en-US" sz="4400">
                    <a:solidFill>
                      <a:schemeClr val="bg2"/>
                    </a:solidFill>
                  </a:rPr>
                  <a:t>0:30</a:t>
                </a:r>
              </a:p>
            </p:txBody>
          </p:sp>
        </p:grpSp>
      </p:grpSp>
      <p:sp>
        <p:nvSpPr>
          <p:cNvPr id="996367" name="Text Box 15"/>
          <p:cNvSpPr txBox="1">
            <a:spLocks noChangeArrowheads="1"/>
          </p:cNvSpPr>
          <p:nvPr/>
        </p:nvSpPr>
        <p:spPr bwMode="auto">
          <a:xfrm>
            <a:off x="5003800" y="4316413"/>
            <a:ext cx="2689225" cy="822325"/>
          </a:xfrm>
          <a:prstGeom prst="rect">
            <a:avLst/>
          </a:prstGeom>
          <a:noFill/>
          <a:ln w="9525">
            <a:noFill/>
            <a:miter lim="800000"/>
            <a:headEnd/>
            <a:tailEnd/>
          </a:ln>
          <a:effectLst/>
        </p:spPr>
        <p:txBody>
          <a:bodyPr wrap="none">
            <a:spAutoFit/>
          </a:bodyPr>
          <a:lstStyle/>
          <a:p>
            <a:pPr algn="ctr" eaLnBrk="0" hangingPunct="0">
              <a:lnSpc>
                <a:spcPct val="100000"/>
              </a:lnSpc>
            </a:pPr>
            <a:r>
              <a:rPr lang="en-US" sz="2400">
                <a:solidFill>
                  <a:srgbClr val="000000"/>
                </a:solidFill>
              </a:rPr>
              <a:t>Press </a:t>
            </a:r>
            <a:r>
              <a:rPr lang="en-US" sz="2400" b="0">
                <a:solidFill>
                  <a:srgbClr val="000000"/>
                </a:solidFill>
                <a:latin typeface="Arial Black" pitchFamily="34" charset="0"/>
              </a:rPr>
              <a:t>UP</a:t>
            </a:r>
            <a:r>
              <a:rPr lang="en-US" sz="2400">
                <a:solidFill>
                  <a:srgbClr val="000000"/>
                </a:solidFill>
              </a:rPr>
              <a:t> button </a:t>
            </a:r>
          </a:p>
          <a:p>
            <a:pPr algn="ctr" eaLnBrk="0" hangingPunct="0">
              <a:lnSpc>
                <a:spcPct val="100000"/>
              </a:lnSpc>
            </a:pPr>
            <a:r>
              <a:rPr lang="en-US" sz="2400">
                <a:solidFill>
                  <a:srgbClr val="000000"/>
                </a:solidFill>
              </a:rPr>
              <a:t>to set duration</a:t>
            </a:r>
          </a:p>
        </p:txBody>
      </p:sp>
      <p:sp>
        <p:nvSpPr>
          <p:cNvPr id="996371" name="Text Box 19"/>
          <p:cNvSpPr txBox="1">
            <a:spLocks noChangeArrowheads="1"/>
          </p:cNvSpPr>
          <p:nvPr/>
        </p:nvSpPr>
        <p:spPr bwMode="auto">
          <a:xfrm>
            <a:off x="2667000" y="1828800"/>
            <a:ext cx="3886200" cy="336550"/>
          </a:xfrm>
          <a:prstGeom prst="rect">
            <a:avLst/>
          </a:prstGeom>
          <a:noFill/>
          <a:ln w="9525">
            <a:noFill/>
            <a:miter lim="800000"/>
            <a:headEnd/>
            <a:tailEnd/>
          </a:ln>
          <a:effectLst/>
        </p:spPr>
        <p:txBody>
          <a:bodyPr>
            <a:spAutoFit/>
          </a:bodyPr>
          <a:lstStyle/>
          <a:p>
            <a:pPr>
              <a:lnSpc>
                <a:spcPct val="100000"/>
              </a:lnSpc>
              <a:spcBef>
                <a:spcPct val="50000"/>
              </a:spcBef>
            </a:pPr>
            <a:endParaRPr lang="en-US" sz="1600">
              <a:solidFill>
                <a:srgbClr val="000000"/>
              </a:solidFill>
            </a:endParaRPr>
          </a:p>
        </p:txBody>
      </p:sp>
      <p:sp>
        <p:nvSpPr>
          <p:cNvPr id="996372" name="Text Box 20"/>
          <p:cNvSpPr txBox="1">
            <a:spLocks noChangeArrowheads="1"/>
          </p:cNvSpPr>
          <p:nvPr/>
        </p:nvSpPr>
        <p:spPr bwMode="auto">
          <a:xfrm>
            <a:off x="2465388" y="1898650"/>
            <a:ext cx="4191000" cy="457200"/>
          </a:xfrm>
          <a:prstGeom prst="rect">
            <a:avLst/>
          </a:prstGeom>
          <a:noFill/>
          <a:ln w="9525">
            <a:noFill/>
            <a:miter lim="800000"/>
            <a:headEnd/>
            <a:tailEnd/>
          </a:ln>
          <a:effectLst/>
        </p:spPr>
        <p:txBody>
          <a:bodyPr>
            <a:spAutoFit/>
          </a:bodyPr>
          <a:lstStyle/>
          <a:p>
            <a:pPr algn="ctr">
              <a:lnSpc>
                <a:spcPct val="100000"/>
              </a:lnSpc>
            </a:pPr>
            <a:r>
              <a:rPr lang="en-US" sz="2400">
                <a:solidFill>
                  <a:srgbClr val="000000"/>
                </a:solidFill>
              </a:rPr>
              <a:t>Insulin Rate</a:t>
            </a:r>
          </a:p>
        </p:txBody>
      </p:sp>
      <p:sp>
        <p:nvSpPr>
          <p:cNvPr id="996374" name="Rectangle 22"/>
          <p:cNvSpPr>
            <a:spLocks noGrp="1" noChangeArrowheads="1"/>
          </p:cNvSpPr>
          <p:nvPr>
            <p:ph type="title"/>
          </p:nvPr>
        </p:nvSpPr>
        <p:spPr>
          <a:xfrm>
            <a:off x="533400" y="1276350"/>
            <a:ext cx="8153400" cy="685800"/>
          </a:xfrm>
          <a:noFill/>
          <a:ln/>
        </p:spPr>
        <p:txBody>
          <a:bodyPr/>
          <a:lstStyle/>
          <a:p>
            <a:r>
              <a:rPr lang="en-US"/>
              <a:t>Setting a Temporary Basal Rate</a:t>
            </a:r>
          </a:p>
        </p:txBody>
      </p:sp>
      <p:sp>
        <p:nvSpPr>
          <p:cNvPr id="996379" name="AutoShape 27"/>
          <p:cNvSpPr>
            <a:spLocks noChangeArrowheads="1"/>
          </p:cNvSpPr>
          <p:nvPr/>
        </p:nvSpPr>
        <p:spPr bwMode="auto">
          <a:xfrm>
            <a:off x="5800725" y="3444875"/>
            <a:ext cx="762000" cy="685800"/>
          </a:xfrm>
          <a:prstGeom prst="triangle">
            <a:avLst>
              <a:gd name="adj" fmla="val 50000"/>
            </a:avLst>
          </a:prstGeom>
          <a:solidFill>
            <a:srgbClr val="3D3832"/>
          </a:solidFill>
          <a:ln w="9525">
            <a:solidFill>
              <a:schemeClr val="tx1"/>
            </a:solidFill>
            <a:miter lim="800000"/>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521666" name="AutoShape 2"/>
          <p:cNvSpPr>
            <a:spLocks noChangeArrowheads="1"/>
          </p:cNvSpPr>
          <p:nvPr/>
        </p:nvSpPr>
        <p:spPr bwMode="auto">
          <a:xfrm>
            <a:off x="6210300" y="2667000"/>
            <a:ext cx="762000" cy="685800"/>
          </a:xfrm>
          <a:prstGeom prst="triangle">
            <a:avLst>
              <a:gd name="adj" fmla="val 50000"/>
            </a:avLst>
          </a:prstGeom>
          <a:solidFill>
            <a:srgbClr val="3D3832"/>
          </a:solidFill>
          <a:ln w="9525">
            <a:solidFill>
              <a:schemeClr val="tx1"/>
            </a:solidFill>
            <a:miter lim="800000"/>
            <a:headEnd/>
            <a:tailEnd/>
          </a:ln>
          <a:effectLst/>
        </p:spPr>
        <p:txBody>
          <a:bodyPr wrap="none" anchor="ctr"/>
          <a:lstStyle/>
          <a:p>
            <a:endParaRPr lang="en-US"/>
          </a:p>
        </p:txBody>
      </p:sp>
      <p:sp>
        <p:nvSpPr>
          <p:cNvPr id="1521667" name="Text Box 3"/>
          <p:cNvSpPr txBox="1">
            <a:spLocks noChangeArrowheads="1"/>
          </p:cNvSpPr>
          <p:nvPr/>
        </p:nvSpPr>
        <p:spPr bwMode="auto">
          <a:xfrm>
            <a:off x="5357813" y="3602038"/>
            <a:ext cx="2609850" cy="1006475"/>
          </a:xfrm>
          <a:prstGeom prst="rect">
            <a:avLst/>
          </a:prstGeom>
          <a:noFill/>
          <a:ln w="9525">
            <a:noFill/>
            <a:miter lim="800000"/>
            <a:headEnd/>
            <a:tailEnd/>
          </a:ln>
          <a:effectLst/>
        </p:spPr>
        <p:txBody>
          <a:bodyPr wrap="none">
            <a:spAutoFit/>
          </a:bodyPr>
          <a:lstStyle/>
          <a:p>
            <a:pPr algn="ctr" eaLnBrk="0" hangingPunct="0">
              <a:lnSpc>
                <a:spcPct val="100000"/>
              </a:lnSpc>
            </a:pPr>
            <a:r>
              <a:rPr lang="en-US" sz="2000">
                <a:solidFill>
                  <a:srgbClr val="000000"/>
                </a:solidFill>
              </a:rPr>
              <a:t>Press </a:t>
            </a:r>
            <a:r>
              <a:rPr lang="en-US" sz="2000" b="0">
                <a:solidFill>
                  <a:srgbClr val="000000"/>
                </a:solidFill>
                <a:latin typeface="Arial Black" pitchFamily="34" charset="0"/>
              </a:rPr>
              <a:t>UP</a:t>
            </a:r>
            <a:r>
              <a:rPr lang="en-US" sz="2000">
                <a:solidFill>
                  <a:srgbClr val="000000"/>
                </a:solidFill>
              </a:rPr>
              <a:t> or </a:t>
            </a:r>
            <a:r>
              <a:rPr lang="en-US" sz="2000" b="0">
                <a:solidFill>
                  <a:srgbClr val="000000"/>
                </a:solidFill>
                <a:latin typeface="Arial Black" pitchFamily="34" charset="0"/>
              </a:rPr>
              <a:t>DOWN</a:t>
            </a:r>
          </a:p>
          <a:p>
            <a:pPr algn="ctr" eaLnBrk="0" hangingPunct="0">
              <a:lnSpc>
                <a:spcPct val="100000"/>
              </a:lnSpc>
            </a:pPr>
            <a:r>
              <a:rPr lang="en-US" sz="2000">
                <a:solidFill>
                  <a:srgbClr val="000000"/>
                </a:solidFill>
              </a:rPr>
              <a:t>button to set </a:t>
            </a:r>
          </a:p>
          <a:p>
            <a:pPr algn="ctr" eaLnBrk="0" hangingPunct="0">
              <a:lnSpc>
                <a:spcPct val="100000"/>
              </a:lnSpc>
            </a:pPr>
            <a:r>
              <a:rPr lang="en-US" sz="2000">
                <a:solidFill>
                  <a:srgbClr val="000000"/>
                </a:solidFill>
              </a:rPr>
              <a:t>percent amount</a:t>
            </a:r>
          </a:p>
        </p:txBody>
      </p:sp>
      <p:sp>
        <p:nvSpPr>
          <p:cNvPr id="1521668" name="AutoShape 4"/>
          <p:cNvSpPr>
            <a:spLocks noChangeArrowheads="1"/>
          </p:cNvSpPr>
          <p:nvPr/>
        </p:nvSpPr>
        <p:spPr bwMode="auto">
          <a:xfrm rot="10800000">
            <a:off x="6210300" y="4800600"/>
            <a:ext cx="762000" cy="685800"/>
          </a:xfrm>
          <a:prstGeom prst="triangle">
            <a:avLst>
              <a:gd name="adj" fmla="val 50000"/>
            </a:avLst>
          </a:prstGeom>
          <a:solidFill>
            <a:srgbClr val="3D3832"/>
          </a:solidFill>
          <a:ln w="9525">
            <a:solidFill>
              <a:schemeClr val="tx1"/>
            </a:solidFill>
            <a:miter lim="800000"/>
            <a:headEnd/>
            <a:tailEnd/>
          </a:ln>
          <a:effectLst/>
        </p:spPr>
        <p:txBody>
          <a:bodyPr wrap="none" anchor="ctr"/>
          <a:lstStyle/>
          <a:p>
            <a:endParaRPr lang="en-US"/>
          </a:p>
        </p:txBody>
      </p:sp>
      <p:sp>
        <p:nvSpPr>
          <p:cNvPr id="1521669" name="Text Box 5"/>
          <p:cNvSpPr txBox="1">
            <a:spLocks noChangeArrowheads="1"/>
          </p:cNvSpPr>
          <p:nvPr/>
        </p:nvSpPr>
        <p:spPr bwMode="auto">
          <a:xfrm>
            <a:off x="2514600" y="762000"/>
            <a:ext cx="5715000" cy="336550"/>
          </a:xfrm>
          <a:prstGeom prst="rect">
            <a:avLst/>
          </a:prstGeom>
          <a:noFill/>
          <a:ln w="9525">
            <a:noFill/>
            <a:miter lim="800000"/>
            <a:headEnd/>
            <a:tailEnd/>
          </a:ln>
          <a:effectLst/>
        </p:spPr>
        <p:txBody>
          <a:bodyPr>
            <a:spAutoFit/>
          </a:bodyPr>
          <a:lstStyle/>
          <a:p>
            <a:pPr>
              <a:lnSpc>
                <a:spcPct val="100000"/>
              </a:lnSpc>
              <a:spcBef>
                <a:spcPct val="50000"/>
              </a:spcBef>
            </a:pPr>
            <a:endParaRPr lang="en-US" sz="1600">
              <a:solidFill>
                <a:srgbClr val="000000"/>
              </a:solidFill>
            </a:endParaRPr>
          </a:p>
        </p:txBody>
      </p:sp>
      <p:sp>
        <p:nvSpPr>
          <p:cNvPr id="1521670" name="Text Box 6"/>
          <p:cNvSpPr txBox="1">
            <a:spLocks noChangeArrowheads="1"/>
          </p:cNvSpPr>
          <p:nvPr/>
        </p:nvSpPr>
        <p:spPr bwMode="auto">
          <a:xfrm>
            <a:off x="2470150" y="1916113"/>
            <a:ext cx="4191000" cy="457200"/>
          </a:xfrm>
          <a:prstGeom prst="rect">
            <a:avLst/>
          </a:prstGeom>
          <a:noFill/>
          <a:ln w="9525">
            <a:noFill/>
            <a:miter lim="800000"/>
            <a:headEnd/>
            <a:tailEnd/>
          </a:ln>
          <a:effectLst/>
        </p:spPr>
        <p:txBody>
          <a:bodyPr>
            <a:spAutoFit/>
          </a:bodyPr>
          <a:lstStyle/>
          <a:p>
            <a:pPr algn="ctr">
              <a:lnSpc>
                <a:spcPct val="100000"/>
              </a:lnSpc>
            </a:pPr>
            <a:r>
              <a:rPr lang="en-US" sz="2400">
                <a:solidFill>
                  <a:srgbClr val="000000"/>
                </a:solidFill>
              </a:rPr>
              <a:t>Percent of Basal Rate</a:t>
            </a:r>
          </a:p>
        </p:txBody>
      </p:sp>
      <p:sp>
        <p:nvSpPr>
          <p:cNvPr id="1521671" name="Rectangle 7"/>
          <p:cNvSpPr>
            <a:spLocks noGrp="1" noChangeArrowheads="1"/>
          </p:cNvSpPr>
          <p:nvPr>
            <p:ph type="title"/>
          </p:nvPr>
        </p:nvSpPr>
        <p:spPr>
          <a:xfrm>
            <a:off x="533400" y="1304925"/>
            <a:ext cx="8153400" cy="685800"/>
          </a:xfrm>
          <a:noFill/>
          <a:ln/>
        </p:spPr>
        <p:txBody>
          <a:bodyPr/>
          <a:lstStyle/>
          <a:p>
            <a:r>
              <a:rPr lang="en-US"/>
              <a:t>Setting a Temporary Basal Rate</a:t>
            </a:r>
          </a:p>
        </p:txBody>
      </p:sp>
      <p:grpSp>
        <p:nvGrpSpPr>
          <p:cNvPr id="2" name="Group 8"/>
          <p:cNvGrpSpPr>
            <a:grpSpLocks/>
          </p:cNvGrpSpPr>
          <p:nvPr/>
        </p:nvGrpSpPr>
        <p:grpSpPr bwMode="auto">
          <a:xfrm>
            <a:off x="355600" y="2844800"/>
            <a:ext cx="3886200" cy="2895600"/>
            <a:chOff x="224" y="1792"/>
            <a:chExt cx="2448" cy="1824"/>
          </a:xfrm>
        </p:grpSpPr>
        <p:grpSp>
          <p:nvGrpSpPr>
            <p:cNvPr id="3" name="Group 9"/>
            <p:cNvGrpSpPr>
              <a:grpSpLocks/>
            </p:cNvGrpSpPr>
            <p:nvPr/>
          </p:nvGrpSpPr>
          <p:grpSpPr bwMode="auto">
            <a:xfrm>
              <a:off x="224" y="1792"/>
              <a:ext cx="2448" cy="1824"/>
              <a:chOff x="3552" y="1632"/>
              <a:chExt cx="2061" cy="1912"/>
            </a:xfrm>
          </p:grpSpPr>
          <p:sp>
            <p:nvSpPr>
              <p:cNvPr id="1521674" name="Text Box 10"/>
              <p:cNvSpPr txBox="1">
                <a:spLocks noChangeArrowheads="1"/>
              </p:cNvSpPr>
              <p:nvPr/>
            </p:nvSpPr>
            <p:spPr bwMode="auto">
              <a:xfrm>
                <a:off x="3552" y="1632"/>
                <a:ext cx="2061" cy="1912"/>
              </a:xfrm>
              <a:prstGeom prst="rect">
                <a:avLst/>
              </a:prstGeom>
              <a:solidFill>
                <a:srgbClr val="C0C0C0"/>
              </a:solidFill>
              <a:ln w="9525">
                <a:noFill/>
                <a:miter lim="800000"/>
                <a:headEnd/>
                <a:tailEnd/>
              </a:ln>
              <a:effectLst/>
            </p:spPr>
            <p:txBody>
              <a:bodyPr/>
              <a:lstStyle/>
              <a:p>
                <a:pPr algn="ctr">
                  <a:lnSpc>
                    <a:spcPct val="100000"/>
                  </a:lnSpc>
                  <a:spcBef>
                    <a:spcPct val="50000"/>
                  </a:spcBef>
                </a:pPr>
                <a:endParaRPr lang="en-US">
                  <a:solidFill>
                    <a:srgbClr val="000000"/>
                  </a:solidFill>
                </a:endParaRPr>
              </a:p>
              <a:p>
                <a:pPr algn="ctr">
                  <a:lnSpc>
                    <a:spcPct val="100000"/>
                  </a:lnSpc>
                  <a:spcBef>
                    <a:spcPct val="50000"/>
                  </a:spcBef>
                </a:pPr>
                <a:endParaRPr lang="en-US" sz="2000">
                  <a:solidFill>
                    <a:srgbClr val="000000"/>
                  </a:solidFill>
                </a:endParaRPr>
              </a:p>
              <a:p>
                <a:pPr>
                  <a:lnSpc>
                    <a:spcPct val="100000"/>
                  </a:lnSpc>
                  <a:spcBef>
                    <a:spcPct val="50000"/>
                  </a:spcBef>
                </a:pPr>
                <a:r>
                  <a:rPr lang="en-US" sz="1600" b="0">
                    <a:solidFill>
                      <a:srgbClr val="000000"/>
                    </a:solidFill>
                  </a:rPr>
                  <a:t> </a:t>
                </a:r>
                <a:r>
                  <a:rPr lang="en-US" sz="1600">
                    <a:solidFill>
                      <a:schemeClr val="bg2"/>
                    </a:solidFill>
                  </a:rPr>
                  <a:t>SET TEMP BASAL %</a:t>
                </a:r>
              </a:p>
            </p:txBody>
          </p:sp>
          <p:grpSp>
            <p:nvGrpSpPr>
              <p:cNvPr id="4" name="Group 11"/>
              <p:cNvGrpSpPr>
                <a:grpSpLocks/>
              </p:cNvGrpSpPr>
              <p:nvPr/>
            </p:nvGrpSpPr>
            <p:grpSpPr bwMode="auto">
              <a:xfrm>
                <a:off x="5322" y="2307"/>
                <a:ext cx="102" cy="1152"/>
                <a:chOff x="5136" y="2256"/>
                <a:chExt cx="96" cy="1008"/>
              </a:xfrm>
            </p:grpSpPr>
            <p:sp>
              <p:nvSpPr>
                <p:cNvPr id="1521676" name="Rectangle 12"/>
                <p:cNvSpPr>
                  <a:spLocks noChangeArrowheads="1"/>
                </p:cNvSpPr>
                <p:nvPr/>
              </p:nvSpPr>
              <p:spPr bwMode="auto">
                <a:xfrm>
                  <a:off x="5136" y="2256"/>
                  <a:ext cx="96" cy="1008"/>
                </a:xfrm>
                <a:prstGeom prst="rect">
                  <a:avLst/>
                </a:prstGeom>
                <a:solidFill>
                  <a:srgbClr val="C0C0C0"/>
                </a:solidFill>
                <a:ln w="9525">
                  <a:noFill/>
                  <a:miter lim="800000"/>
                  <a:headEnd/>
                  <a:tailEnd/>
                </a:ln>
                <a:effectLst/>
              </p:spPr>
              <p:txBody>
                <a:bodyPr wrap="none" anchor="ctr"/>
                <a:lstStyle/>
                <a:p>
                  <a:endParaRPr lang="en-US"/>
                </a:p>
              </p:txBody>
            </p:sp>
            <p:sp>
              <p:nvSpPr>
                <p:cNvPr id="1521677" name="Rectangle 13"/>
                <p:cNvSpPr>
                  <a:spLocks noChangeArrowheads="1"/>
                </p:cNvSpPr>
                <p:nvPr/>
              </p:nvSpPr>
              <p:spPr bwMode="auto">
                <a:xfrm>
                  <a:off x="5136" y="2256"/>
                  <a:ext cx="96" cy="144"/>
                </a:xfrm>
                <a:prstGeom prst="rect">
                  <a:avLst/>
                </a:prstGeom>
                <a:solidFill>
                  <a:srgbClr val="C0C0C0"/>
                </a:solidFill>
                <a:ln w="9525">
                  <a:noFill/>
                  <a:miter lim="800000"/>
                  <a:headEnd/>
                  <a:tailEnd/>
                </a:ln>
                <a:effectLst/>
              </p:spPr>
              <p:txBody>
                <a:bodyPr wrap="none" anchor="ctr"/>
                <a:lstStyle/>
                <a:p>
                  <a:endParaRPr lang="en-US"/>
                </a:p>
              </p:txBody>
            </p:sp>
          </p:grpSp>
          <p:pic>
            <p:nvPicPr>
              <p:cNvPr id="1521678" name="Picture 14"/>
              <p:cNvPicPr>
                <a:picLocks noChangeAspect="1" noChangeArrowheads="1"/>
              </p:cNvPicPr>
              <p:nvPr/>
            </p:nvPicPr>
            <p:blipFill>
              <a:blip r:embed="rId3" cstate="print"/>
              <a:srcRect/>
              <a:stretch>
                <a:fillRect/>
              </a:stretch>
            </p:blipFill>
            <p:spPr bwMode="auto">
              <a:xfrm>
                <a:off x="3671" y="1728"/>
                <a:ext cx="384" cy="157"/>
              </a:xfrm>
              <a:prstGeom prst="rect">
                <a:avLst/>
              </a:prstGeom>
              <a:solidFill>
                <a:srgbClr val="C0C0C0"/>
              </a:solidFill>
              <a:ln w="9525">
                <a:noFill/>
                <a:miter lim="800000"/>
                <a:headEnd/>
                <a:tailEnd/>
              </a:ln>
            </p:spPr>
          </p:pic>
          <p:pic>
            <p:nvPicPr>
              <p:cNvPr id="1521679" name="Picture 15"/>
              <p:cNvPicPr>
                <a:picLocks noChangeAspect="1" noChangeArrowheads="1"/>
              </p:cNvPicPr>
              <p:nvPr/>
            </p:nvPicPr>
            <p:blipFill>
              <a:blip r:embed="rId4" cstate="print"/>
              <a:srcRect/>
              <a:stretch>
                <a:fillRect/>
              </a:stretch>
            </p:blipFill>
            <p:spPr bwMode="auto">
              <a:xfrm>
                <a:off x="5161" y="1728"/>
                <a:ext cx="334" cy="155"/>
              </a:xfrm>
              <a:prstGeom prst="rect">
                <a:avLst/>
              </a:prstGeom>
              <a:solidFill>
                <a:srgbClr val="C0C0C0"/>
              </a:solidFill>
              <a:ln w="9525">
                <a:noFill/>
                <a:miter lim="800000"/>
                <a:headEnd/>
                <a:tailEnd/>
              </a:ln>
            </p:spPr>
          </p:pic>
          <p:pic>
            <p:nvPicPr>
              <p:cNvPr id="1521680" name="Picture 16"/>
              <p:cNvPicPr>
                <a:picLocks noChangeAspect="1" noChangeArrowheads="1"/>
              </p:cNvPicPr>
              <p:nvPr/>
            </p:nvPicPr>
            <p:blipFill>
              <a:blip r:embed="rId5" cstate="print"/>
              <a:srcRect/>
              <a:stretch>
                <a:fillRect/>
              </a:stretch>
            </p:blipFill>
            <p:spPr bwMode="auto">
              <a:xfrm>
                <a:off x="4314" y="1728"/>
                <a:ext cx="576" cy="156"/>
              </a:xfrm>
              <a:prstGeom prst="rect">
                <a:avLst/>
              </a:prstGeom>
              <a:solidFill>
                <a:srgbClr val="C0C0C0"/>
              </a:solidFill>
              <a:ln w="9525">
                <a:noFill/>
                <a:miter lim="800000"/>
                <a:headEnd/>
                <a:tailEnd/>
              </a:ln>
            </p:spPr>
          </p:pic>
        </p:grpSp>
        <p:sp>
          <p:nvSpPr>
            <p:cNvPr id="1521681" name="Rectangle 17"/>
            <p:cNvSpPr>
              <a:spLocks noChangeArrowheads="1"/>
            </p:cNvSpPr>
            <p:nvPr/>
          </p:nvSpPr>
          <p:spPr bwMode="auto">
            <a:xfrm>
              <a:off x="1416" y="2681"/>
              <a:ext cx="821" cy="480"/>
            </a:xfrm>
            <a:prstGeom prst="rect">
              <a:avLst/>
            </a:prstGeom>
            <a:solidFill>
              <a:srgbClr val="C0C0C0"/>
            </a:solidFill>
            <a:ln w="9525">
              <a:noFill/>
              <a:miter lim="800000"/>
              <a:headEnd/>
              <a:tailEnd/>
            </a:ln>
            <a:effectLst/>
          </p:spPr>
          <p:txBody>
            <a:bodyPr wrap="none">
              <a:spAutoFit/>
            </a:bodyPr>
            <a:lstStyle/>
            <a:p>
              <a:pPr eaLnBrk="0" hangingPunct="0">
                <a:lnSpc>
                  <a:spcPct val="100000"/>
                </a:lnSpc>
              </a:pPr>
              <a:r>
                <a:rPr lang="en-US" sz="4400">
                  <a:solidFill>
                    <a:schemeClr val="bg2"/>
                  </a:solidFill>
                </a:rPr>
                <a:t>50%</a:t>
              </a:r>
            </a:p>
          </p:txBody>
        </p:sp>
        <p:sp>
          <p:nvSpPr>
            <p:cNvPr id="1521682" name="Text Box 18"/>
            <p:cNvSpPr txBox="1">
              <a:spLocks noChangeArrowheads="1"/>
            </p:cNvSpPr>
            <p:nvPr/>
          </p:nvSpPr>
          <p:spPr bwMode="auto">
            <a:xfrm>
              <a:off x="606" y="2606"/>
              <a:ext cx="372" cy="212"/>
            </a:xfrm>
            <a:prstGeom prst="rect">
              <a:avLst/>
            </a:prstGeom>
            <a:noFill/>
            <a:ln w="9525">
              <a:noFill/>
              <a:miter lim="800000"/>
              <a:headEnd/>
              <a:tailEnd/>
            </a:ln>
            <a:effectLst/>
          </p:spPr>
          <p:txBody>
            <a:bodyPr wrap="none">
              <a:spAutoFit/>
            </a:bodyPr>
            <a:lstStyle/>
            <a:p>
              <a:pPr>
                <a:lnSpc>
                  <a:spcPct val="100000"/>
                </a:lnSpc>
              </a:pPr>
              <a:r>
                <a:rPr lang="en-US" sz="1600">
                  <a:solidFill>
                    <a:schemeClr val="bg2"/>
                  </a:solidFill>
                </a:rPr>
                <a:t>1:00</a:t>
              </a:r>
            </a:p>
          </p:txBody>
        </p:sp>
      </p:grpSp>
    </p:spTree>
  </p:cSld>
  <p:clrMapOvr>
    <a:masterClrMapping/>
  </p:clrMapOvr>
  <p:transition>
    <p:fade thruBlk="1"/>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5762" name="Rectangle 2"/>
          <p:cNvSpPr>
            <a:spLocks noGrp="1" noChangeArrowheads="1"/>
          </p:cNvSpPr>
          <p:nvPr>
            <p:ph type="title"/>
          </p:nvPr>
        </p:nvSpPr>
        <p:spPr>
          <a:xfrm>
            <a:off x="533400" y="1143000"/>
            <a:ext cx="8153400" cy="685800"/>
          </a:xfrm>
        </p:spPr>
        <p:txBody>
          <a:bodyPr/>
          <a:lstStyle/>
          <a:p>
            <a:r>
              <a:rPr lang="en-US"/>
              <a:t> Patterns Feature</a:t>
            </a:r>
          </a:p>
        </p:txBody>
      </p:sp>
      <p:sp>
        <p:nvSpPr>
          <p:cNvPr id="1525763" name="Rectangle 3"/>
          <p:cNvSpPr>
            <a:spLocks noGrp="1" noChangeArrowheads="1"/>
          </p:cNvSpPr>
          <p:nvPr>
            <p:ph type="body" idx="1"/>
          </p:nvPr>
        </p:nvSpPr>
        <p:spPr>
          <a:xfrm>
            <a:off x="609600" y="1676400"/>
            <a:ext cx="7854950" cy="4916488"/>
          </a:xfrm>
        </p:spPr>
        <p:txBody>
          <a:bodyPr/>
          <a:lstStyle/>
          <a:p>
            <a:pPr>
              <a:spcBef>
                <a:spcPct val="15000"/>
              </a:spcBef>
            </a:pPr>
            <a:r>
              <a:rPr lang="en-US" sz="2200" b="0"/>
              <a:t>The Patterns feature allows customized basal rates to be programmed in order to meet the patient’s daily, weekly or monthly needs. This feature is useful in the following circumstances:</a:t>
            </a:r>
          </a:p>
          <a:p>
            <a:pPr marL="742950" lvl="1" indent="-346075">
              <a:spcBef>
                <a:spcPct val="15000"/>
              </a:spcBef>
              <a:buFont typeface="Arial" charset="0"/>
              <a:buChar char="—"/>
            </a:pPr>
            <a:r>
              <a:rPr lang="en-US" sz="2000"/>
              <a:t>Changes in sleep times (weekends, shift work)</a:t>
            </a:r>
          </a:p>
          <a:p>
            <a:pPr marL="742950" lvl="1" indent="-346075">
              <a:spcBef>
                <a:spcPct val="15000"/>
              </a:spcBef>
              <a:buFont typeface="Arial" charset="0"/>
              <a:buChar char="—"/>
            </a:pPr>
            <a:r>
              <a:rPr lang="en-US" sz="2000"/>
              <a:t>Different schedule during the week vs weekends</a:t>
            </a:r>
          </a:p>
          <a:p>
            <a:pPr marL="742950" lvl="1" indent="-346075">
              <a:spcBef>
                <a:spcPct val="15000"/>
              </a:spcBef>
              <a:buFont typeface="Arial" charset="0"/>
              <a:buChar char="—"/>
            </a:pPr>
            <a:r>
              <a:rPr lang="en-US" sz="2000"/>
              <a:t>High-activity or low-activity days vs typical day</a:t>
            </a:r>
          </a:p>
          <a:p>
            <a:pPr marL="742950" lvl="1" indent="-346075">
              <a:spcBef>
                <a:spcPct val="15000"/>
              </a:spcBef>
              <a:buFont typeface="Arial" charset="0"/>
              <a:buChar char="—"/>
            </a:pPr>
            <a:r>
              <a:rPr lang="en-US" sz="2000"/>
              <a:t>Monthly hormonal shifts in some women</a:t>
            </a:r>
          </a:p>
          <a:p>
            <a:pPr>
              <a:spcBef>
                <a:spcPct val="15000"/>
              </a:spcBef>
            </a:pPr>
            <a:r>
              <a:rPr lang="en-US" sz="2200" b="0"/>
              <a:t>Up to 3 different patterns can be set: </a:t>
            </a:r>
          </a:p>
          <a:p>
            <a:pPr marL="742950" lvl="1" indent="-346075">
              <a:spcBef>
                <a:spcPct val="15000"/>
              </a:spcBef>
              <a:buFont typeface="Arial" charset="0"/>
              <a:buChar char="—"/>
            </a:pPr>
            <a:r>
              <a:rPr lang="en-US" sz="2000"/>
              <a:t>Standard, A, or B</a:t>
            </a:r>
          </a:p>
          <a:p>
            <a:pPr>
              <a:spcBef>
                <a:spcPct val="15000"/>
              </a:spcBef>
            </a:pPr>
            <a:r>
              <a:rPr lang="en-US" sz="2200" b="0"/>
              <a:t>This feature must be turned On before it can be used</a:t>
            </a:r>
          </a:p>
          <a:p>
            <a:pPr>
              <a:spcBef>
                <a:spcPct val="15000"/>
              </a:spcBef>
            </a:pPr>
            <a:r>
              <a:rPr lang="en-US" sz="2200" b="0"/>
              <a:t>Open circles will appear next to the time in the Home screen when either pattern A or B is active</a:t>
            </a:r>
          </a:p>
        </p:txBody>
      </p:sp>
    </p:spTree>
  </p:cSld>
  <p:clrMapOvr>
    <a:masterClrMapping/>
  </p:clrMapOvr>
  <p:transition>
    <p:fade thruBlk="1"/>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2" name="Picture 2" descr="Ssmqr-13"/>
          <p:cNvPicPr>
            <a:picLocks noChangeAspect="1" noChangeArrowheads="1"/>
          </p:cNvPicPr>
          <p:nvPr/>
        </p:nvPicPr>
        <p:blipFill>
          <a:blip r:embed="rId2" cstate="print"/>
          <a:srcRect/>
          <a:stretch>
            <a:fillRect/>
          </a:stretch>
        </p:blipFill>
        <p:spPr bwMode="auto">
          <a:xfrm>
            <a:off x="1828800" y="762000"/>
            <a:ext cx="5486400" cy="4540250"/>
          </a:xfrm>
          <a:prstGeom prst="rect">
            <a:avLst/>
          </a:prstGeom>
          <a:noFill/>
          <a:ln w="9525">
            <a:noFill/>
            <a:miter lim="800000"/>
            <a:headEnd/>
            <a:tailEnd/>
          </a:ln>
        </p:spPr>
      </p:pic>
      <p:sp>
        <p:nvSpPr>
          <p:cNvPr id="337923" name="Text Box 3"/>
          <p:cNvSpPr txBox="1">
            <a:spLocks noChangeArrowheads="1"/>
          </p:cNvSpPr>
          <p:nvPr/>
        </p:nvSpPr>
        <p:spPr bwMode="auto">
          <a:xfrm>
            <a:off x="2971800" y="5486400"/>
            <a:ext cx="3201988" cy="457200"/>
          </a:xfrm>
          <a:prstGeom prst="rect">
            <a:avLst/>
          </a:prstGeom>
          <a:noFill/>
          <a:ln w="9525">
            <a:noFill/>
            <a:miter lim="800000"/>
            <a:headEnd/>
            <a:tailEnd/>
          </a:ln>
        </p:spPr>
        <p:txBody>
          <a:bodyPr>
            <a:spAutoFit/>
          </a:bodyPr>
          <a:lstStyle/>
          <a:p>
            <a:pPr eaLnBrk="0" hangingPunct="0"/>
            <a:r>
              <a:rPr lang="en-US" altLang="en-US" sz="2400">
                <a:solidFill>
                  <a:srgbClr val="000000"/>
                </a:solidFill>
                <a:latin typeface="Times New Roman" pitchFamily="18" charset="0"/>
              </a:rPr>
              <a:t>Infusion set cannulas</a:t>
            </a:r>
          </a:p>
        </p:txBody>
      </p:sp>
    </p:spTree>
  </p:cSld>
  <p:clrMapOvr>
    <a:masterClrMapping/>
  </p:clrMapOvr>
  <p:transition>
    <p:fade thruBlk="1"/>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70" name="Picture 1026" descr="Silo-27"/>
          <p:cNvPicPr>
            <a:picLocks noChangeAspect="1" noChangeArrowheads="1"/>
          </p:cNvPicPr>
          <p:nvPr/>
        </p:nvPicPr>
        <p:blipFill>
          <a:blip r:embed="rId2" cstate="print">
            <a:lum bright="-6000" contrast="-12000"/>
          </a:blip>
          <a:srcRect/>
          <a:stretch>
            <a:fillRect/>
          </a:stretch>
        </p:blipFill>
        <p:spPr bwMode="auto">
          <a:xfrm>
            <a:off x="1981200" y="838200"/>
            <a:ext cx="5410200" cy="4343400"/>
          </a:xfrm>
          <a:prstGeom prst="rect">
            <a:avLst/>
          </a:prstGeom>
          <a:noFill/>
          <a:ln w="9525">
            <a:noFill/>
            <a:miter lim="800000"/>
            <a:headEnd/>
            <a:tailEnd/>
          </a:ln>
        </p:spPr>
      </p:pic>
      <p:sp>
        <p:nvSpPr>
          <p:cNvPr id="339971" name="Text Box 1027"/>
          <p:cNvSpPr txBox="1">
            <a:spLocks noChangeArrowheads="1"/>
          </p:cNvSpPr>
          <p:nvPr/>
        </p:nvSpPr>
        <p:spPr bwMode="auto">
          <a:xfrm>
            <a:off x="3657600" y="5334000"/>
            <a:ext cx="1485900" cy="457200"/>
          </a:xfrm>
          <a:prstGeom prst="rect">
            <a:avLst/>
          </a:prstGeom>
          <a:noFill/>
          <a:ln w="9525">
            <a:noFill/>
            <a:miter lim="800000"/>
            <a:headEnd/>
            <a:tailEnd/>
          </a:ln>
        </p:spPr>
        <p:txBody>
          <a:bodyPr wrap="none">
            <a:spAutoFit/>
          </a:bodyPr>
          <a:lstStyle/>
          <a:p>
            <a:pPr eaLnBrk="0" hangingPunct="0"/>
            <a:r>
              <a:rPr lang="en-US" altLang="en-US" sz="2400">
                <a:solidFill>
                  <a:srgbClr val="000000"/>
                </a:solidFill>
                <a:latin typeface="Times New Roman" pitchFamily="18" charset="0"/>
              </a:rPr>
              <a:t>Connected</a:t>
            </a:r>
            <a:endParaRPr lang="en-US" altLang="en-US" sz="2400">
              <a:solidFill>
                <a:srgbClr val="003399"/>
              </a:solidFill>
              <a:latin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8|8.3|7.|3.9|2.8"/>
</p:tagLst>
</file>

<file path=ppt/tags/tag2.xml><?xml version="1.0" encoding="utf-8"?>
<p:tagLst xmlns:a="http://schemas.openxmlformats.org/drawingml/2006/main" xmlns:r="http://schemas.openxmlformats.org/officeDocument/2006/relationships" xmlns:p="http://schemas.openxmlformats.org/presentationml/2006/main">
  <p:tag name="TIMING" val="|5.8|8.3|7.|3.9|2.8"/>
</p:tagLst>
</file>

<file path=ppt/tags/tag3.xml><?xml version="1.0" encoding="utf-8"?>
<p:tagLst xmlns:a="http://schemas.openxmlformats.org/drawingml/2006/main" xmlns:r="http://schemas.openxmlformats.org/officeDocument/2006/relationships" xmlns:p="http://schemas.openxmlformats.org/presentationml/2006/main">
  <p:tag name="TIMING" val="|5.8|8.3|7.|3.9|2.8"/>
</p:tagLst>
</file>

<file path=ppt/tags/tag4.xml><?xml version="1.0" encoding="utf-8"?>
<p:tagLst xmlns:a="http://schemas.openxmlformats.org/drawingml/2006/main" xmlns:r="http://schemas.openxmlformats.org/officeDocument/2006/relationships" xmlns:p="http://schemas.openxmlformats.org/presentationml/2006/main">
  <p:tag name="PICTUREPATH" val="ELEMENTS\PNGS\FINGER-STICK.PNG"/>
</p:tagLst>
</file>

<file path=ppt/theme/theme1.xml><?xml version="1.0" encoding="utf-8"?>
<a:theme xmlns:a="http://schemas.openxmlformats.org/drawingml/2006/main" name="3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Ripple">
  <a:themeElements>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Shimmer</Template>
  <TotalTime>12232</TotalTime>
  <Words>8049</Words>
  <Application>Microsoft Office PowerPoint</Application>
  <PresentationFormat>On-screen Show (4:3)</PresentationFormat>
  <Paragraphs>1104</Paragraphs>
  <Slides>150</Slides>
  <Notes>47</Notes>
  <HiddenSlides>22</HiddenSlides>
  <MMClips>0</MMClips>
  <ScaleCrop>false</ScaleCrop>
  <HeadingPairs>
    <vt:vector size="6" baseType="variant">
      <vt:variant>
        <vt:lpstr>Theme</vt:lpstr>
      </vt:variant>
      <vt:variant>
        <vt:i4>10</vt:i4>
      </vt:variant>
      <vt:variant>
        <vt:lpstr>Embedded OLE Servers</vt:lpstr>
      </vt:variant>
      <vt:variant>
        <vt:i4>2</vt:i4>
      </vt:variant>
      <vt:variant>
        <vt:lpstr>Slide Titles</vt:lpstr>
      </vt:variant>
      <vt:variant>
        <vt:i4>150</vt:i4>
      </vt:variant>
    </vt:vector>
  </HeadingPairs>
  <TitlesOfParts>
    <vt:vector size="162" baseType="lpstr">
      <vt:lpstr>3_Balloons</vt:lpstr>
      <vt:lpstr>5_Balloons</vt:lpstr>
      <vt:lpstr>2_Ripple</vt:lpstr>
      <vt:lpstr>4_Ripple</vt:lpstr>
      <vt:lpstr>5_Ripple</vt:lpstr>
      <vt:lpstr>6_Ripple</vt:lpstr>
      <vt:lpstr>7_Ripple</vt:lpstr>
      <vt:lpstr>6_Balloons</vt:lpstr>
      <vt:lpstr>7_Balloons</vt:lpstr>
      <vt:lpstr>1_Shimmer</vt:lpstr>
      <vt:lpstr>Microsoft Office Excel 97-2003 Worksheet</vt:lpstr>
      <vt:lpstr>Clip</vt:lpstr>
      <vt:lpstr>Care of the Child with Diabetes in School</vt:lpstr>
      <vt:lpstr>Review:  </vt:lpstr>
      <vt:lpstr>Rising Incidence of Diabetes</vt:lpstr>
      <vt:lpstr>Type 2</vt:lpstr>
      <vt:lpstr> Type 2</vt:lpstr>
      <vt:lpstr>Type 2</vt:lpstr>
      <vt:lpstr>Slide 7</vt:lpstr>
      <vt:lpstr>Slide 8</vt:lpstr>
      <vt:lpstr>Slide 9</vt:lpstr>
      <vt:lpstr>Slide 10</vt:lpstr>
      <vt:lpstr>Insulin injection</vt:lpstr>
      <vt:lpstr>Slide 12</vt:lpstr>
      <vt:lpstr>Basal Insulin</vt:lpstr>
      <vt:lpstr>                 Definitions</vt:lpstr>
      <vt:lpstr>Bolus Insulin</vt:lpstr>
      <vt:lpstr>Slide 16</vt:lpstr>
      <vt:lpstr>Slide 17</vt:lpstr>
      <vt:lpstr>Insulin to Carbohydrate Ratio</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Ketones</vt:lpstr>
      <vt:lpstr>Slide 41</vt:lpstr>
      <vt:lpstr>Slide 42</vt:lpstr>
      <vt:lpstr>Slide 43</vt:lpstr>
      <vt:lpstr>Slide 44</vt:lpstr>
      <vt:lpstr>Slide 45</vt:lpstr>
      <vt:lpstr>Exercise</vt:lpstr>
      <vt:lpstr>Slide 47</vt:lpstr>
      <vt:lpstr>Slide 48</vt:lpstr>
      <vt:lpstr>Slide 49</vt:lpstr>
      <vt:lpstr>BG Testing</vt:lpstr>
      <vt:lpstr>Slide 51</vt:lpstr>
      <vt:lpstr>Slide 52</vt:lpstr>
      <vt:lpstr>Slide 53</vt:lpstr>
      <vt:lpstr>CSII</vt:lpstr>
      <vt:lpstr>Slide 55</vt:lpstr>
      <vt:lpstr> CSII Benefits</vt:lpstr>
      <vt:lpstr>CSII Benefits</vt:lpstr>
      <vt:lpstr> </vt:lpstr>
      <vt:lpstr>Pump Facts</vt:lpstr>
      <vt:lpstr>Pump Myths</vt:lpstr>
      <vt:lpstr>Slide 61</vt:lpstr>
      <vt:lpstr>Animas Ping</vt:lpstr>
      <vt:lpstr>MiniMed Paradigm/Revel/530g  5xx/ 7xx</vt:lpstr>
      <vt:lpstr>OmniPod</vt:lpstr>
      <vt:lpstr>Slide 65</vt:lpstr>
      <vt:lpstr>Slide 66</vt:lpstr>
      <vt:lpstr>Slide 67</vt:lpstr>
      <vt:lpstr>Slide 68</vt:lpstr>
      <vt:lpstr>Slide 69</vt:lpstr>
      <vt:lpstr>Slide 70</vt:lpstr>
      <vt:lpstr>Slide 71</vt:lpstr>
      <vt:lpstr>Slide 72</vt:lpstr>
      <vt:lpstr>Slide 73</vt:lpstr>
      <vt:lpstr>Slide 74</vt:lpstr>
      <vt:lpstr>Slide 75</vt:lpstr>
      <vt:lpstr>What’s in an Insulin Dose ?</vt:lpstr>
      <vt:lpstr> Normal Bolus</vt:lpstr>
      <vt:lpstr>Square Wave Bolus</vt:lpstr>
      <vt:lpstr>Dual Wave Bolus</vt:lpstr>
      <vt:lpstr>Bolus Wizard® Calculator Benefits</vt:lpstr>
      <vt:lpstr>Programming the Bolus Wizard® Calculator</vt:lpstr>
      <vt:lpstr>Programming the Bolus Wizard® Calculator</vt:lpstr>
      <vt:lpstr>Programming the Bolus Wizard® Calculator</vt:lpstr>
      <vt:lpstr>Setting Blood Glucose Target Ranges</vt:lpstr>
      <vt:lpstr>Blood Glucose Below Target Range</vt:lpstr>
      <vt:lpstr>Blood Glucose (BG) Within Target Range</vt:lpstr>
      <vt:lpstr>Blood Glucose (BG) Above Target Range</vt:lpstr>
      <vt:lpstr>Adjustable Active Insulin Curves</vt:lpstr>
      <vt:lpstr> Programming the Bolus Wizard® Calculator Active Insulin Time</vt:lpstr>
      <vt:lpstr>Slide 90</vt:lpstr>
      <vt:lpstr>Slide 91</vt:lpstr>
      <vt:lpstr>Slide 92</vt:lpstr>
      <vt:lpstr>Basal Review Function</vt:lpstr>
      <vt:lpstr>Temporary Basal Rate</vt:lpstr>
      <vt:lpstr>Setting a Temporary Basal Rate</vt:lpstr>
      <vt:lpstr>Setting a Temporary Basal Rate</vt:lpstr>
      <vt:lpstr> Patterns Feature</vt:lpstr>
      <vt:lpstr>Slide 98</vt:lpstr>
      <vt:lpstr>Slide 99</vt:lpstr>
      <vt:lpstr>Slide 100</vt:lpstr>
      <vt:lpstr>         Infusion Set Challenges</vt:lpstr>
      <vt:lpstr>Psychosocial Issues</vt:lpstr>
      <vt:lpstr>Infusion set and pump</vt:lpstr>
      <vt:lpstr>Slide 104</vt:lpstr>
      <vt:lpstr>Slide 105</vt:lpstr>
      <vt:lpstr>Slide 106</vt:lpstr>
      <vt:lpstr>Slide 107</vt:lpstr>
      <vt:lpstr>Slide 108</vt:lpstr>
      <vt:lpstr>Slide 109</vt:lpstr>
      <vt:lpstr>Slide 110</vt:lpstr>
      <vt:lpstr>Slide 111</vt:lpstr>
      <vt:lpstr>Challenges to Pump Therapy</vt:lpstr>
      <vt:lpstr>Challenges</vt:lpstr>
      <vt:lpstr>Challenges</vt:lpstr>
      <vt:lpstr>Challenges</vt:lpstr>
      <vt:lpstr>Slide 116</vt:lpstr>
      <vt:lpstr>Basic Pump Supply Kit</vt:lpstr>
      <vt:lpstr>Care Plan for Pump</vt:lpstr>
      <vt:lpstr>Pumpers and parents say…</vt:lpstr>
      <vt:lpstr>Behavior Issues</vt:lpstr>
      <vt:lpstr>To this…..</vt:lpstr>
      <vt:lpstr>Slide 122</vt:lpstr>
      <vt:lpstr>History of Glucose Monitoring</vt:lpstr>
      <vt:lpstr>Current Monitoring Tools</vt:lpstr>
      <vt:lpstr>Slide 125</vt:lpstr>
      <vt:lpstr>Intensive Management and A1c</vt:lpstr>
      <vt:lpstr>Slide 127</vt:lpstr>
      <vt:lpstr>Reveals Overall Pattern</vt:lpstr>
      <vt:lpstr>Slide 129</vt:lpstr>
      <vt:lpstr>Value of CGM</vt:lpstr>
      <vt:lpstr>504 Plan, etc.</vt:lpstr>
      <vt:lpstr>504 Plan, etc.</vt:lpstr>
      <vt:lpstr>504 Plan, etc.</vt:lpstr>
      <vt:lpstr>Slide 134</vt:lpstr>
      <vt:lpstr>Slide 135</vt:lpstr>
      <vt:lpstr>Slide 136</vt:lpstr>
      <vt:lpstr>Slide 137</vt:lpstr>
      <vt:lpstr>Slide 138</vt:lpstr>
      <vt:lpstr>More Regulations</vt:lpstr>
      <vt:lpstr>Parent Responsibility</vt:lpstr>
      <vt:lpstr>Parent Responsibility</vt:lpstr>
      <vt:lpstr>Parent Responsibility</vt:lpstr>
      <vt:lpstr>School Responsibility</vt:lpstr>
      <vt:lpstr>School Responsibility</vt:lpstr>
      <vt:lpstr>School Responsibility</vt:lpstr>
      <vt:lpstr>Slide 146</vt:lpstr>
      <vt:lpstr>Slide 147</vt:lpstr>
      <vt:lpstr>Slide 148</vt:lpstr>
      <vt:lpstr>Whats in the Future?</vt:lpstr>
      <vt:lpstr>Slide 150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lafrad1</dc:creator>
  <cp:lastModifiedBy>Administrator</cp:lastModifiedBy>
  <cp:revision>329</cp:revision>
  <dcterms:created xsi:type="dcterms:W3CDTF">1601-01-01T00:00:00Z</dcterms:created>
  <dcterms:modified xsi:type="dcterms:W3CDTF">2014-05-08T11:11:33Z</dcterms:modified>
</cp:coreProperties>
</file>