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87" r:id="rId2"/>
    <p:sldId id="263" r:id="rId3"/>
    <p:sldId id="268" r:id="rId4"/>
    <p:sldId id="273" r:id="rId5"/>
    <p:sldId id="270" r:id="rId6"/>
    <p:sldId id="297" r:id="rId7"/>
    <p:sldId id="277" r:id="rId8"/>
    <p:sldId id="290" r:id="rId9"/>
    <p:sldId id="261" r:id="rId10"/>
    <p:sldId id="291" r:id="rId11"/>
    <p:sldId id="292" r:id="rId12"/>
    <p:sldId id="293" r:id="rId13"/>
    <p:sldId id="294" r:id="rId14"/>
    <p:sldId id="295" r:id="rId15"/>
    <p:sldId id="311" r:id="rId16"/>
    <p:sldId id="296" r:id="rId17"/>
    <p:sldId id="312" r:id="rId18"/>
    <p:sldId id="301" r:id="rId19"/>
    <p:sldId id="306" r:id="rId20"/>
    <p:sldId id="307" r:id="rId21"/>
    <p:sldId id="314" r:id="rId22"/>
    <p:sldId id="309" r:id="rId23"/>
    <p:sldId id="281" r:id="rId24"/>
    <p:sldId id="310" r:id="rId25"/>
    <p:sldId id="28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53" autoAdjust="0"/>
    <p:restoredTop sz="94660"/>
  </p:normalViewPr>
  <p:slideViewPr>
    <p:cSldViewPr snapToGrid="0">
      <p:cViewPr varScale="1">
        <p:scale>
          <a:sx n="67" d="100"/>
          <a:sy n="67" d="100"/>
        </p:scale>
        <p:origin x="317"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baseline="0">
                <a:solidFill>
                  <a:srgbClr val="002060"/>
                </a:solidFill>
                <a:latin typeface="Maiandra GD" panose="020E0502030308020204" pitchFamily="34" charset="0"/>
                <a:ea typeface="+mn-ea"/>
                <a:cs typeface="+mn-cs"/>
              </a:defRPr>
            </a:pPr>
            <a:r>
              <a:rPr lang="en-US" sz="2800">
                <a:solidFill>
                  <a:srgbClr val="002060"/>
                </a:solidFill>
                <a:latin typeface="Maiandra GD" panose="020E0502030308020204" pitchFamily="34" charset="0"/>
              </a:rPr>
              <a:t>ERS Screens by Location/Quarter</a:t>
            </a:r>
          </a:p>
        </c:rich>
      </c:tx>
      <c:overlay val="0"/>
      <c:spPr>
        <a:noFill/>
        <a:ln>
          <a:noFill/>
        </a:ln>
        <a:effectLst/>
      </c:spPr>
      <c:txPr>
        <a:bodyPr rot="0" spcFirstLastPara="1" vertOverflow="ellipsis" vert="horz" wrap="square" anchor="ctr" anchorCtr="1"/>
        <a:lstStyle/>
        <a:p>
          <a:pPr>
            <a:defRPr sz="2800" b="1" i="0" u="none" strike="noStrike" kern="1200" baseline="0">
              <a:solidFill>
                <a:srgbClr val="002060"/>
              </a:solidFill>
              <a:latin typeface="Maiandra GD" panose="020E0502030308020204" pitchFamily="34" charset="0"/>
              <a:ea typeface="+mn-ea"/>
              <a:cs typeface="+mn-cs"/>
            </a:defRPr>
          </a:pPr>
          <a:endParaRPr lang="en-US"/>
        </a:p>
      </c:txPr>
    </c:title>
    <c:autoTitleDeleted val="0"/>
    <c:plotArea>
      <c:layout/>
      <c:barChart>
        <c:barDir val="col"/>
        <c:grouping val="clustered"/>
        <c:varyColors val="0"/>
        <c:ser>
          <c:idx val="0"/>
          <c:order val="0"/>
          <c:tx>
            <c:strRef>
              <c:f>Location!$C$50</c:f>
              <c:strCache>
                <c:ptCount val="1"/>
                <c:pt idx="0">
                  <c:v>Schools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solidFill>
                <a:schemeClr val="tx1">
                  <a:lumMod val="75000"/>
                  <a:lumOff val="25000"/>
                </a:schemeClr>
              </a:solidFill>
            </a:ln>
            <a:effectLst>
              <a:outerShdw blurRad="57150" dist="19050" dir="5400000" algn="ctr" rotWithShape="0">
                <a:srgbClr val="000000">
                  <a:alpha val="63000"/>
                </a:srgbClr>
              </a:outerShdw>
            </a:effectLst>
          </c:spPr>
          <c:invertIfNegative val="0"/>
          <c:cat>
            <c:strRef>
              <c:f>Location!$B$51:$B$58</c:f>
              <c:strCache>
                <c:ptCount val="8"/>
                <c:pt idx="0">
                  <c:v>Q1 2012</c:v>
                </c:pt>
                <c:pt idx="1">
                  <c:v>Q2 2012</c:v>
                </c:pt>
                <c:pt idx="2">
                  <c:v>Q3 2012</c:v>
                </c:pt>
                <c:pt idx="3">
                  <c:v>Q4 2012</c:v>
                </c:pt>
                <c:pt idx="4">
                  <c:v>Q1 2013</c:v>
                </c:pt>
                <c:pt idx="5">
                  <c:v>Q2 2013</c:v>
                </c:pt>
                <c:pt idx="6">
                  <c:v>Q3 2013</c:v>
                </c:pt>
                <c:pt idx="7">
                  <c:v>Q4 2013</c:v>
                </c:pt>
              </c:strCache>
            </c:strRef>
          </c:cat>
          <c:val>
            <c:numRef>
              <c:f>Location!$C$51:$C$58</c:f>
              <c:numCache>
                <c:formatCode>0%</c:formatCode>
                <c:ptCount val="8"/>
                <c:pt idx="0">
                  <c:v>0.34364908503767494</c:v>
                </c:pt>
                <c:pt idx="1">
                  <c:v>0.5299972853135464</c:v>
                </c:pt>
                <c:pt idx="2">
                  <c:v>0.19940284054228535</c:v>
                </c:pt>
                <c:pt idx="3">
                  <c:v>0.32148102342119506</c:v>
                </c:pt>
                <c:pt idx="4" formatCode="0.0%">
                  <c:v>0.3111965513223815</c:v>
                </c:pt>
                <c:pt idx="5" formatCode="0.0%">
                  <c:v>0.27530484782393178</c:v>
                </c:pt>
                <c:pt idx="6" formatCode="0.0%">
                  <c:v>0.17204610951008645</c:v>
                </c:pt>
                <c:pt idx="7" formatCode="General">
                  <c:v>0.41970429924371466</c:v>
                </c:pt>
              </c:numCache>
            </c:numRef>
          </c:val>
        </c:ser>
        <c:ser>
          <c:idx val="1"/>
          <c:order val="1"/>
          <c:tx>
            <c:strRef>
              <c:f>Location!$D$50</c:f>
              <c:strCache>
                <c:ptCount val="1"/>
                <c:pt idx="0">
                  <c:v>Early Childhood</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solidFill>
                <a:schemeClr val="tx1">
                  <a:lumMod val="75000"/>
                  <a:lumOff val="25000"/>
                </a:schemeClr>
              </a:solidFill>
            </a:ln>
            <a:effectLst>
              <a:outerShdw blurRad="57150" dist="19050" dir="5400000" algn="ctr" rotWithShape="0">
                <a:srgbClr val="000000">
                  <a:alpha val="63000"/>
                </a:srgbClr>
              </a:outerShdw>
            </a:effectLst>
          </c:spPr>
          <c:invertIfNegative val="0"/>
          <c:cat>
            <c:strRef>
              <c:f>Location!$B$51:$B$58</c:f>
              <c:strCache>
                <c:ptCount val="8"/>
                <c:pt idx="0">
                  <c:v>Q1 2012</c:v>
                </c:pt>
                <c:pt idx="1">
                  <c:v>Q2 2012</c:v>
                </c:pt>
                <c:pt idx="2">
                  <c:v>Q3 2012</c:v>
                </c:pt>
                <c:pt idx="3">
                  <c:v>Q4 2012</c:v>
                </c:pt>
                <c:pt idx="4">
                  <c:v>Q1 2013</c:v>
                </c:pt>
                <c:pt idx="5">
                  <c:v>Q2 2013</c:v>
                </c:pt>
                <c:pt idx="6">
                  <c:v>Q3 2013</c:v>
                </c:pt>
                <c:pt idx="7">
                  <c:v>Q4 2013</c:v>
                </c:pt>
              </c:strCache>
            </c:strRef>
          </c:cat>
          <c:val>
            <c:numRef>
              <c:f>Location!$D$51:$D$58</c:f>
              <c:numCache>
                <c:formatCode>0%</c:formatCode>
                <c:ptCount val="8"/>
                <c:pt idx="0">
                  <c:v>0.20667384284176532</c:v>
                </c:pt>
                <c:pt idx="1">
                  <c:v>0.15229391005338883</c:v>
                </c:pt>
                <c:pt idx="2">
                  <c:v>0.26371852808263396</c:v>
                </c:pt>
                <c:pt idx="3">
                  <c:v>0.21627889000541084</c:v>
                </c:pt>
                <c:pt idx="4" formatCode="0.0%">
                  <c:v>0.12944192007456601</c:v>
                </c:pt>
                <c:pt idx="5" formatCode="0.0%">
                  <c:v>0.12947357985525926</c:v>
                </c:pt>
                <c:pt idx="6" formatCode="0.0%">
                  <c:v>0.30360230547550432</c:v>
                </c:pt>
                <c:pt idx="7" formatCode="General">
                  <c:v>0.18627784969680453</c:v>
                </c:pt>
              </c:numCache>
            </c:numRef>
          </c:val>
        </c:ser>
        <c:ser>
          <c:idx val="2"/>
          <c:order val="2"/>
          <c:tx>
            <c:strRef>
              <c:f>Location!$E$50</c:f>
              <c:strCache>
                <c:ptCount val="1"/>
                <c:pt idx="0">
                  <c:v>Foster Care </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Location!$B$51:$B$58</c:f>
              <c:strCache>
                <c:ptCount val="8"/>
                <c:pt idx="0">
                  <c:v>Q1 2012</c:v>
                </c:pt>
                <c:pt idx="1">
                  <c:v>Q2 2012</c:v>
                </c:pt>
                <c:pt idx="2">
                  <c:v>Q3 2012</c:v>
                </c:pt>
                <c:pt idx="3">
                  <c:v>Q4 2012</c:v>
                </c:pt>
                <c:pt idx="4">
                  <c:v>Q1 2013</c:v>
                </c:pt>
                <c:pt idx="5">
                  <c:v>Q2 2013</c:v>
                </c:pt>
                <c:pt idx="6">
                  <c:v>Q3 2013</c:v>
                </c:pt>
                <c:pt idx="7">
                  <c:v>Q4 2013</c:v>
                </c:pt>
              </c:strCache>
            </c:strRef>
          </c:cat>
          <c:val>
            <c:numRef>
              <c:f>Location!$E$51:$E$58</c:f>
              <c:numCache>
                <c:formatCode>0%</c:formatCode>
                <c:ptCount val="8"/>
                <c:pt idx="0">
                  <c:v>1.6146393972012918E-3</c:v>
                </c:pt>
                <c:pt idx="1">
                  <c:v>1.1763641299429915E-3</c:v>
                </c:pt>
                <c:pt idx="2">
                  <c:v>1.2911555842479018E-3</c:v>
                </c:pt>
                <c:pt idx="3">
                  <c:v>1.0512483574244415E-2</c:v>
                </c:pt>
                <c:pt idx="4" formatCode="0.0%">
                  <c:v>1.0485844110450892E-3</c:v>
                </c:pt>
                <c:pt idx="5" formatCode="0.0%">
                  <c:v>1.9827500743531279E-4</c:v>
                </c:pt>
                <c:pt idx="6" formatCode="0.0%">
                  <c:v>7.2046109510086459E-5</c:v>
                </c:pt>
                <c:pt idx="7" formatCode="General">
                  <c:v>0</c:v>
                </c:pt>
              </c:numCache>
            </c:numRef>
          </c:val>
        </c:ser>
        <c:ser>
          <c:idx val="3"/>
          <c:order val="3"/>
          <c:tx>
            <c:strRef>
              <c:f>Location!$F$50</c:f>
              <c:strCache>
                <c:ptCount val="1"/>
                <c:pt idx="0">
                  <c:v>Pediatrician</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solidFill>
                <a:schemeClr val="tx1">
                  <a:lumMod val="75000"/>
                  <a:lumOff val="25000"/>
                </a:schemeClr>
              </a:solidFill>
            </a:ln>
            <a:effectLst>
              <a:outerShdw blurRad="57150" dist="19050" dir="5400000" algn="ctr" rotWithShape="0">
                <a:srgbClr val="000000">
                  <a:alpha val="63000"/>
                </a:srgbClr>
              </a:outerShdw>
            </a:effectLst>
          </c:spPr>
          <c:invertIfNegative val="0"/>
          <c:cat>
            <c:strRef>
              <c:f>Location!$B$51:$B$58</c:f>
              <c:strCache>
                <c:ptCount val="8"/>
                <c:pt idx="0">
                  <c:v>Q1 2012</c:v>
                </c:pt>
                <c:pt idx="1">
                  <c:v>Q2 2012</c:v>
                </c:pt>
                <c:pt idx="2">
                  <c:v>Q3 2012</c:v>
                </c:pt>
                <c:pt idx="3">
                  <c:v>Q4 2012</c:v>
                </c:pt>
                <c:pt idx="4">
                  <c:v>Q1 2013</c:v>
                </c:pt>
                <c:pt idx="5">
                  <c:v>Q2 2013</c:v>
                </c:pt>
                <c:pt idx="6">
                  <c:v>Q3 2013</c:v>
                </c:pt>
                <c:pt idx="7">
                  <c:v>Q4 2013</c:v>
                </c:pt>
              </c:strCache>
            </c:strRef>
          </c:cat>
          <c:val>
            <c:numRef>
              <c:f>Location!$F$51:$F$58</c:f>
              <c:numCache>
                <c:formatCode>0%</c:formatCode>
                <c:ptCount val="8"/>
                <c:pt idx="0">
                  <c:v>0.2026372443487621</c:v>
                </c:pt>
                <c:pt idx="1">
                  <c:v>0.14695502669441679</c:v>
                </c:pt>
                <c:pt idx="2">
                  <c:v>0.37927695287282115</c:v>
                </c:pt>
                <c:pt idx="3">
                  <c:v>0.30578959573316844</c:v>
                </c:pt>
                <c:pt idx="4" formatCode="0.0%">
                  <c:v>0.41535593615286032</c:v>
                </c:pt>
                <c:pt idx="5" formatCode="0.0%">
                  <c:v>0.3284425498165956</c:v>
                </c:pt>
                <c:pt idx="6" formatCode="0.0%">
                  <c:v>0.34005763688760809</c:v>
                </c:pt>
                <c:pt idx="7" formatCode="General">
                  <c:v>0.27035497717517204</c:v>
                </c:pt>
              </c:numCache>
            </c:numRef>
          </c:val>
        </c:ser>
        <c:ser>
          <c:idx val="4"/>
          <c:order val="4"/>
          <c:tx>
            <c:strRef>
              <c:f>Location!$G$50</c:f>
              <c:strCache>
                <c:ptCount val="1"/>
                <c:pt idx="0">
                  <c:v>Juvenile Justice</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Location!$B$51:$B$58</c:f>
              <c:strCache>
                <c:ptCount val="8"/>
                <c:pt idx="0">
                  <c:v>Q1 2012</c:v>
                </c:pt>
                <c:pt idx="1">
                  <c:v>Q2 2012</c:v>
                </c:pt>
                <c:pt idx="2">
                  <c:v>Q3 2012</c:v>
                </c:pt>
                <c:pt idx="3">
                  <c:v>Q4 2012</c:v>
                </c:pt>
                <c:pt idx="4">
                  <c:v>Q1 2013</c:v>
                </c:pt>
                <c:pt idx="5">
                  <c:v>Q2 2013</c:v>
                </c:pt>
                <c:pt idx="6">
                  <c:v>Q3 2013</c:v>
                </c:pt>
                <c:pt idx="7">
                  <c:v>Q4 2013</c:v>
                </c:pt>
              </c:strCache>
            </c:strRef>
          </c:cat>
          <c:val>
            <c:numRef>
              <c:f>Location!$G$51:$G$58</c:f>
              <c:numCache>
                <c:formatCode>0%</c:formatCode>
                <c:ptCount val="8"/>
                <c:pt idx="0">
                  <c:v>6.6738428417653387E-2</c:v>
                </c:pt>
                <c:pt idx="1">
                  <c:v>3.1399873314632162E-2</c:v>
                </c:pt>
                <c:pt idx="2">
                  <c:v>1.7753389283408652E-2</c:v>
                </c:pt>
                <c:pt idx="3">
                  <c:v>1.9710906701708279E-2</c:v>
                </c:pt>
                <c:pt idx="4" formatCode="0.0%">
                  <c:v>2.388442269602703E-2</c:v>
                </c:pt>
                <c:pt idx="5" formatCode="0.0%">
                  <c:v>3.2120551204520668E-2</c:v>
                </c:pt>
                <c:pt idx="6" formatCode="0.0%">
                  <c:v>2.0677233429394811E-2</c:v>
                </c:pt>
                <c:pt idx="7" formatCode="General">
                  <c:v>2.2756694147305308E-2</c:v>
                </c:pt>
              </c:numCache>
            </c:numRef>
          </c:val>
        </c:ser>
        <c:ser>
          <c:idx val="5"/>
          <c:order val="5"/>
          <c:tx>
            <c:strRef>
              <c:f>Location!$H$50</c:f>
              <c:strCache>
                <c:ptCount val="1"/>
                <c:pt idx="0">
                  <c:v>Preventive Services</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solidFill>
                <a:schemeClr val="tx1">
                  <a:lumMod val="75000"/>
                  <a:lumOff val="25000"/>
                </a:schemeClr>
              </a:solidFill>
            </a:ln>
            <a:effectLst>
              <a:outerShdw blurRad="57150" dist="19050" dir="5400000" algn="ctr" rotWithShape="0">
                <a:srgbClr val="000000">
                  <a:alpha val="63000"/>
                </a:srgbClr>
              </a:outerShdw>
            </a:effectLst>
          </c:spPr>
          <c:invertIfNegative val="0"/>
          <c:cat>
            <c:strRef>
              <c:f>Location!$B$51:$B$58</c:f>
              <c:strCache>
                <c:ptCount val="8"/>
                <c:pt idx="0">
                  <c:v>Q1 2012</c:v>
                </c:pt>
                <c:pt idx="1">
                  <c:v>Q2 2012</c:v>
                </c:pt>
                <c:pt idx="2">
                  <c:v>Q3 2012</c:v>
                </c:pt>
                <c:pt idx="3">
                  <c:v>Q4 2012</c:v>
                </c:pt>
                <c:pt idx="4">
                  <c:v>Q1 2013</c:v>
                </c:pt>
                <c:pt idx="5">
                  <c:v>Q2 2013</c:v>
                </c:pt>
                <c:pt idx="6">
                  <c:v>Q3 2013</c:v>
                </c:pt>
                <c:pt idx="7">
                  <c:v>Q4 2013</c:v>
                </c:pt>
              </c:strCache>
            </c:strRef>
          </c:cat>
          <c:val>
            <c:numRef>
              <c:f>Location!$H$51:$H$58</c:f>
              <c:numCache>
                <c:formatCode>0%</c:formatCode>
                <c:ptCount val="8"/>
                <c:pt idx="0">
                  <c:v>2.3412271259418731E-2</c:v>
                </c:pt>
                <c:pt idx="1">
                  <c:v>1.5654691883087504E-2</c:v>
                </c:pt>
                <c:pt idx="2">
                  <c:v>2.3724983860555198E-2</c:v>
                </c:pt>
                <c:pt idx="3">
                  <c:v>2.4657957795470357E-2</c:v>
                </c:pt>
                <c:pt idx="4" formatCode="0.0%">
                  <c:v>1.4680181754631249E-2</c:v>
                </c:pt>
                <c:pt idx="5" formatCode="0.0%">
                  <c:v>3.1129176167344105E-2</c:v>
                </c:pt>
                <c:pt idx="6" formatCode="0.0%">
                  <c:v>2.2550432276657061E-2</c:v>
                </c:pt>
                <c:pt idx="7" formatCode="General">
                  <c:v>1.4171833480956599E-2</c:v>
                </c:pt>
              </c:numCache>
            </c:numRef>
          </c:val>
        </c:ser>
        <c:ser>
          <c:idx val="6"/>
          <c:order val="6"/>
          <c:tx>
            <c:strRef>
              <c:f>Location!$I$50</c:f>
              <c:strCache>
                <c:ptCount val="1"/>
                <c:pt idx="0">
                  <c:v>Other </c:v>
                </c:pt>
              </c:strCache>
            </c:strRef>
          </c:tx>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solidFill>
                <a:schemeClr val="tx1">
                  <a:lumMod val="75000"/>
                  <a:lumOff val="25000"/>
                </a:schemeClr>
              </a:solidFill>
            </a:ln>
            <a:effectLst>
              <a:outerShdw blurRad="57150" dist="19050" dir="5400000" algn="ctr" rotWithShape="0">
                <a:srgbClr val="000000">
                  <a:alpha val="63000"/>
                </a:srgbClr>
              </a:outerShdw>
            </a:effectLst>
          </c:spPr>
          <c:invertIfNegative val="0"/>
          <c:cat>
            <c:strRef>
              <c:f>Location!$B$51:$B$58</c:f>
              <c:strCache>
                <c:ptCount val="8"/>
                <c:pt idx="0">
                  <c:v>Q1 2012</c:v>
                </c:pt>
                <c:pt idx="1">
                  <c:v>Q2 2012</c:v>
                </c:pt>
                <c:pt idx="2">
                  <c:v>Q3 2012</c:v>
                </c:pt>
                <c:pt idx="3">
                  <c:v>Q4 2012</c:v>
                </c:pt>
                <c:pt idx="4">
                  <c:v>Q1 2013</c:v>
                </c:pt>
                <c:pt idx="5">
                  <c:v>Q2 2013</c:v>
                </c:pt>
                <c:pt idx="6">
                  <c:v>Q3 2013</c:v>
                </c:pt>
                <c:pt idx="7">
                  <c:v>Q4 2013</c:v>
                </c:pt>
              </c:strCache>
            </c:strRef>
          </c:cat>
          <c:val>
            <c:numRef>
              <c:f>Location!$I$51:$I$58</c:f>
              <c:numCache>
                <c:formatCode>0%</c:formatCode>
                <c:ptCount val="8"/>
                <c:pt idx="0">
                  <c:v>0.15527448869752422</c:v>
                </c:pt>
                <c:pt idx="1">
                  <c:v>0.12252284861098543</c:v>
                </c:pt>
                <c:pt idx="2">
                  <c:v>0.11483214977404778</c:v>
                </c:pt>
                <c:pt idx="3">
                  <c:v>0.10156914276880266</c:v>
                </c:pt>
                <c:pt idx="4" formatCode="0.0%">
                  <c:v>0.10439240358848888</c:v>
                </c:pt>
                <c:pt idx="5" formatCode="0.0%">
                  <c:v>0.20333102012491325</c:v>
                </c:pt>
                <c:pt idx="6" formatCode="0.0%">
                  <c:v>0.1409942363112392</c:v>
                </c:pt>
                <c:pt idx="7" formatCode="General">
                  <c:v>8.6734346256046882E-2</c:v>
                </c:pt>
              </c:numCache>
            </c:numRef>
          </c:val>
        </c:ser>
        <c:dLbls>
          <c:showLegendKey val="0"/>
          <c:showVal val="0"/>
          <c:showCatName val="0"/>
          <c:showSerName val="0"/>
          <c:showPercent val="0"/>
          <c:showBubbleSize val="0"/>
        </c:dLbls>
        <c:gapWidth val="100"/>
        <c:overlap val="-24"/>
        <c:axId val="243247600"/>
        <c:axId val="243249168"/>
      </c:barChart>
      <c:catAx>
        <c:axId val="243247600"/>
        <c:scaling>
          <c:orientation val="minMax"/>
        </c:scaling>
        <c:delete val="0"/>
        <c:axPos val="b"/>
        <c:numFmt formatCode="General" sourceLinked="1"/>
        <c:majorTickMark val="none"/>
        <c:minorTickMark val="none"/>
        <c:tickLblPos val="nextTo"/>
        <c:spPr>
          <a:noFill/>
          <a:ln w="12700" cap="flat" cmpd="sng" algn="ctr">
            <a:solidFill>
              <a:schemeClr val="tx1">
                <a:lumMod val="75000"/>
                <a:lumOff val="2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aiandra GD" panose="020E0502030308020204" pitchFamily="34" charset="0"/>
                <a:ea typeface="+mn-ea"/>
                <a:cs typeface="+mn-cs"/>
              </a:defRPr>
            </a:pPr>
            <a:endParaRPr lang="en-US"/>
          </a:p>
        </c:txPr>
        <c:crossAx val="243249168"/>
        <c:crosses val="autoZero"/>
        <c:auto val="1"/>
        <c:lblAlgn val="ctr"/>
        <c:lblOffset val="100"/>
        <c:noMultiLvlLbl val="0"/>
      </c:catAx>
      <c:valAx>
        <c:axId val="243249168"/>
        <c:scaling>
          <c:orientation val="minMax"/>
        </c:scaling>
        <c:delete val="0"/>
        <c:axPos val="l"/>
        <c:majorGridlines>
          <c:spPr>
            <a:ln w="9525" cap="flat" cmpd="sng" algn="ctr">
              <a:solidFill>
                <a:schemeClr val="tx1">
                  <a:lumMod val="75000"/>
                  <a:lumOff val="2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aiandra GD" panose="020E0502030308020204" pitchFamily="34" charset="0"/>
                <a:ea typeface="+mn-ea"/>
                <a:cs typeface="+mn-cs"/>
              </a:defRPr>
            </a:pPr>
            <a:endParaRPr lang="en-US"/>
          </a:p>
        </c:txPr>
        <c:crossAx val="243247600"/>
        <c:crosses val="autoZero"/>
        <c:crossBetween val="between"/>
      </c:valAx>
      <c:spPr>
        <a:solidFill>
          <a:schemeClr val="bg1">
            <a:lumMod val="85000"/>
          </a:schemeClr>
        </a:solidFill>
        <a:ln>
          <a:solidFill>
            <a:schemeClr val="tx1">
              <a:lumMod val="75000"/>
              <a:lumOff val="25000"/>
            </a:schemeClr>
          </a:solid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aiandra GD" panose="020E0502030308020204" pitchFamily="34" charset="0"/>
              <a:ea typeface="+mn-ea"/>
              <a:cs typeface="+mn-cs"/>
            </a:defRPr>
          </a:pPr>
          <a:endParaRPr lang="en-US"/>
        </a:p>
      </c:txPr>
    </c:legend>
    <c:plotVisOnly val="1"/>
    <c:dispBlanksAs val="gap"/>
    <c:showDLblsOverMax val="0"/>
  </c:chart>
  <c:spPr>
    <a:noFill/>
    <a:ln>
      <a:solidFill>
        <a:schemeClr val="tx1">
          <a:lumMod val="65000"/>
          <a:lumOff val="35000"/>
        </a:schemeClr>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just">
              <a:defRPr sz="1400" b="0" i="0" u="none" strike="noStrike" kern="1200" spc="0" baseline="0">
                <a:solidFill>
                  <a:schemeClr val="tx1">
                    <a:lumMod val="65000"/>
                    <a:lumOff val="35000"/>
                  </a:schemeClr>
                </a:solidFill>
                <a:latin typeface="Maiandra GD" panose="020E0502030308020204" pitchFamily="34" charset="0"/>
                <a:ea typeface="+mn-ea"/>
                <a:cs typeface="+mn-cs"/>
              </a:defRPr>
            </a:pPr>
            <a:r>
              <a:rPr lang="en-US" sz="2800" b="1" dirty="0" smtClean="0">
                <a:solidFill>
                  <a:srgbClr val="002060"/>
                </a:solidFill>
                <a:latin typeface="Maiandra GD" panose="020E0502030308020204" pitchFamily="34" charset="0"/>
              </a:rPr>
              <a:t>ERS Screens</a:t>
            </a:r>
            <a:r>
              <a:rPr lang="en-US" sz="2800" b="1" baseline="0" dirty="0" smtClean="0">
                <a:solidFill>
                  <a:srgbClr val="002060"/>
                </a:solidFill>
                <a:latin typeface="Maiandra GD" panose="020E0502030308020204" pitchFamily="34" charset="0"/>
              </a:rPr>
              <a:t> by Age/Quarter</a:t>
            </a:r>
            <a:endParaRPr lang="en-US" sz="2800" b="1" dirty="0">
              <a:solidFill>
                <a:srgbClr val="002060"/>
              </a:solidFill>
              <a:latin typeface="Maiandra GD" panose="020E0502030308020204" pitchFamily="34" charset="0"/>
            </a:endParaRPr>
          </a:p>
        </c:rich>
      </c:tx>
      <c:layout>
        <c:manualLayout>
          <c:xMode val="edge"/>
          <c:yMode val="edge"/>
          <c:x val="0.27647858696866257"/>
          <c:y val="3.1571656020366767E-2"/>
        </c:manualLayout>
      </c:layout>
      <c:overlay val="0"/>
      <c:spPr>
        <a:noFill/>
        <a:ln>
          <a:noFill/>
        </a:ln>
        <a:effectLst/>
      </c:spPr>
      <c:txPr>
        <a:bodyPr rot="0" spcFirstLastPara="1" vertOverflow="ellipsis" vert="horz" wrap="square" anchor="ctr" anchorCtr="1"/>
        <a:lstStyle/>
        <a:p>
          <a:pPr algn="just">
            <a:defRPr sz="1400" b="0" i="0" u="none" strike="noStrike" kern="1200" spc="0" baseline="0">
              <a:solidFill>
                <a:schemeClr val="tx1">
                  <a:lumMod val="65000"/>
                  <a:lumOff val="35000"/>
                </a:schemeClr>
              </a:solidFill>
              <a:latin typeface="Maiandra GD" panose="020E0502030308020204" pitchFamily="34" charset="0"/>
              <a:ea typeface="+mn-ea"/>
              <a:cs typeface="+mn-cs"/>
            </a:defRPr>
          </a:pPr>
          <a:endParaRPr lang="en-US"/>
        </a:p>
      </c:txPr>
    </c:title>
    <c:autoTitleDeleted val="0"/>
    <c:plotArea>
      <c:layout>
        <c:manualLayout>
          <c:layoutTarget val="inner"/>
          <c:xMode val="edge"/>
          <c:yMode val="edge"/>
          <c:x val="5.2170284252019118E-2"/>
          <c:y val="0.15591358360895441"/>
          <c:w val="0.91917787300500009"/>
          <c:h val="0.63538850425607174"/>
        </c:manualLayout>
      </c:layout>
      <c:barChart>
        <c:barDir val="col"/>
        <c:grouping val="clustered"/>
        <c:varyColors val="0"/>
        <c:ser>
          <c:idx val="0"/>
          <c:order val="0"/>
          <c:tx>
            <c:strRef>
              <c:f>'age groups'!$A$2</c:f>
              <c:strCache>
                <c:ptCount val="1"/>
                <c:pt idx="0">
                  <c:v>0 to 3 years</c:v>
                </c:pt>
              </c:strCache>
            </c:strRef>
          </c:tx>
          <c:spPr>
            <a:solidFill>
              <a:schemeClr val="accent1"/>
            </a:solidFill>
            <a:ln>
              <a:solidFill>
                <a:schemeClr val="tx1">
                  <a:lumMod val="75000"/>
                  <a:lumOff val="25000"/>
                </a:schemeClr>
              </a:solidFill>
            </a:ln>
            <a:effectLst/>
          </c:spPr>
          <c:invertIfNegative val="0"/>
          <c:cat>
            <c:strRef>
              <c:f>'age groups'!$B$1:$I$1</c:f>
              <c:strCache>
                <c:ptCount val="8"/>
                <c:pt idx="0">
                  <c:v>Q1 2012</c:v>
                </c:pt>
                <c:pt idx="1">
                  <c:v>Q2 2012</c:v>
                </c:pt>
                <c:pt idx="2">
                  <c:v>Q3 2012</c:v>
                </c:pt>
                <c:pt idx="3">
                  <c:v>Q4 2012</c:v>
                </c:pt>
                <c:pt idx="4">
                  <c:v>Q1 2013</c:v>
                </c:pt>
                <c:pt idx="5">
                  <c:v>Q2 2013</c:v>
                </c:pt>
                <c:pt idx="6">
                  <c:v>Q3 2013</c:v>
                </c:pt>
                <c:pt idx="7">
                  <c:v>Q4 2013</c:v>
                </c:pt>
              </c:strCache>
            </c:strRef>
          </c:cat>
          <c:val>
            <c:numRef>
              <c:f>'age groups'!$B$2:$I$2</c:f>
              <c:numCache>
                <c:formatCode>0%</c:formatCode>
                <c:ptCount val="8"/>
                <c:pt idx="0">
                  <c:v>0.12486544671689989</c:v>
                </c:pt>
                <c:pt idx="1">
                  <c:v>0.10406298072572617</c:v>
                </c:pt>
                <c:pt idx="2">
                  <c:v>0.21796320206584893</c:v>
                </c:pt>
                <c:pt idx="3">
                  <c:v>0.16618999768106979</c:v>
                </c:pt>
                <c:pt idx="4" formatCode="0.0%">
                  <c:v>0.13491786088780147</c:v>
                </c:pt>
                <c:pt idx="5" formatCode="0.0%">
                  <c:v>0.13324080499653018</c:v>
                </c:pt>
                <c:pt idx="6" formatCode="0.0%">
                  <c:v>0.20100000000000001</c:v>
                </c:pt>
                <c:pt idx="7" formatCode="0.0%">
                  <c:v>0.11787149962526401</c:v>
                </c:pt>
              </c:numCache>
            </c:numRef>
          </c:val>
        </c:ser>
        <c:ser>
          <c:idx val="1"/>
          <c:order val="1"/>
          <c:tx>
            <c:strRef>
              <c:f>'age groups'!$A$3</c:f>
              <c:strCache>
                <c:ptCount val="1"/>
                <c:pt idx="0">
                  <c:v>4 to 6 years</c:v>
                </c:pt>
              </c:strCache>
            </c:strRef>
          </c:tx>
          <c:spPr>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solidFill>
                <a:schemeClr val="tx1">
                  <a:lumMod val="75000"/>
                  <a:lumOff val="25000"/>
                </a:schemeClr>
              </a:solidFill>
            </a:ln>
            <a:effectLst/>
          </c:spPr>
          <c:invertIfNegative val="0"/>
          <c:cat>
            <c:strRef>
              <c:f>'age groups'!$B$1:$I$1</c:f>
              <c:strCache>
                <c:ptCount val="8"/>
                <c:pt idx="0">
                  <c:v>Q1 2012</c:v>
                </c:pt>
                <c:pt idx="1">
                  <c:v>Q2 2012</c:v>
                </c:pt>
                <c:pt idx="2">
                  <c:v>Q3 2012</c:v>
                </c:pt>
                <c:pt idx="3">
                  <c:v>Q4 2012</c:v>
                </c:pt>
                <c:pt idx="4">
                  <c:v>Q1 2013</c:v>
                </c:pt>
                <c:pt idx="5">
                  <c:v>Q2 2013</c:v>
                </c:pt>
                <c:pt idx="6">
                  <c:v>Q3 2013</c:v>
                </c:pt>
                <c:pt idx="7">
                  <c:v>Q4 2013</c:v>
                </c:pt>
              </c:strCache>
            </c:strRef>
          </c:cat>
          <c:val>
            <c:numRef>
              <c:f>'age groups'!$B$3:$I$3</c:f>
              <c:numCache>
                <c:formatCode>0%</c:formatCode>
                <c:ptCount val="8"/>
                <c:pt idx="0">
                  <c:v>0.27341227125941875</c:v>
                </c:pt>
                <c:pt idx="1">
                  <c:v>0.32512894760655142</c:v>
                </c:pt>
                <c:pt idx="2">
                  <c:v>0.29535183989670755</c:v>
                </c:pt>
                <c:pt idx="3">
                  <c:v>0.26868671252995285</c:v>
                </c:pt>
                <c:pt idx="4" formatCode="0.0%">
                  <c:v>0.28777816614237445</c:v>
                </c:pt>
                <c:pt idx="5" formatCode="0.0%">
                  <c:v>0.30276593635372262</c:v>
                </c:pt>
                <c:pt idx="6" formatCode="0.0%">
                  <c:v>0.35299999999999998</c:v>
                </c:pt>
                <c:pt idx="7" formatCode="0.0%">
                  <c:v>0.31511889350684746</c:v>
                </c:pt>
              </c:numCache>
            </c:numRef>
          </c:val>
        </c:ser>
        <c:ser>
          <c:idx val="2"/>
          <c:order val="2"/>
          <c:tx>
            <c:strRef>
              <c:f>'age groups'!$A$4</c:f>
              <c:strCache>
                <c:ptCount val="1"/>
                <c:pt idx="0">
                  <c:v>7 to 9 years</c:v>
                </c:pt>
              </c:strCache>
            </c:strRef>
          </c:tx>
          <c:spPr>
            <a:solidFill>
              <a:schemeClr val="accent3"/>
            </a:solidFill>
            <a:ln>
              <a:solidFill>
                <a:schemeClr val="tx1">
                  <a:lumMod val="75000"/>
                  <a:lumOff val="25000"/>
                </a:schemeClr>
              </a:solidFill>
            </a:ln>
            <a:effectLst/>
          </c:spPr>
          <c:invertIfNegative val="0"/>
          <c:cat>
            <c:strRef>
              <c:f>'age groups'!$B$1:$I$1</c:f>
              <c:strCache>
                <c:ptCount val="8"/>
                <c:pt idx="0">
                  <c:v>Q1 2012</c:v>
                </c:pt>
                <c:pt idx="1">
                  <c:v>Q2 2012</c:v>
                </c:pt>
                <c:pt idx="2">
                  <c:v>Q3 2012</c:v>
                </c:pt>
                <c:pt idx="3">
                  <c:v>Q4 2012</c:v>
                </c:pt>
                <c:pt idx="4">
                  <c:v>Q1 2013</c:v>
                </c:pt>
                <c:pt idx="5">
                  <c:v>Q2 2013</c:v>
                </c:pt>
                <c:pt idx="6">
                  <c:v>Q3 2013</c:v>
                </c:pt>
                <c:pt idx="7">
                  <c:v>Q4 2013</c:v>
                </c:pt>
              </c:strCache>
            </c:strRef>
          </c:cat>
          <c:val>
            <c:numRef>
              <c:f>'age groups'!$B$4:$I$4</c:f>
              <c:numCache>
                <c:formatCode>0%</c:formatCode>
                <c:ptCount val="8"/>
                <c:pt idx="0">
                  <c:v>0.16738428417653392</c:v>
                </c:pt>
                <c:pt idx="1">
                  <c:v>0.22477603836756854</c:v>
                </c:pt>
                <c:pt idx="2">
                  <c:v>0.15889283408650742</c:v>
                </c:pt>
                <c:pt idx="3">
                  <c:v>0.16564891396768958</c:v>
                </c:pt>
                <c:pt idx="4" formatCode="0.0%">
                  <c:v>0.18641500640801584</c:v>
                </c:pt>
                <c:pt idx="5" formatCode="0.0%">
                  <c:v>0.17785268166947557</c:v>
                </c:pt>
                <c:pt idx="6" formatCode="0.0%">
                  <c:v>0.13500000000000001</c:v>
                </c:pt>
                <c:pt idx="7" formatCode="0.0%">
                  <c:v>0.22293384206581726</c:v>
                </c:pt>
              </c:numCache>
            </c:numRef>
          </c:val>
        </c:ser>
        <c:ser>
          <c:idx val="3"/>
          <c:order val="3"/>
          <c:tx>
            <c:strRef>
              <c:f>'age groups'!$A$5</c:f>
              <c:strCache>
                <c:ptCount val="1"/>
                <c:pt idx="0">
                  <c:v>10 to 12 years</c:v>
                </c:pt>
              </c:strCache>
            </c:strRef>
          </c:tx>
          <c:spPr>
            <a:solidFill>
              <a:schemeClr val="accent4"/>
            </a:solidFill>
            <a:ln>
              <a:solidFill>
                <a:schemeClr val="tx1">
                  <a:lumMod val="75000"/>
                  <a:lumOff val="25000"/>
                </a:schemeClr>
              </a:solidFill>
            </a:ln>
            <a:effectLst/>
          </c:spPr>
          <c:invertIfNegative val="0"/>
          <c:cat>
            <c:strRef>
              <c:f>'age groups'!$B$1:$I$1</c:f>
              <c:strCache>
                <c:ptCount val="8"/>
                <c:pt idx="0">
                  <c:v>Q1 2012</c:v>
                </c:pt>
                <c:pt idx="1">
                  <c:v>Q2 2012</c:v>
                </c:pt>
                <c:pt idx="2">
                  <c:v>Q3 2012</c:v>
                </c:pt>
                <c:pt idx="3">
                  <c:v>Q4 2012</c:v>
                </c:pt>
                <c:pt idx="4">
                  <c:v>Q1 2013</c:v>
                </c:pt>
                <c:pt idx="5">
                  <c:v>Q2 2013</c:v>
                </c:pt>
                <c:pt idx="6">
                  <c:v>Q3 2013</c:v>
                </c:pt>
                <c:pt idx="7">
                  <c:v>Q4 2013</c:v>
                </c:pt>
              </c:strCache>
            </c:strRef>
          </c:cat>
          <c:val>
            <c:numRef>
              <c:f>'age groups'!$B$5:$I$5</c:f>
              <c:numCache>
                <c:formatCode>0%</c:formatCode>
                <c:ptCount val="8"/>
                <c:pt idx="0">
                  <c:v>0.16980624327233584</c:v>
                </c:pt>
                <c:pt idx="1">
                  <c:v>0.17564021355533435</c:v>
                </c:pt>
                <c:pt idx="2">
                  <c:v>0.17075532601678503</c:v>
                </c:pt>
                <c:pt idx="3">
                  <c:v>0.15459534668006494</c:v>
                </c:pt>
                <c:pt idx="4" formatCode="0.0%">
                  <c:v>0.15029709891646278</c:v>
                </c:pt>
                <c:pt idx="5" formatCode="0.0%">
                  <c:v>0.14761574303559036</c:v>
                </c:pt>
                <c:pt idx="6" formatCode="0.0%">
                  <c:v>0.13100000000000001</c:v>
                </c:pt>
                <c:pt idx="7" formatCode="0.0%">
                  <c:v>0.14035565851332016</c:v>
                </c:pt>
              </c:numCache>
            </c:numRef>
          </c:val>
        </c:ser>
        <c:ser>
          <c:idx val="4"/>
          <c:order val="4"/>
          <c:tx>
            <c:strRef>
              <c:f>'age groups'!$A$6</c:f>
              <c:strCache>
                <c:ptCount val="1"/>
                <c:pt idx="0">
                  <c:v>13 to 15 years</c:v>
                </c:pt>
              </c:strCache>
            </c:strRef>
          </c:tx>
          <c:spPr>
            <a:solidFill>
              <a:schemeClr val="accent5"/>
            </a:solidFill>
            <a:ln>
              <a:solidFill>
                <a:schemeClr val="tx1">
                  <a:lumMod val="75000"/>
                  <a:lumOff val="25000"/>
                </a:schemeClr>
              </a:solidFill>
            </a:ln>
            <a:effectLst/>
          </c:spPr>
          <c:invertIfNegative val="0"/>
          <c:cat>
            <c:strRef>
              <c:f>'age groups'!$B$1:$I$1</c:f>
              <c:strCache>
                <c:ptCount val="8"/>
                <c:pt idx="0">
                  <c:v>Q1 2012</c:v>
                </c:pt>
                <c:pt idx="1">
                  <c:v>Q2 2012</c:v>
                </c:pt>
                <c:pt idx="2">
                  <c:v>Q3 2012</c:v>
                </c:pt>
                <c:pt idx="3">
                  <c:v>Q4 2012</c:v>
                </c:pt>
                <c:pt idx="4">
                  <c:v>Q1 2013</c:v>
                </c:pt>
                <c:pt idx="5">
                  <c:v>Q2 2013</c:v>
                </c:pt>
                <c:pt idx="6">
                  <c:v>Q3 2013</c:v>
                </c:pt>
                <c:pt idx="7">
                  <c:v>Q4 2013</c:v>
                </c:pt>
              </c:strCache>
            </c:strRef>
          </c:cat>
          <c:val>
            <c:numRef>
              <c:f>'age groups'!$B$6:$I$6</c:f>
              <c:numCache>
                <c:formatCode>0%</c:formatCode>
                <c:ptCount val="8"/>
                <c:pt idx="0">
                  <c:v>0.16523143164693219</c:v>
                </c:pt>
                <c:pt idx="1">
                  <c:v>0.11528368473441318</c:v>
                </c:pt>
                <c:pt idx="2">
                  <c:v>8.9896707553260166E-2</c:v>
                </c:pt>
                <c:pt idx="3">
                  <c:v>0.14068176547885908</c:v>
                </c:pt>
                <c:pt idx="4" formatCode="0.0%">
                  <c:v>0.11849003844809507</c:v>
                </c:pt>
                <c:pt idx="5" formatCode="0.0%">
                  <c:v>0.11063745414890452</c:v>
                </c:pt>
                <c:pt idx="6" formatCode="0.0%">
                  <c:v>9.7000000000000003E-2</c:v>
                </c:pt>
                <c:pt idx="7" formatCode="0.0%">
                  <c:v>0.10363153232949512</c:v>
                </c:pt>
              </c:numCache>
            </c:numRef>
          </c:val>
        </c:ser>
        <c:ser>
          <c:idx val="5"/>
          <c:order val="5"/>
          <c:tx>
            <c:strRef>
              <c:f>'age groups'!$A$7</c:f>
              <c:strCache>
                <c:ptCount val="1"/>
                <c:pt idx="0">
                  <c:v>16 to 18 years</c:v>
                </c:pt>
              </c:strCache>
            </c:strRef>
          </c:tx>
          <c:spPr>
            <a:solidFill>
              <a:schemeClr val="accent6"/>
            </a:solidFill>
            <a:ln>
              <a:solidFill>
                <a:schemeClr val="tx1">
                  <a:lumMod val="75000"/>
                  <a:lumOff val="25000"/>
                </a:schemeClr>
              </a:solidFill>
            </a:ln>
            <a:effectLst/>
          </c:spPr>
          <c:invertIfNegative val="0"/>
          <c:cat>
            <c:strRef>
              <c:f>'age groups'!$B$1:$I$1</c:f>
              <c:strCache>
                <c:ptCount val="8"/>
                <c:pt idx="0">
                  <c:v>Q1 2012</c:v>
                </c:pt>
                <c:pt idx="1">
                  <c:v>Q2 2012</c:v>
                </c:pt>
                <c:pt idx="2">
                  <c:v>Q3 2012</c:v>
                </c:pt>
                <c:pt idx="3">
                  <c:v>Q4 2012</c:v>
                </c:pt>
                <c:pt idx="4">
                  <c:v>Q1 2013</c:v>
                </c:pt>
                <c:pt idx="5">
                  <c:v>Q2 2013</c:v>
                </c:pt>
                <c:pt idx="6">
                  <c:v>Q3 2013</c:v>
                </c:pt>
                <c:pt idx="7">
                  <c:v>Q4 2013</c:v>
                </c:pt>
              </c:strCache>
            </c:strRef>
          </c:cat>
          <c:val>
            <c:numRef>
              <c:f>'age groups'!$B$7:$I$7</c:f>
              <c:numCache>
                <c:formatCode>0%</c:formatCode>
                <c:ptCount val="8"/>
                <c:pt idx="0">
                  <c:v>9.4725511302475779E-2</c:v>
                </c:pt>
                <c:pt idx="1">
                  <c:v>5.013120984526287E-2</c:v>
                </c:pt>
                <c:pt idx="2">
                  <c:v>4.9063912201420271E-2</c:v>
                </c:pt>
                <c:pt idx="3">
                  <c:v>7.3819278039730998E-2</c:v>
                </c:pt>
                <c:pt idx="4" formatCode="0.0%">
                  <c:v>8.1323546545496908E-2</c:v>
                </c:pt>
                <c:pt idx="5" formatCode="0.0%">
                  <c:v>8.4266878160007927E-2</c:v>
                </c:pt>
                <c:pt idx="6" formatCode="0.0%">
                  <c:v>5.7000000000000002E-2</c:v>
                </c:pt>
                <c:pt idx="7" formatCode="0.0%">
                  <c:v>7.0109695441847794E-2</c:v>
                </c:pt>
              </c:numCache>
            </c:numRef>
          </c:val>
        </c:ser>
        <c:ser>
          <c:idx val="6"/>
          <c:order val="6"/>
          <c:tx>
            <c:strRef>
              <c:f>'age groups'!$A$8</c:f>
              <c:strCache>
                <c:ptCount val="1"/>
                <c:pt idx="0">
                  <c:v>Unknown</c:v>
                </c:pt>
              </c:strCache>
            </c:strRef>
          </c:tx>
          <c:spPr>
            <a:solidFill>
              <a:schemeClr val="accent1">
                <a:lumMod val="60000"/>
              </a:schemeClr>
            </a:solidFill>
            <a:ln>
              <a:solidFill>
                <a:schemeClr val="tx1">
                  <a:lumMod val="75000"/>
                  <a:lumOff val="25000"/>
                </a:schemeClr>
              </a:solidFill>
            </a:ln>
            <a:effectLst/>
          </c:spPr>
          <c:invertIfNegative val="0"/>
          <c:cat>
            <c:strRef>
              <c:f>'age groups'!$B$1:$I$1</c:f>
              <c:strCache>
                <c:ptCount val="8"/>
                <c:pt idx="0">
                  <c:v>Q1 2012</c:v>
                </c:pt>
                <c:pt idx="1">
                  <c:v>Q2 2012</c:v>
                </c:pt>
                <c:pt idx="2">
                  <c:v>Q3 2012</c:v>
                </c:pt>
                <c:pt idx="3">
                  <c:v>Q4 2012</c:v>
                </c:pt>
                <c:pt idx="4">
                  <c:v>Q1 2013</c:v>
                </c:pt>
                <c:pt idx="5">
                  <c:v>Q2 2013</c:v>
                </c:pt>
                <c:pt idx="6">
                  <c:v>Q3 2013</c:v>
                </c:pt>
                <c:pt idx="7">
                  <c:v>Q4 2013</c:v>
                </c:pt>
              </c:strCache>
            </c:strRef>
          </c:cat>
          <c:val>
            <c:numRef>
              <c:f>'age groups'!$B$8:$I$8</c:f>
              <c:numCache>
                <c:formatCode>0%</c:formatCode>
                <c:ptCount val="8"/>
                <c:pt idx="0">
                  <c:v>4.5748116254036601E-3</c:v>
                </c:pt>
                <c:pt idx="1">
                  <c:v>4.9769251651434259E-3</c:v>
                </c:pt>
                <c:pt idx="2">
                  <c:v>1.8076178179470628E-2</c:v>
                </c:pt>
                <c:pt idx="3">
                  <c:v>3.0377985622632758E-2</c:v>
                </c:pt>
                <c:pt idx="4" formatCode="0.0%">
                  <c:v>4.0778282651753463E-2</c:v>
                </c:pt>
                <c:pt idx="5" formatCode="0.0%">
                  <c:v>4.3620501635768812E-2</c:v>
                </c:pt>
                <c:pt idx="6" formatCode="0.0%">
                  <c:v>2.5000000000000001E-2</c:v>
                </c:pt>
                <c:pt idx="7" formatCode="0.0%">
                  <c:v>2.997887851740819E-2</c:v>
                </c:pt>
              </c:numCache>
            </c:numRef>
          </c:val>
        </c:ser>
        <c:dLbls>
          <c:showLegendKey val="0"/>
          <c:showVal val="0"/>
          <c:showCatName val="0"/>
          <c:showSerName val="0"/>
          <c:showPercent val="0"/>
          <c:showBubbleSize val="0"/>
        </c:dLbls>
        <c:gapWidth val="219"/>
        <c:overlap val="-27"/>
        <c:axId val="243249952"/>
        <c:axId val="253247032"/>
      </c:barChart>
      <c:catAx>
        <c:axId val="243249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aiandra GD" panose="020E0502030308020204" pitchFamily="34" charset="0"/>
                <a:ea typeface="+mn-ea"/>
                <a:cs typeface="+mn-cs"/>
              </a:defRPr>
            </a:pPr>
            <a:endParaRPr lang="en-US"/>
          </a:p>
        </c:txPr>
        <c:crossAx val="253247032"/>
        <c:crosses val="autoZero"/>
        <c:auto val="1"/>
        <c:lblAlgn val="ctr"/>
        <c:lblOffset val="100"/>
        <c:noMultiLvlLbl val="0"/>
      </c:catAx>
      <c:valAx>
        <c:axId val="253247032"/>
        <c:scaling>
          <c:orientation val="minMax"/>
        </c:scaling>
        <c:delete val="0"/>
        <c:axPos val="l"/>
        <c:majorGridlines>
          <c:spPr>
            <a:ln w="9525" cap="flat" cmpd="sng" algn="ctr">
              <a:solidFill>
                <a:schemeClr val="tx1">
                  <a:lumMod val="65000"/>
                  <a:lumOff val="3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aiandra GD" panose="020E0502030308020204" pitchFamily="34" charset="0"/>
                <a:ea typeface="+mn-ea"/>
                <a:cs typeface="+mn-cs"/>
              </a:defRPr>
            </a:pPr>
            <a:endParaRPr lang="en-US"/>
          </a:p>
        </c:txPr>
        <c:crossAx val="243249952"/>
        <c:crosses val="autoZero"/>
        <c:crossBetween val="between"/>
      </c:valAx>
      <c:spPr>
        <a:solidFill>
          <a:schemeClr val="bg1">
            <a:lumMod val="85000"/>
          </a:schemeClr>
        </a:solidFill>
        <a:ln>
          <a:solidFill>
            <a:schemeClr val="tx1">
              <a:lumMod val="75000"/>
              <a:lumOff val="25000"/>
            </a:schemeClr>
          </a:solidFill>
        </a:ln>
        <a:effectLst/>
      </c:spPr>
    </c:plotArea>
    <c:legend>
      <c:legendPos val="b"/>
      <c:layout>
        <c:manualLayout>
          <c:xMode val="edge"/>
          <c:yMode val="edge"/>
          <c:x val="0.11376477113352479"/>
          <c:y val="0.85403399731340701"/>
          <c:w val="0.78467584394959888"/>
          <c:h val="0.14596600268659291"/>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aiandra GD" panose="020E0502030308020204" pitchFamily="34" charset="0"/>
              <a:ea typeface="+mn-ea"/>
              <a:cs typeface="+mn-cs"/>
            </a:defRPr>
          </a:pPr>
          <a:endParaRPr lang="en-US"/>
        </a:p>
      </c:txPr>
    </c:legend>
    <c:plotVisOnly val="1"/>
    <c:dispBlanksAs val="gap"/>
    <c:showDLblsOverMax val="0"/>
  </c:chart>
  <c:spPr>
    <a:noFill/>
    <a:ln>
      <a:solidFill>
        <a:schemeClr val="tx1">
          <a:lumMod val="75000"/>
          <a:lumOff val="25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EE0A0A-DAB4-4122-B301-428BEA888C02}" type="datetimeFigureOut">
              <a:rPr lang="en-US" smtClean="0"/>
              <a:t>4/25/2014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CB4DA4-C2C2-4868-8094-E93C848E5798}" type="slidenum">
              <a:rPr lang="en-US" smtClean="0"/>
              <a:t>‹#›</a:t>
            </a:fld>
            <a:endParaRPr lang="en-US" dirty="0"/>
          </a:p>
        </p:txBody>
      </p:sp>
    </p:spTree>
    <p:extLst>
      <p:ext uri="{BB962C8B-B14F-4D97-AF65-F5344CB8AC3E}">
        <p14:creationId xmlns:p14="http://schemas.microsoft.com/office/powerpoint/2010/main" val="2278938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063353-C277-463E-A698-73C0E24151E3}" type="slidenum">
              <a:rPr lang="en-US" smtClean="0"/>
              <a:pPr/>
              <a:t>25</a:t>
            </a:fld>
            <a:endParaRPr lang="en-US" dirty="0"/>
          </a:p>
        </p:txBody>
      </p:sp>
    </p:spTree>
    <p:extLst>
      <p:ext uri="{BB962C8B-B14F-4D97-AF65-F5344CB8AC3E}">
        <p14:creationId xmlns:p14="http://schemas.microsoft.com/office/powerpoint/2010/main" val="1082286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A7E155-3F77-432A-8C70-63AB53011563}" type="datetimeFigureOut">
              <a:rPr lang="en-US" smtClean="0"/>
              <a:t>4/25/2014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0B905B-A36B-47C2-B560-60F22803814D}" type="slidenum">
              <a:rPr lang="en-US" smtClean="0"/>
              <a:t>‹#›</a:t>
            </a:fld>
            <a:endParaRPr lang="en-US" dirty="0"/>
          </a:p>
        </p:txBody>
      </p:sp>
    </p:spTree>
    <p:extLst>
      <p:ext uri="{BB962C8B-B14F-4D97-AF65-F5344CB8AC3E}">
        <p14:creationId xmlns:p14="http://schemas.microsoft.com/office/powerpoint/2010/main" val="3354753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A7E155-3F77-432A-8C70-63AB53011563}" type="datetimeFigureOut">
              <a:rPr lang="en-US" smtClean="0"/>
              <a:t>4/25/2014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0B905B-A36B-47C2-B560-60F22803814D}" type="slidenum">
              <a:rPr lang="en-US" smtClean="0"/>
              <a:t>‹#›</a:t>
            </a:fld>
            <a:endParaRPr lang="en-US" dirty="0"/>
          </a:p>
        </p:txBody>
      </p:sp>
    </p:spTree>
    <p:extLst>
      <p:ext uri="{BB962C8B-B14F-4D97-AF65-F5344CB8AC3E}">
        <p14:creationId xmlns:p14="http://schemas.microsoft.com/office/powerpoint/2010/main" val="2297418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A7E155-3F77-432A-8C70-63AB53011563}" type="datetimeFigureOut">
              <a:rPr lang="en-US" smtClean="0"/>
              <a:t>4/25/2014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0B905B-A36B-47C2-B560-60F22803814D}" type="slidenum">
              <a:rPr lang="en-US" smtClean="0"/>
              <a:t>‹#›</a:t>
            </a:fld>
            <a:endParaRPr lang="en-US" dirty="0"/>
          </a:p>
        </p:txBody>
      </p:sp>
    </p:spTree>
    <p:extLst>
      <p:ext uri="{BB962C8B-B14F-4D97-AF65-F5344CB8AC3E}">
        <p14:creationId xmlns:p14="http://schemas.microsoft.com/office/powerpoint/2010/main" val="1974711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A7E155-3F77-432A-8C70-63AB53011563}" type="datetimeFigureOut">
              <a:rPr lang="en-US" smtClean="0"/>
              <a:t>4/25/2014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0B905B-A36B-47C2-B560-60F22803814D}" type="slidenum">
              <a:rPr lang="en-US" smtClean="0"/>
              <a:t>‹#›</a:t>
            </a:fld>
            <a:endParaRPr lang="en-US" dirty="0"/>
          </a:p>
        </p:txBody>
      </p:sp>
    </p:spTree>
    <p:extLst>
      <p:ext uri="{BB962C8B-B14F-4D97-AF65-F5344CB8AC3E}">
        <p14:creationId xmlns:p14="http://schemas.microsoft.com/office/powerpoint/2010/main" val="405758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A7E155-3F77-432A-8C70-63AB53011563}" type="datetimeFigureOut">
              <a:rPr lang="en-US" smtClean="0"/>
              <a:t>4/25/2014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0B905B-A36B-47C2-B560-60F22803814D}" type="slidenum">
              <a:rPr lang="en-US" smtClean="0"/>
              <a:t>‹#›</a:t>
            </a:fld>
            <a:endParaRPr lang="en-US" dirty="0"/>
          </a:p>
        </p:txBody>
      </p:sp>
    </p:spTree>
    <p:extLst>
      <p:ext uri="{BB962C8B-B14F-4D97-AF65-F5344CB8AC3E}">
        <p14:creationId xmlns:p14="http://schemas.microsoft.com/office/powerpoint/2010/main" val="1961238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A7E155-3F77-432A-8C70-63AB53011563}" type="datetimeFigureOut">
              <a:rPr lang="en-US" smtClean="0"/>
              <a:t>4/25/2014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0B905B-A36B-47C2-B560-60F22803814D}" type="slidenum">
              <a:rPr lang="en-US" smtClean="0"/>
              <a:t>‹#›</a:t>
            </a:fld>
            <a:endParaRPr lang="en-US" dirty="0"/>
          </a:p>
        </p:txBody>
      </p:sp>
    </p:spTree>
    <p:extLst>
      <p:ext uri="{BB962C8B-B14F-4D97-AF65-F5344CB8AC3E}">
        <p14:creationId xmlns:p14="http://schemas.microsoft.com/office/powerpoint/2010/main" val="4285180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A7E155-3F77-432A-8C70-63AB53011563}" type="datetimeFigureOut">
              <a:rPr lang="en-US" smtClean="0"/>
              <a:t>4/25/2014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60B905B-A36B-47C2-B560-60F22803814D}" type="slidenum">
              <a:rPr lang="en-US" smtClean="0"/>
              <a:t>‹#›</a:t>
            </a:fld>
            <a:endParaRPr lang="en-US" dirty="0"/>
          </a:p>
        </p:txBody>
      </p:sp>
    </p:spTree>
    <p:extLst>
      <p:ext uri="{BB962C8B-B14F-4D97-AF65-F5344CB8AC3E}">
        <p14:creationId xmlns:p14="http://schemas.microsoft.com/office/powerpoint/2010/main" val="3092462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A7E155-3F77-432A-8C70-63AB53011563}" type="datetimeFigureOut">
              <a:rPr lang="en-US" smtClean="0"/>
              <a:t>4/25/2014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60B905B-A36B-47C2-B560-60F22803814D}" type="slidenum">
              <a:rPr lang="en-US" smtClean="0"/>
              <a:t>‹#›</a:t>
            </a:fld>
            <a:endParaRPr lang="en-US" dirty="0"/>
          </a:p>
        </p:txBody>
      </p:sp>
    </p:spTree>
    <p:extLst>
      <p:ext uri="{BB962C8B-B14F-4D97-AF65-F5344CB8AC3E}">
        <p14:creationId xmlns:p14="http://schemas.microsoft.com/office/powerpoint/2010/main" val="4267779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A7E155-3F77-432A-8C70-63AB53011563}" type="datetimeFigureOut">
              <a:rPr lang="en-US" smtClean="0"/>
              <a:t>4/25/2014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60B905B-A36B-47C2-B560-60F22803814D}" type="slidenum">
              <a:rPr lang="en-US" smtClean="0"/>
              <a:t>‹#›</a:t>
            </a:fld>
            <a:endParaRPr lang="en-US" dirty="0"/>
          </a:p>
        </p:txBody>
      </p:sp>
    </p:spTree>
    <p:extLst>
      <p:ext uri="{BB962C8B-B14F-4D97-AF65-F5344CB8AC3E}">
        <p14:creationId xmlns:p14="http://schemas.microsoft.com/office/powerpoint/2010/main" val="968807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A7E155-3F77-432A-8C70-63AB53011563}" type="datetimeFigureOut">
              <a:rPr lang="en-US" smtClean="0"/>
              <a:t>4/25/2014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0B905B-A36B-47C2-B560-60F22803814D}" type="slidenum">
              <a:rPr lang="en-US" smtClean="0"/>
              <a:t>‹#›</a:t>
            </a:fld>
            <a:endParaRPr lang="en-US" dirty="0"/>
          </a:p>
        </p:txBody>
      </p:sp>
    </p:spTree>
    <p:extLst>
      <p:ext uri="{BB962C8B-B14F-4D97-AF65-F5344CB8AC3E}">
        <p14:creationId xmlns:p14="http://schemas.microsoft.com/office/powerpoint/2010/main" val="4183897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A7E155-3F77-432A-8C70-63AB53011563}" type="datetimeFigureOut">
              <a:rPr lang="en-US" smtClean="0"/>
              <a:t>4/25/2014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0B905B-A36B-47C2-B560-60F22803814D}" type="slidenum">
              <a:rPr lang="en-US" smtClean="0"/>
              <a:t>‹#›</a:t>
            </a:fld>
            <a:endParaRPr lang="en-US" dirty="0"/>
          </a:p>
        </p:txBody>
      </p:sp>
    </p:spTree>
    <p:extLst>
      <p:ext uri="{BB962C8B-B14F-4D97-AF65-F5344CB8AC3E}">
        <p14:creationId xmlns:p14="http://schemas.microsoft.com/office/powerpoint/2010/main" val="2954934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A7E155-3F77-432A-8C70-63AB53011563}" type="datetimeFigureOut">
              <a:rPr lang="en-US" smtClean="0"/>
              <a:t>4/25/2014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0B905B-A36B-47C2-B560-60F22803814D}" type="slidenum">
              <a:rPr lang="en-US" smtClean="0"/>
              <a:t>‹#›</a:t>
            </a:fld>
            <a:endParaRPr lang="en-US" dirty="0"/>
          </a:p>
        </p:txBody>
      </p:sp>
    </p:spTree>
    <p:extLst>
      <p:ext uri="{BB962C8B-B14F-4D97-AF65-F5344CB8AC3E}">
        <p14:creationId xmlns:p14="http://schemas.microsoft.com/office/powerpoint/2010/main" val="17520688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samhsa.gov/children/" TargetMode="External"/><Relationship Id="rId2" Type="http://schemas.openxmlformats.org/officeDocument/2006/relationships/hyperlink" Target="http://www.samhsa.gov/children/national.asp" TargetMode="Externa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nimh.nih.gov/" TargetMode="External"/><Relationship Id="rId2" Type="http://schemas.openxmlformats.org/officeDocument/2006/relationships/hyperlink" Target="http://www.mentalhealthcommission.gov/reports/reports.htm" TargetMode="External"/><Relationship Id="rId1" Type="http://schemas.openxmlformats.org/officeDocument/2006/relationships/slideLayout" Target="../slideLayouts/slideLayout2.xml"/><Relationship Id="rId4" Type="http://schemas.openxmlformats.org/officeDocument/2006/relationships/hyperlink" Target="http://www.med.yale.edu/chldstdy/faculty/pdf/Gilliam05.pdf"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4.jpeg"/><Relationship Id="rId7"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25.jpeg"/></Relationships>
</file>

<file path=ppt/slides/_rels/slide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929742" y="2967335"/>
            <a:ext cx="4452257" cy="954107"/>
          </a:xfrm>
          <a:prstGeom prst="rect">
            <a:avLst/>
          </a:prstGeom>
          <a:ln>
            <a:solidFill>
              <a:schemeClr val="accent1">
                <a:lumMod val="50000"/>
              </a:schemeClr>
            </a:solidFill>
          </a:ln>
        </p:spPr>
        <p:txBody>
          <a:bodyPr wrap="square">
            <a:spAutoFit/>
          </a:bodyPr>
          <a:lstStyle/>
          <a:p>
            <a:pPr algn="ctr"/>
            <a:r>
              <a:rPr lang="en-US" sz="2800" b="1" dirty="0" smtClean="0">
                <a:solidFill>
                  <a:srgbClr val="002060"/>
                </a:solidFill>
                <a:latin typeface="Maiandra GD" pitchFamily="34" charset="0"/>
              </a:rPr>
              <a:t>Early Recognition and Screening Initiative</a:t>
            </a:r>
            <a:endParaRPr lang="en-US" sz="2800" b="1" dirty="0">
              <a:solidFill>
                <a:srgbClr val="002060"/>
              </a:solidFill>
            </a:endParaRPr>
          </a:p>
        </p:txBody>
      </p:sp>
      <p:pic>
        <p:nvPicPr>
          <p:cNvPr id="12" name="Picture 2" descr="C:\Documents and Settings\cocfkxp\Local Settings\Temporary Internet Files\Content.IE5\P2HK9DOW\MP900448534[1].jpg"/>
          <p:cNvPicPr>
            <a:picLocks noChangeAspect="1" noChangeArrowheads="1"/>
          </p:cNvPicPr>
          <p:nvPr/>
        </p:nvPicPr>
        <p:blipFill>
          <a:blip r:embed="rId2" cstate="print"/>
          <a:srcRect/>
          <a:stretch>
            <a:fillRect/>
          </a:stretch>
        </p:blipFill>
        <p:spPr bwMode="auto">
          <a:xfrm>
            <a:off x="0" y="0"/>
            <a:ext cx="3429000" cy="2362200"/>
          </a:xfrm>
          <a:prstGeom prst="rect">
            <a:avLst/>
          </a:prstGeom>
          <a:noFill/>
        </p:spPr>
      </p:pic>
      <p:pic>
        <p:nvPicPr>
          <p:cNvPr id="14" name="Picture 6" descr="C:\Documents and Settings\cocfkxp\Local Settings\Temporary Internet Files\Content.IE5\V0K90LHN\MP900448561[1].jpg"/>
          <p:cNvPicPr>
            <a:picLocks noChangeAspect="1" noChangeArrowheads="1"/>
          </p:cNvPicPr>
          <p:nvPr/>
        </p:nvPicPr>
        <p:blipFill>
          <a:blip r:embed="rId3" cstate="print"/>
          <a:srcRect/>
          <a:stretch>
            <a:fillRect/>
          </a:stretch>
        </p:blipFill>
        <p:spPr bwMode="auto">
          <a:xfrm>
            <a:off x="8458200" y="2362200"/>
            <a:ext cx="3733800" cy="4495800"/>
          </a:xfrm>
          <a:prstGeom prst="rect">
            <a:avLst/>
          </a:prstGeom>
          <a:noFill/>
        </p:spPr>
      </p:pic>
      <p:pic>
        <p:nvPicPr>
          <p:cNvPr id="15" name="Picture 3" descr="C:\Documents and Settings\cocfkxp\Local Settings\Temporary Internet Files\Content.IE5\UJHS6W25\MP900442526[1].jpg"/>
          <p:cNvPicPr>
            <a:picLocks noChangeAspect="1" noChangeArrowheads="1"/>
          </p:cNvPicPr>
          <p:nvPr/>
        </p:nvPicPr>
        <p:blipFill>
          <a:blip r:embed="rId4" cstate="print"/>
          <a:srcRect/>
          <a:stretch>
            <a:fillRect/>
          </a:stretch>
        </p:blipFill>
        <p:spPr bwMode="auto">
          <a:xfrm>
            <a:off x="3429000" y="0"/>
            <a:ext cx="5029200" cy="2362200"/>
          </a:xfrm>
          <a:prstGeom prst="rect">
            <a:avLst/>
          </a:prstGeom>
          <a:noFill/>
        </p:spPr>
      </p:pic>
      <p:pic>
        <p:nvPicPr>
          <p:cNvPr id="16" name="Picture 24" descr="C:\Documents and Settings\cocfkxp\Local Settings\Temporary Internet Files\Content.IE5\66K6WC8B\MP900442471[1].jpg"/>
          <p:cNvPicPr>
            <a:picLocks noChangeAspect="1" noChangeArrowheads="1"/>
          </p:cNvPicPr>
          <p:nvPr/>
        </p:nvPicPr>
        <p:blipFill>
          <a:blip r:embed="rId5" cstate="print"/>
          <a:srcRect/>
          <a:stretch>
            <a:fillRect/>
          </a:stretch>
        </p:blipFill>
        <p:spPr bwMode="auto">
          <a:xfrm>
            <a:off x="4419600" y="4191000"/>
            <a:ext cx="4038600" cy="2667000"/>
          </a:xfrm>
          <a:prstGeom prst="rect">
            <a:avLst/>
          </a:prstGeom>
          <a:noFill/>
        </p:spPr>
      </p:pic>
      <p:pic>
        <p:nvPicPr>
          <p:cNvPr id="26" name="Picture 3" descr="C:\Documents and Settings\cocfkxp\Local Settings\Temporary Internet Files\Content.IE5\WO9OY0P2\MP900430644[1].jpg"/>
          <p:cNvPicPr>
            <a:picLocks noChangeAspect="1" noChangeArrowheads="1"/>
          </p:cNvPicPr>
          <p:nvPr/>
        </p:nvPicPr>
        <p:blipFill>
          <a:blip r:embed="rId6" cstate="print"/>
          <a:srcRect/>
          <a:stretch>
            <a:fillRect/>
          </a:stretch>
        </p:blipFill>
        <p:spPr bwMode="auto">
          <a:xfrm>
            <a:off x="0" y="4191000"/>
            <a:ext cx="4419600" cy="2667000"/>
          </a:xfrm>
          <a:prstGeom prst="rect">
            <a:avLst/>
          </a:prstGeom>
          <a:noFill/>
        </p:spPr>
      </p:pic>
      <p:pic>
        <p:nvPicPr>
          <p:cNvPr id="27" name="Picture 10" descr="C:\Documents and Settings\cocfkxp\Local Settings\Temporary Internet Files\Content.IE5\66K6WC8B\MP900448474[1].jpg"/>
          <p:cNvPicPr>
            <a:picLocks noChangeAspect="1" noChangeArrowheads="1"/>
          </p:cNvPicPr>
          <p:nvPr/>
        </p:nvPicPr>
        <p:blipFill>
          <a:blip r:embed="rId7" cstate="print"/>
          <a:srcRect/>
          <a:stretch>
            <a:fillRect/>
          </a:stretch>
        </p:blipFill>
        <p:spPr bwMode="auto">
          <a:xfrm>
            <a:off x="0" y="2362200"/>
            <a:ext cx="3810000" cy="1828800"/>
          </a:xfrm>
          <a:prstGeom prst="rect">
            <a:avLst/>
          </a:prstGeom>
          <a:noFill/>
        </p:spPr>
      </p:pic>
      <p:pic>
        <p:nvPicPr>
          <p:cNvPr id="55308" name="Picture 12" descr="C:\Documents and Settings\cocfkxp\Local Settings\Temporary Internet Files\Content.IE5\B269OD7A\MP900422535[1].jpg"/>
          <p:cNvPicPr>
            <a:picLocks noChangeAspect="1" noChangeArrowheads="1"/>
          </p:cNvPicPr>
          <p:nvPr/>
        </p:nvPicPr>
        <p:blipFill>
          <a:blip r:embed="rId8" cstate="print"/>
          <a:srcRect/>
          <a:stretch>
            <a:fillRect/>
          </a:stretch>
        </p:blipFill>
        <p:spPr bwMode="auto">
          <a:xfrm>
            <a:off x="8458200" y="1"/>
            <a:ext cx="3733800" cy="2362200"/>
          </a:xfrm>
          <a:prstGeom prst="rect">
            <a:avLst/>
          </a:prstGeom>
          <a:noFill/>
        </p:spPr>
      </p:pic>
    </p:spTree>
    <p:extLst>
      <p:ext uri="{BB962C8B-B14F-4D97-AF65-F5344CB8AC3E}">
        <p14:creationId xmlns:p14="http://schemas.microsoft.com/office/powerpoint/2010/main" val="22401390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2060"/>
                </a:solidFill>
                <a:latin typeface="Maiandra GD" panose="020E0502030308020204" pitchFamily="34" charset="0"/>
              </a:rPr>
              <a:t>ERS Components</a:t>
            </a:r>
            <a:endParaRPr lang="en-US" dirty="0">
              <a:solidFill>
                <a:srgbClr val="002060"/>
              </a:solidFill>
              <a:latin typeface="Maiandra GD" panose="020E0502030308020204" pitchFamily="34" charset="0"/>
            </a:endParaRPr>
          </a:p>
        </p:txBody>
      </p:sp>
      <p:sp>
        <p:nvSpPr>
          <p:cNvPr id="3" name="Content Placeholder 2"/>
          <p:cNvSpPr>
            <a:spLocks noGrp="1"/>
          </p:cNvSpPr>
          <p:nvPr>
            <p:ph idx="1"/>
          </p:nvPr>
        </p:nvSpPr>
        <p:spPr/>
        <p:txBody>
          <a:bodyPr>
            <a:normAutofit fontScale="92500" lnSpcReduction="10000"/>
          </a:bodyPr>
          <a:lstStyle/>
          <a:p>
            <a:r>
              <a:rPr lang="en-US" dirty="0">
                <a:solidFill>
                  <a:srgbClr val="000000"/>
                </a:solidFill>
                <a:latin typeface="Maiandra GD" panose="020E0502030308020204" pitchFamily="34" charset="0"/>
                <a:ea typeface="Times New Roman" panose="02020603050405020304" pitchFamily="18" charset="0"/>
              </a:rPr>
              <a:t>Conduct, coordinate and/or oversee all screening activity within a designated </a:t>
            </a:r>
            <a:r>
              <a:rPr lang="en-US" dirty="0" smtClean="0">
                <a:solidFill>
                  <a:srgbClr val="000000"/>
                </a:solidFill>
                <a:latin typeface="Maiandra GD" panose="020E0502030308020204" pitchFamily="34" charset="0"/>
                <a:ea typeface="Times New Roman" panose="02020603050405020304" pitchFamily="18" charset="0"/>
              </a:rPr>
              <a:t>area</a:t>
            </a:r>
          </a:p>
          <a:p>
            <a:pPr lvl="0"/>
            <a:r>
              <a:rPr lang="en-US" dirty="0" smtClean="0">
                <a:solidFill>
                  <a:srgbClr val="000000"/>
                </a:solidFill>
                <a:latin typeface="Maiandra GD" panose="020E0502030308020204" pitchFamily="34" charset="0"/>
                <a:ea typeface="Times New Roman" panose="02020603050405020304" pitchFamily="18" charset="0"/>
              </a:rPr>
              <a:t>Promote social emotional wellness throughout the community</a:t>
            </a:r>
          </a:p>
          <a:p>
            <a:pPr lvl="0"/>
            <a:r>
              <a:rPr lang="en-US" dirty="0">
                <a:solidFill>
                  <a:srgbClr val="000000"/>
                </a:solidFill>
                <a:latin typeface="Maiandra GD" panose="020E0502030308020204" pitchFamily="34" charset="0"/>
                <a:ea typeface="Times New Roman" panose="02020603050405020304" pitchFamily="18" charset="0"/>
              </a:rPr>
              <a:t>Network with parents, primary care physicians and other community </a:t>
            </a:r>
            <a:r>
              <a:rPr lang="en-US" dirty="0" smtClean="0">
                <a:solidFill>
                  <a:srgbClr val="000000"/>
                </a:solidFill>
                <a:latin typeface="Maiandra GD" panose="020E0502030308020204" pitchFamily="34" charset="0"/>
                <a:ea typeface="Times New Roman" panose="02020603050405020304" pitchFamily="18" charset="0"/>
              </a:rPr>
              <a:t>leaders</a:t>
            </a:r>
          </a:p>
          <a:p>
            <a:pPr lvl="0"/>
            <a:r>
              <a:rPr lang="en-US" dirty="0">
                <a:solidFill>
                  <a:srgbClr val="000000"/>
                </a:solidFill>
                <a:latin typeface="Maiandra GD" panose="020E0502030308020204" pitchFamily="34" charset="0"/>
                <a:ea typeface="Times New Roman" panose="02020603050405020304" pitchFamily="18" charset="0"/>
              </a:rPr>
              <a:t>Provide education to increase community awareness of social and emotional </a:t>
            </a:r>
            <a:r>
              <a:rPr lang="en-US" dirty="0" smtClean="0">
                <a:solidFill>
                  <a:srgbClr val="000000"/>
                </a:solidFill>
                <a:latin typeface="Maiandra GD" panose="020E0502030308020204" pitchFamily="34" charset="0"/>
                <a:ea typeface="Times New Roman" panose="02020603050405020304" pitchFamily="18" charset="0"/>
              </a:rPr>
              <a:t>development</a:t>
            </a:r>
          </a:p>
          <a:p>
            <a:pPr lvl="0"/>
            <a:r>
              <a:rPr lang="en-US" dirty="0" smtClean="0">
                <a:solidFill>
                  <a:srgbClr val="000000"/>
                </a:solidFill>
                <a:latin typeface="Maiandra GD" panose="020E0502030308020204" pitchFamily="34" charset="0"/>
                <a:ea typeface="Times New Roman" panose="02020603050405020304" pitchFamily="18" charset="0"/>
              </a:rPr>
              <a:t>Participate </a:t>
            </a:r>
            <a:r>
              <a:rPr lang="en-US" dirty="0">
                <a:solidFill>
                  <a:srgbClr val="000000"/>
                </a:solidFill>
                <a:latin typeface="Maiandra GD" panose="020E0502030308020204" pitchFamily="34" charset="0"/>
                <a:ea typeface="Times New Roman" panose="02020603050405020304" pitchFamily="18" charset="0"/>
              </a:rPr>
              <a:t>in existing child-serving agency networks, or facilitate the creation of new or stronger networks, and utilize those networks to continually evaluate for the need to target and screen particular </a:t>
            </a:r>
            <a:r>
              <a:rPr lang="en-US" dirty="0" smtClean="0">
                <a:solidFill>
                  <a:srgbClr val="000000"/>
                </a:solidFill>
                <a:latin typeface="Maiandra GD" panose="020E0502030308020204" pitchFamily="34" charset="0"/>
                <a:ea typeface="Times New Roman" panose="02020603050405020304" pitchFamily="18" charset="0"/>
              </a:rPr>
              <a:t>populations</a:t>
            </a:r>
            <a:endParaRPr lang="en-US" sz="3200" dirty="0">
              <a:solidFill>
                <a:srgbClr val="000000"/>
              </a:solidFill>
              <a:latin typeface="Arial" panose="020B0604020202020204" pitchFamily="34" charset="0"/>
              <a:ea typeface="Times New Roman" panose="02020603050405020304" pitchFamily="18" charset="0"/>
            </a:endParaRPr>
          </a:p>
          <a:p>
            <a:pPr marL="0" indent="0">
              <a:buNone/>
            </a:pPr>
            <a:endParaRPr lang="en-US" dirty="0" smtClean="0">
              <a:solidFill>
                <a:srgbClr val="000000"/>
              </a:solidFill>
              <a:latin typeface="Maiandra GD" panose="020E0502030308020204" pitchFamily="34" charset="0"/>
              <a:ea typeface="Times New Roman" panose="02020603050405020304" pitchFamily="18" charset="0"/>
            </a:endParaRPr>
          </a:p>
          <a:p>
            <a:endParaRPr lang="en-US" sz="3200" dirty="0">
              <a:solidFill>
                <a:srgbClr val="000000"/>
              </a:solidFill>
              <a:latin typeface="Arial" panose="020B0604020202020204" pitchFamily="34" charset="0"/>
              <a:ea typeface="Times New Roman" panose="02020603050405020304" pitchFamily="18" charset="0"/>
            </a:endParaRPr>
          </a:p>
          <a:p>
            <a:pPr lvl="0"/>
            <a:endParaRPr lang="en-US" dirty="0" smtClean="0">
              <a:solidFill>
                <a:srgbClr val="000000"/>
              </a:solidFill>
              <a:latin typeface="Maiandra GD" panose="020E0502030308020204" pitchFamily="34" charset="0"/>
              <a:ea typeface="Times New Roman" panose="02020603050405020304" pitchFamily="18" charset="0"/>
            </a:endParaRPr>
          </a:p>
          <a:p>
            <a:pPr lvl="0"/>
            <a:endParaRPr lang="en-US" dirty="0" smtClean="0">
              <a:solidFill>
                <a:srgbClr val="000000"/>
              </a:solidFill>
              <a:latin typeface="Maiandra GD" panose="020E0502030308020204" pitchFamily="34" charset="0"/>
              <a:ea typeface="Times New Roman" panose="02020603050405020304" pitchFamily="18" charset="0"/>
            </a:endParaRPr>
          </a:p>
          <a:p>
            <a:pPr lvl="0"/>
            <a:endParaRPr lang="en-US" dirty="0"/>
          </a:p>
        </p:txBody>
      </p:sp>
    </p:spTree>
    <p:extLst>
      <p:ext uri="{BB962C8B-B14F-4D97-AF65-F5344CB8AC3E}">
        <p14:creationId xmlns:p14="http://schemas.microsoft.com/office/powerpoint/2010/main" val="11388235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2060"/>
                </a:solidFill>
                <a:latin typeface="Maiandra GD" panose="020E0502030308020204" pitchFamily="34" charset="0"/>
              </a:rPr>
              <a:t>Screening Component</a:t>
            </a:r>
            <a:endParaRPr lang="en-US" dirty="0">
              <a:solidFill>
                <a:srgbClr val="002060"/>
              </a:solidFill>
            </a:endParaRPr>
          </a:p>
        </p:txBody>
      </p:sp>
      <p:sp>
        <p:nvSpPr>
          <p:cNvPr id="3" name="Content Placeholder 2"/>
          <p:cNvSpPr>
            <a:spLocks noGrp="1"/>
          </p:cNvSpPr>
          <p:nvPr>
            <p:ph idx="1"/>
          </p:nvPr>
        </p:nvSpPr>
        <p:spPr>
          <a:xfrm>
            <a:off x="805543" y="2037897"/>
            <a:ext cx="10515600" cy="4351338"/>
          </a:xfrm>
        </p:spPr>
        <p:txBody>
          <a:bodyPr/>
          <a:lstStyle/>
          <a:p>
            <a:pPr lvl="0"/>
            <a:r>
              <a:rPr lang="en-US" dirty="0">
                <a:solidFill>
                  <a:srgbClr val="2D2D39"/>
                </a:solidFill>
                <a:latin typeface="Maiandra GD" panose="020E0502030308020204" pitchFamily="34" charset="0"/>
                <a:ea typeface="Times New Roman" panose="02020603050405020304" pitchFamily="18" charset="0"/>
              </a:rPr>
              <a:t>In natural settings like schools, health centers, and other community locations to reach children early who may have emotional needs </a:t>
            </a:r>
            <a:endParaRPr lang="en-US" dirty="0" smtClean="0">
              <a:solidFill>
                <a:srgbClr val="2D2D39"/>
              </a:solidFill>
              <a:latin typeface="Maiandra GD" panose="020E0502030308020204" pitchFamily="34" charset="0"/>
              <a:ea typeface="Times New Roman" panose="02020603050405020304" pitchFamily="18" charset="0"/>
            </a:endParaRPr>
          </a:p>
          <a:p>
            <a:pPr lvl="0"/>
            <a:endParaRPr lang="en-US" dirty="0" smtClean="0">
              <a:solidFill>
                <a:srgbClr val="2D2D39"/>
              </a:solidFill>
              <a:latin typeface="Maiandra GD" panose="020E0502030308020204" pitchFamily="34" charset="0"/>
              <a:ea typeface="Times New Roman" panose="02020603050405020304" pitchFamily="18" charset="0"/>
            </a:endParaRPr>
          </a:p>
          <a:p>
            <a:pPr lvl="0"/>
            <a:r>
              <a:rPr lang="en-US" dirty="0" smtClean="0">
                <a:solidFill>
                  <a:srgbClr val="2D2D39"/>
                </a:solidFill>
                <a:latin typeface="Maiandra GD" panose="020E0502030308020204" pitchFamily="34" charset="0"/>
              </a:rPr>
              <a:t>Age of children screened varies – Can be from age 0-21</a:t>
            </a:r>
          </a:p>
          <a:p>
            <a:pPr lvl="0"/>
            <a:endParaRPr lang="en-US" dirty="0" smtClean="0">
              <a:solidFill>
                <a:srgbClr val="2D2D39"/>
              </a:solidFill>
              <a:latin typeface="Maiandra GD" panose="020E0502030308020204" pitchFamily="34" charset="0"/>
            </a:endParaRPr>
          </a:p>
          <a:p>
            <a:pPr lvl="0"/>
            <a:r>
              <a:rPr lang="en-US" dirty="0" smtClean="0">
                <a:solidFill>
                  <a:srgbClr val="2D2D39"/>
                </a:solidFill>
                <a:latin typeface="Maiandra GD" panose="020E0502030308020204" pitchFamily="34" charset="0"/>
              </a:rPr>
              <a:t>Screens used are chosen by age of child and location</a:t>
            </a:r>
            <a:endParaRPr lang="en-US" dirty="0" smtClean="0"/>
          </a:p>
        </p:txBody>
      </p:sp>
      <p:pic>
        <p:nvPicPr>
          <p:cNvPr id="2051" name="Picture 3" descr="C:\Users\istcnzl\Desktop\images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3559" y="4476978"/>
            <a:ext cx="2028825" cy="224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73306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2060"/>
                </a:solidFill>
                <a:latin typeface="Maiandra GD" panose="020E0502030308020204" pitchFamily="34" charset="0"/>
              </a:rPr>
              <a:t>Screens Used</a:t>
            </a:r>
            <a:endParaRPr lang="en-US" dirty="0">
              <a:solidFill>
                <a:srgbClr val="002060"/>
              </a:solidFill>
              <a:latin typeface="Maiandra GD" panose="020E0502030308020204" pitchFamily="34" charset="0"/>
            </a:endParaRPr>
          </a:p>
        </p:txBody>
      </p:sp>
      <p:sp>
        <p:nvSpPr>
          <p:cNvPr id="3" name="Content Placeholder 2"/>
          <p:cNvSpPr>
            <a:spLocks noGrp="1"/>
          </p:cNvSpPr>
          <p:nvPr>
            <p:ph idx="1"/>
          </p:nvPr>
        </p:nvSpPr>
        <p:spPr>
          <a:xfrm>
            <a:off x="838200" y="1894114"/>
            <a:ext cx="10515600" cy="4963886"/>
          </a:xfrm>
        </p:spPr>
        <p:txBody>
          <a:bodyPr>
            <a:normAutofit/>
          </a:bodyPr>
          <a:lstStyle/>
          <a:p>
            <a:endParaRPr lang="en-US" sz="3200" dirty="0" smtClean="0">
              <a:latin typeface="Maiandra GD" panose="020E0502030308020204" pitchFamily="34" charset="0"/>
            </a:endParaRPr>
          </a:p>
          <a:p>
            <a:r>
              <a:rPr lang="en-US" sz="3200" dirty="0" smtClean="0">
                <a:latin typeface="Maiandra GD" panose="020E0502030308020204" pitchFamily="34" charset="0"/>
              </a:rPr>
              <a:t>Ages and Stage – Social Emotional</a:t>
            </a:r>
          </a:p>
          <a:p>
            <a:endParaRPr lang="en-US" sz="3200" dirty="0" smtClean="0">
              <a:latin typeface="Maiandra GD" panose="020E0502030308020204" pitchFamily="34" charset="0"/>
            </a:endParaRPr>
          </a:p>
          <a:p>
            <a:r>
              <a:rPr lang="en-US" sz="3200" dirty="0" smtClean="0">
                <a:latin typeface="Maiandra GD" panose="020E0502030308020204" pitchFamily="34" charset="0"/>
              </a:rPr>
              <a:t>Pediatric Symptom Checklist 17 or 35 </a:t>
            </a:r>
          </a:p>
          <a:p>
            <a:endParaRPr lang="en-US" sz="3200" dirty="0" smtClean="0">
              <a:latin typeface="Maiandra GD" panose="020E0502030308020204" pitchFamily="34" charset="0"/>
            </a:endParaRPr>
          </a:p>
          <a:p>
            <a:r>
              <a:rPr lang="en-US" sz="3200" dirty="0" err="1" smtClean="0">
                <a:latin typeface="Maiandra GD" panose="020E0502030308020204" pitchFamily="34" charset="0"/>
              </a:rPr>
              <a:t>Deveraux</a:t>
            </a:r>
            <a:r>
              <a:rPr lang="en-US" sz="3200" dirty="0" smtClean="0">
                <a:latin typeface="Maiandra GD" panose="020E0502030308020204" pitchFamily="34" charset="0"/>
              </a:rPr>
              <a:t> Early Childhood Assessment</a:t>
            </a:r>
          </a:p>
          <a:p>
            <a:pPr marL="0" indent="0">
              <a:buNone/>
            </a:pPr>
            <a:endParaRPr lang="en-US" sz="3200" dirty="0" smtClean="0">
              <a:latin typeface="Maiandra GD" panose="020E0502030308020204" pitchFamily="34" charset="0"/>
            </a:endParaRPr>
          </a:p>
        </p:txBody>
      </p:sp>
      <p:pic>
        <p:nvPicPr>
          <p:cNvPr id="3074" name="Picture 2" descr="C:\Users\istcnzl\Desktop\images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4332" y="4283529"/>
            <a:ext cx="2028825" cy="224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17380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solidFill>
                  <a:srgbClr val="002060"/>
                </a:solidFill>
                <a:latin typeface="Maiandra GD" panose="020E0502030308020204" pitchFamily="34" charset="0"/>
              </a:rPr>
              <a:t>Screening Process</a:t>
            </a:r>
            <a:endParaRPr lang="en-US" sz="4000" dirty="0">
              <a:solidFill>
                <a:srgbClr val="002060"/>
              </a:solidFill>
              <a:latin typeface="Maiandra GD" panose="020E0502030308020204" pitchFamily="34" charset="0"/>
            </a:endParaRPr>
          </a:p>
        </p:txBody>
      </p:sp>
      <p:sp>
        <p:nvSpPr>
          <p:cNvPr id="3" name="Content Placeholder 2"/>
          <p:cNvSpPr>
            <a:spLocks noGrp="1"/>
          </p:cNvSpPr>
          <p:nvPr>
            <p:ph idx="1"/>
          </p:nvPr>
        </p:nvSpPr>
        <p:spPr>
          <a:xfrm>
            <a:off x="1045028" y="1698171"/>
            <a:ext cx="10308771" cy="5159829"/>
          </a:xfrm>
        </p:spPr>
        <p:txBody>
          <a:bodyPr/>
          <a:lstStyle/>
          <a:p>
            <a:r>
              <a:rPr lang="en-US" dirty="0" smtClean="0">
                <a:latin typeface="Maiandra GD" panose="020E0502030308020204" pitchFamily="34" charset="0"/>
              </a:rPr>
              <a:t>Parental consent required for children and teens under the age of 18</a:t>
            </a:r>
          </a:p>
          <a:p>
            <a:r>
              <a:rPr lang="en-US" dirty="0" smtClean="0">
                <a:latin typeface="Maiandra GD" panose="020E0502030308020204" pitchFamily="34" charset="0"/>
              </a:rPr>
              <a:t>Screens may be completed by or with the ERS Specialist or by parent or child and collected in the location where it is provided</a:t>
            </a:r>
          </a:p>
          <a:p>
            <a:r>
              <a:rPr lang="en-US" dirty="0" smtClean="0">
                <a:latin typeface="Maiandra GD" panose="020E0502030308020204" pitchFamily="34" charset="0"/>
              </a:rPr>
              <a:t>Completed screens are collected and scored by ERS Specialist</a:t>
            </a:r>
          </a:p>
          <a:p>
            <a:r>
              <a:rPr lang="en-US" dirty="0" smtClean="0">
                <a:latin typeface="Maiandra GD" panose="020E0502030308020204" pitchFamily="34" charset="0"/>
              </a:rPr>
              <a:t>Follow up by ERS specialist with the family </a:t>
            </a:r>
            <a:endParaRPr lang="en-US" dirty="0">
              <a:latin typeface="Maiandra GD" panose="020E0502030308020204" pitchFamily="34" charset="0"/>
            </a:endParaRPr>
          </a:p>
        </p:txBody>
      </p:sp>
      <p:pic>
        <p:nvPicPr>
          <p:cNvPr id="5122" name="Picture 2" descr="C:\Users\istcnzl\Desktop\download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3032" y="4891270"/>
            <a:ext cx="4131125" cy="1908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7345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32304"/>
          </a:xfrm>
        </p:spPr>
        <p:txBody>
          <a:bodyPr>
            <a:normAutofit fontScale="90000"/>
          </a:bodyPr>
          <a:lstStyle/>
          <a:p>
            <a:pPr algn="ctr"/>
            <a:r>
              <a:rPr lang="en-US" sz="4000" dirty="0">
                <a:solidFill>
                  <a:srgbClr val="002060"/>
                </a:solidFill>
                <a:latin typeface="Maiandra GD" panose="020E0502030308020204" pitchFamily="34" charset="0"/>
                <a:ea typeface="Times New Roman" panose="02020603050405020304" pitchFamily="18" charset="0"/>
              </a:rPr>
              <a:t>Progress to Date:</a:t>
            </a:r>
            <a:r>
              <a:rPr lang="en-US" dirty="0">
                <a:solidFill>
                  <a:srgbClr val="002060"/>
                </a:solidFill>
                <a:latin typeface="Times New Roman" panose="02020603050405020304" pitchFamily="18" charset="0"/>
                <a:ea typeface="Times New Roman" panose="02020603050405020304" pitchFamily="18" charset="0"/>
              </a:rPr>
              <a:t/>
            </a:r>
            <a:br>
              <a:rPr lang="en-US" dirty="0">
                <a:solidFill>
                  <a:srgbClr val="002060"/>
                </a:solidFill>
                <a:latin typeface="Times New Roman" panose="02020603050405020304" pitchFamily="18" charset="0"/>
                <a:ea typeface="Times New Roman" panose="02020603050405020304" pitchFamily="18" charset="0"/>
              </a:rPr>
            </a:br>
            <a:endParaRPr lang="en-US" dirty="0">
              <a:solidFill>
                <a:srgbClr val="002060"/>
              </a:solidFill>
            </a:endParaRPr>
          </a:p>
        </p:txBody>
      </p:sp>
      <p:sp>
        <p:nvSpPr>
          <p:cNvPr id="3" name="Content Placeholder 2"/>
          <p:cNvSpPr>
            <a:spLocks noGrp="1"/>
          </p:cNvSpPr>
          <p:nvPr>
            <p:ph idx="1"/>
          </p:nvPr>
        </p:nvSpPr>
        <p:spPr>
          <a:xfrm>
            <a:off x="838200" y="1284514"/>
            <a:ext cx="10515600" cy="4892449"/>
          </a:xfrm>
        </p:spPr>
        <p:txBody>
          <a:bodyPr>
            <a:normAutofit lnSpcReduction="10000"/>
          </a:bodyPr>
          <a:lstStyle/>
          <a:p>
            <a:pPr marL="0" indent="0">
              <a:lnSpc>
                <a:spcPct val="115000"/>
              </a:lnSpc>
              <a:buNone/>
            </a:pPr>
            <a:r>
              <a:rPr lang="en-US" dirty="0" smtClean="0">
                <a:solidFill>
                  <a:srgbClr val="000000"/>
                </a:solidFill>
                <a:latin typeface="Maiandra GD" panose="020E0502030308020204" pitchFamily="34" charset="0"/>
                <a:ea typeface="Times New Roman" panose="02020603050405020304" pitchFamily="18" charset="0"/>
                <a:cs typeface="Times New Roman" panose="02020603050405020304" pitchFamily="18" charset="0"/>
              </a:rPr>
              <a:t>As </a:t>
            </a:r>
            <a:r>
              <a:rPr lang="en-US" dirty="0">
                <a:solidFill>
                  <a:srgbClr val="000000"/>
                </a:solidFill>
                <a:latin typeface="Maiandra GD" panose="020E0502030308020204" pitchFamily="34" charset="0"/>
                <a:ea typeface="Times New Roman" panose="02020603050405020304" pitchFamily="18" charset="0"/>
                <a:cs typeface="Times New Roman" panose="02020603050405020304" pitchFamily="18" charset="0"/>
              </a:rPr>
              <a:t>of </a:t>
            </a:r>
            <a:r>
              <a:rPr lang="en-US" dirty="0" smtClean="0">
                <a:solidFill>
                  <a:srgbClr val="000000"/>
                </a:solidFill>
                <a:latin typeface="Maiandra GD" panose="020E0502030308020204" pitchFamily="34" charset="0"/>
                <a:ea typeface="Times New Roman" panose="02020603050405020304" pitchFamily="18" charset="0"/>
                <a:cs typeface="Times New Roman" panose="02020603050405020304" pitchFamily="18" charset="0"/>
              </a:rPr>
              <a:t>December 31, 2013: </a:t>
            </a:r>
          </a:p>
          <a:p>
            <a:pPr marL="0" indent="0">
              <a:lnSpc>
                <a:spcPct val="115000"/>
              </a:lnSpc>
              <a:buNone/>
            </a:pPr>
            <a:endParaRPr lang="en-US" dirty="0">
              <a:latin typeface="Maiandra GD" panose="020E050203030802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dirty="0">
                <a:latin typeface="Maiandra GD" panose="020E0502030308020204" pitchFamily="34" charset="0"/>
                <a:ea typeface="Times New Roman" panose="02020603050405020304" pitchFamily="18" charset="0"/>
              </a:rPr>
              <a:t>Over </a:t>
            </a:r>
            <a:r>
              <a:rPr lang="en-US" dirty="0" smtClean="0">
                <a:latin typeface="Maiandra GD" panose="020E0502030308020204" pitchFamily="34" charset="0"/>
                <a:ea typeface="Times New Roman" panose="02020603050405020304" pitchFamily="18" charset="0"/>
              </a:rPr>
              <a:t>87,800 </a:t>
            </a:r>
            <a:r>
              <a:rPr lang="en-US" dirty="0">
                <a:latin typeface="Maiandra GD" panose="020E0502030308020204" pitchFamily="34" charset="0"/>
                <a:ea typeface="Times New Roman" panose="02020603050405020304" pitchFamily="18" charset="0"/>
              </a:rPr>
              <a:t>screens have been completed in children and youth ages </a:t>
            </a:r>
            <a:r>
              <a:rPr lang="en-US" dirty="0" smtClean="0">
                <a:latin typeface="Maiandra GD" panose="020E0502030308020204" pitchFamily="34" charset="0"/>
                <a:ea typeface="Times New Roman" panose="02020603050405020304" pitchFamily="18" charset="0"/>
              </a:rPr>
              <a:t>0-21</a:t>
            </a:r>
          </a:p>
          <a:p>
            <a:pPr marL="0" marR="0" lvl="0" indent="0">
              <a:spcBef>
                <a:spcPts val="0"/>
              </a:spcBef>
              <a:spcAft>
                <a:spcPts val="0"/>
              </a:spcAft>
              <a:buNone/>
            </a:pPr>
            <a:endParaRPr lang="en-US" dirty="0">
              <a:latin typeface="Maiandra GD" panose="020E0502030308020204" pitchFamily="34"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a:latin typeface="Maiandra GD" panose="020E0502030308020204" pitchFamily="34" charset="0"/>
                <a:ea typeface="Times New Roman" panose="02020603050405020304" pitchFamily="18" charset="0"/>
              </a:rPr>
              <a:t>Screens completed in doctor offices have increased throughout the </a:t>
            </a:r>
            <a:r>
              <a:rPr lang="en-US" dirty="0" smtClean="0">
                <a:latin typeface="Maiandra GD" panose="020E0502030308020204" pitchFamily="34" charset="0"/>
                <a:ea typeface="Times New Roman" panose="02020603050405020304" pitchFamily="18" charset="0"/>
              </a:rPr>
              <a:t>initiative. </a:t>
            </a:r>
            <a:r>
              <a:rPr lang="en-US" dirty="0">
                <a:latin typeface="Maiandra GD" panose="020E0502030308020204" pitchFamily="34" charset="0"/>
                <a:ea typeface="Times New Roman" panose="02020603050405020304" pitchFamily="18" charset="0"/>
              </a:rPr>
              <a:t>This trend is congruent with the goal to cultivate relationships with primary care offices to promote and screen for behavioral health concerns and to advance the understanding that routine checkups for social emotional development are just as important as checking a child’s height and weight. </a:t>
            </a:r>
          </a:p>
          <a:p>
            <a:endParaRPr lang="en-US" dirty="0"/>
          </a:p>
        </p:txBody>
      </p:sp>
    </p:spTree>
    <p:extLst>
      <p:ext uri="{BB962C8B-B14F-4D97-AF65-F5344CB8AC3E}">
        <p14:creationId xmlns:p14="http://schemas.microsoft.com/office/powerpoint/2010/main" val="15337214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3930745193"/>
              </p:ext>
            </p:extLst>
          </p:nvPr>
        </p:nvGraphicFramePr>
        <p:xfrm>
          <a:off x="1211036" y="537482"/>
          <a:ext cx="9769928" cy="57830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844947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2060"/>
                </a:solidFill>
                <a:latin typeface="Maiandra GD" panose="020E0502030308020204" pitchFamily="34" charset="0"/>
                <a:ea typeface="Times New Roman" panose="02020603050405020304" pitchFamily="18" charset="0"/>
              </a:rPr>
              <a:t>Progress to Date:</a:t>
            </a:r>
            <a:endParaRPr lang="en-US" dirty="0">
              <a:solidFill>
                <a:srgbClr val="002060"/>
              </a:solidFill>
            </a:endParaRPr>
          </a:p>
        </p:txBody>
      </p:sp>
      <p:sp>
        <p:nvSpPr>
          <p:cNvPr id="3" name="Content Placeholder 2"/>
          <p:cNvSpPr>
            <a:spLocks noGrp="1"/>
          </p:cNvSpPr>
          <p:nvPr>
            <p:ph idx="1"/>
          </p:nvPr>
        </p:nvSpPr>
        <p:spPr/>
        <p:txBody>
          <a:bodyPr/>
          <a:lstStyle/>
          <a:p>
            <a:pPr lvl="0"/>
            <a:r>
              <a:rPr lang="en-US" dirty="0">
                <a:latin typeface="Maiandra GD" panose="020E0502030308020204" pitchFamily="34" charset="0"/>
                <a:ea typeface="Times New Roman" panose="02020603050405020304" pitchFamily="18" charset="0"/>
              </a:rPr>
              <a:t>The largest number of screens has been completed in the “4 to 6 year old” age and the second largest number of completed screens is in the “7 to 9 year old” age group. The high number of screens completed in these age groups advances the objective of </a:t>
            </a:r>
            <a:r>
              <a:rPr lang="en-US" i="1" dirty="0">
                <a:latin typeface="Maiandra GD" panose="020E0502030308020204" pitchFamily="34" charset="0"/>
                <a:ea typeface="Times New Roman" panose="02020603050405020304" pitchFamily="18" charset="0"/>
              </a:rPr>
              <a:t>earlier</a:t>
            </a:r>
            <a:r>
              <a:rPr lang="en-US" dirty="0">
                <a:latin typeface="Maiandra GD" panose="020E0502030308020204" pitchFamily="34" charset="0"/>
                <a:ea typeface="Times New Roman" panose="02020603050405020304" pitchFamily="18" charset="0"/>
              </a:rPr>
              <a:t> identification of social emotional difficulties so that they can be more easily addressed. </a:t>
            </a:r>
          </a:p>
          <a:p>
            <a:endParaRPr lang="en-US" dirty="0"/>
          </a:p>
        </p:txBody>
      </p:sp>
    </p:spTree>
    <p:extLst>
      <p:ext uri="{BB962C8B-B14F-4D97-AF65-F5344CB8AC3E}">
        <p14:creationId xmlns:p14="http://schemas.microsoft.com/office/powerpoint/2010/main" val="16859760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176192785"/>
              </p:ext>
            </p:extLst>
          </p:nvPr>
        </p:nvGraphicFramePr>
        <p:xfrm>
          <a:off x="1153135" y="742274"/>
          <a:ext cx="9885730" cy="537345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905753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0242" y="417677"/>
            <a:ext cx="10515600" cy="1325563"/>
          </a:xfrm>
        </p:spPr>
        <p:txBody>
          <a:bodyPr/>
          <a:lstStyle/>
          <a:p>
            <a:pPr algn="ctr"/>
            <a:r>
              <a:rPr lang="en-US" dirty="0" smtClean="0">
                <a:solidFill>
                  <a:srgbClr val="002060"/>
                </a:solidFill>
                <a:latin typeface="Maiandra GD" panose="020E0502030308020204" pitchFamily="34" charset="0"/>
              </a:rPr>
              <a:t>Promotion of Social Emotional Wellness</a:t>
            </a:r>
            <a:endParaRPr lang="en-US" dirty="0">
              <a:solidFill>
                <a:srgbClr val="002060"/>
              </a:solidFill>
              <a:latin typeface="Maiandra GD" panose="020E0502030308020204" pitchFamily="34" charset="0"/>
            </a:endParaRPr>
          </a:p>
        </p:txBody>
      </p:sp>
      <p:sp>
        <p:nvSpPr>
          <p:cNvPr id="3" name="Content Placeholder 2"/>
          <p:cNvSpPr>
            <a:spLocks noGrp="1"/>
          </p:cNvSpPr>
          <p:nvPr>
            <p:ph idx="1"/>
          </p:nvPr>
        </p:nvSpPr>
        <p:spPr/>
        <p:txBody>
          <a:bodyPr/>
          <a:lstStyle/>
          <a:p>
            <a:r>
              <a:rPr lang="en-US" sz="2400" dirty="0" smtClean="0">
                <a:latin typeface="Maiandra GD" panose="020E0502030308020204" pitchFamily="34" charset="0"/>
              </a:rPr>
              <a:t>Participation in Awareness events, wellness fairs and community celebrations</a:t>
            </a:r>
          </a:p>
          <a:p>
            <a:endParaRPr lang="en-US" sz="2400" dirty="0" smtClean="0">
              <a:latin typeface="Maiandra GD" panose="020E0502030308020204" pitchFamily="34" charset="0"/>
            </a:endParaRPr>
          </a:p>
          <a:p>
            <a:r>
              <a:rPr lang="en-US" sz="2400" dirty="0" smtClean="0">
                <a:latin typeface="Maiandra GD" panose="020E0502030308020204" pitchFamily="34" charset="0"/>
              </a:rPr>
              <a:t>Educational Presentations for parents and the community</a:t>
            </a:r>
          </a:p>
          <a:p>
            <a:endParaRPr lang="en-US" sz="2400" dirty="0" smtClean="0">
              <a:latin typeface="Maiandra GD" panose="020E0502030308020204" pitchFamily="34" charset="0"/>
            </a:endParaRPr>
          </a:p>
          <a:p>
            <a:r>
              <a:rPr lang="en-US" sz="2400" dirty="0" smtClean="0">
                <a:latin typeface="Maiandra GD" panose="020E0502030308020204" pitchFamily="34" charset="0"/>
              </a:rPr>
              <a:t>Trainings for staff within early childhood centers, schools, primary care offices</a:t>
            </a:r>
          </a:p>
          <a:p>
            <a:pPr marL="0" indent="0">
              <a:buNone/>
            </a:pPr>
            <a:endParaRPr lang="en-US" dirty="0" smtClean="0">
              <a:latin typeface="Maiandra GD" panose="020E0502030308020204" pitchFamily="34" charset="0"/>
            </a:endParaRPr>
          </a:p>
          <a:p>
            <a:endParaRPr lang="en-US" dirty="0"/>
          </a:p>
        </p:txBody>
      </p:sp>
      <p:pic>
        <p:nvPicPr>
          <p:cNvPr id="4098" name="Picture 2" descr="C:\Users\istcnzl\Desktop\images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1983" y="4553053"/>
            <a:ext cx="4924424" cy="2185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09522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905000" y="1524002"/>
            <a:ext cx="8305800" cy="5078313"/>
          </a:xfrm>
          <a:prstGeom prst="rect">
            <a:avLst/>
          </a:prstGeom>
        </p:spPr>
        <p:txBody>
          <a:bodyPr wrap="square">
            <a:spAutoFit/>
          </a:bodyPr>
          <a:lstStyle/>
          <a:p>
            <a:r>
              <a:rPr lang="en-US" sz="1600" dirty="0">
                <a:latin typeface="Maiandra GD" pitchFamily="34" charset="0"/>
              </a:rPr>
              <a:t>In 2014, National Children's Mental Health Awareness Day is </a:t>
            </a:r>
            <a:r>
              <a:rPr lang="en-US" sz="1600" b="1" dirty="0">
                <a:latin typeface="Maiandra GD" pitchFamily="34" charset="0"/>
              </a:rPr>
              <a:t>May 8.</a:t>
            </a:r>
            <a:r>
              <a:rPr lang="en-US" sz="1600" dirty="0">
                <a:latin typeface="Maiandra GD" pitchFamily="34" charset="0"/>
              </a:rPr>
              <a:t> The national launch event for Awareness Day 2014 takes place on May 6 in conjunction with the National Council for Behavioral Health's annual conference in Washington, DC.</a:t>
            </a:r>
          </a:p>
          <a:p>
            <a:endParaRPr lang="en-US" sz="1600" dirty="0">
              <a:latin typeface="Maiandra GD" pitchFamily="34" charset="0"/>
            </a:endParaRPr>
          </a:p>
          <a:p>
            <a:r>
              <a:rPr lang="en-US" sz="1600" dirty="0">
                <a:latin typeface="Maiandra GD" pitchFamily="34" charset="0"/>
              </a:rPr>
              <a:t>The launch event will focus on the unique needs of young adults, ages 16–25, with mental health challenges and the value of peer support in helping young adults build resilience in the four life domains of housing, education, employment and health care access.</a:t>
            </a:r>
          </a:p>
          <a:p>
            <a:endParaRPr lang="en-US" sz="1600" dirty="0">
              <a:latin typeface="Maiandra GD" pitchFamily="34" charset="0"/>
            </a:endParaRPr>
          </a:p>
          <a:p>
            <a:r>
              <a:rPr lang="en-US" sz="1600" dirty="0">
                <a:latin typeface="Maiandra GD" pitchFamily="34" charset="0"/>
              </a:rPr>
              <a:t>Awareness Day seeks to raise awareness about the importance of children's mental health and that positive mental health is essential to a child's healthy development from birth.</a:t>
            </a:r>
          </a:p>
          <a:p>
            <a:r>
              <a:rPr lang="en-US" sz="1600" dirty="0">
                <a:latin typeface="Maiandra GD" pitchFamily="34" charset="0"/>
              </a:rPr>
              <a:t>Communities around the country participate by holding their own Awareness Day events, focusing either on the national theme, or adapting the theme to the populations they serve.</a:t>
            </a:r>
          </a:p>
          <a:p>
            <a:endParaRPr lang="en-US" sz="1600" dirty="0">
              <a:latin typeface="Maiandra GD" pitchFamily="34" charset="0"/>
            </a:endParaRPr>
          </a:p>
          <a:p>
            <a:endParaRPr lang="en-US" sz="1600" dirty="0">
              <a:latin typeface="Maiandra GD" pitchFamily="34" charset="0"/>
            </a:endParaRPr>
          </a:p>
          <a:p>
            <a:r>
              <a:rPr lang="en-US" sz="1600" dirty="0"/>
              <a:t>   </a:t>
            </a:r>
            <a:r>
              <a:rPr lang="en-US" sz="1600" dirty="0">
                <a:latin typeface="Maiandra GD" pitchFamily="34" charset="0"/>
                <a:hlinkClick r:id="rId2"/>
              </a:rPr>
              <a:t>http://www.samhsa.gov/children/national.asp</a:t>
            </a:r>
            <a:endParaRPr lang="en-US" sz="1600" dirty="0">
              <a:latin typeface="Maiandra GD" pitchFamily="34" charset="0"/>
            </a:endParaRPr>
          </a:p>
          <a:p>
            <a:endParaRPr lang="en-US" sz="1600" dirty="0"/>
          </a:p>
          <a:p>
            <a:endParaRPr lang="en-US" sz="1600" dirty="0">
              <a:latin typeface="Maiandra GD" pitchFamily="34" charset="0"/>
            </a:endParaRPr>
          </a:p>
          <a:p>
            <a:r>
              <a:rPr lang="en-US" dirty="0"/>
              <a:t/>
            </a:r>
            <a:br>
              <a:rPr lang="en-US" dirty="0"/>
            </a:br>
            <a:endParaRPr lang="en-US" dirty="0"/>
          </a:p>
        </p:txBody>
      </p:sp>
      <p:sp>
        <p:nvSpPr>
          <p:cNvPr id="10" name="Title 9"/>
          <p:cNvSpPr>
            <a:spLocks noGrp="1"/>
          </p:cNvSpPr>
          <p:nvPr>
            <p:ph type="title"/>
          </p:nvPr>
        </p:nvSpPr>
        <p:spPr>
          <a:xfrm>
            <a:off x="1744717" y="685800"/>
            <a:ext cx="8466083" cy="731838"/>
          </a:xfrm>
        </p:spPr>
        <p:txBody>
          <a:bodyPr>
            <a:normAutofit fontScale="90000"/>
          </a:bodyPr>
          <a:lstStyle/>
          <a:p>
            <a:pPr algn="ctr"/>
            <a:r>
              <a:rPr lang="en-US" sz="3100" b="1" dirty="0">
                <a:solidFill>
                  <a:srgbClr val="002060"/>
                </a:solidFill>
                <a:latin typeface="Maiandra GD" pitchFamily="34" charset="0"/>
              </a:rPr>
              <a:t>National Children's Mental Health Awareness Day 2014</a:t>
            </a:r>
            <a:r>
              <a:rPr lang="en-US" b="1" dirty="0" smtClean="0">
                <a:solidFill>
                  <a:srgbClr val="002060"/>
                </a:solidFill>
              </a:rPr>
              <a:t/>
            </a:r>
            <a:br>
              <a:rPr lang="en-US" b="1" dirty="0" smtClean="0">
                <a:solidFill>
                  <a:srgbClr val="002060"/>
                </a:solidFill>
              </a:rPr>
            </a:br>
            <a:endParaRPr lang="en-US" dirty="0">
              <a:solidFill>
                <a:srgbClr val="002060"/>
              </a:solidFill>
            </a:endParaRPr>
          </a:p>
        </p:txBody>
      </p:sp>
      <p:sp>
        <p:nvSpPr>
          <p:cNvPr id="8" name="Rectangle 7"/>
          <p:cNvSpPr/>
          <p:nvPr/>
        </p:nvSpPr>
        <p:spPr>
          <a:xfrm>
            <a:off x="1981200" y="5638800"/>
            <a:ext cx="3357394" cy="369332"/>
          </a:xfrm>
          <a:prstGeom prst="rect">
            <a:avLst/>
          </a:prstGeom>
        </p:spPr>
        <p:txBody>
          <a:bodyPr wrap="none">
            <a:spAutoFit/>
          </a:bodyPr>
          <a:lstStyle/>
          <a:p>
            <a:r>
              <a:rPr lang="en-US" dirty="0">
                <a:latin typeface="Maiandra GD" pitchFamily="34" charset="0"/>
              </a:rPr>
              <a:t> </a:t>
            </a:r>
            <a:r>
              <a:rPr lang="en-US" dirty="0">
                <a:latin typeface="Maiandra GD" pitchFamily="34" charset="0"/>
                <a:hlinkClick r:id="rId3"/>
              </a:rPr>
              <a:t>http://</a:t>
            </a:r>
            <a:r>
              <a:rPr lang="en-US" sz="1600" dirty="0">
                <a:latin typeface="Maiandra GD" pitchFamily="34" charset="0"/>
                <a:hlinkClick r:id="rId3"/>
              </a:rPr>
              <a:t>www.samhsa.gov/children</a:t>
            </a:r>
            <a:r>
              <a:rPr lang="en-US" dirty="0">
                <a:latin typeface="Maiandra GD" pitchFamily="34" charset="0"/>
                <a:hlinkClick r:id="rId3"/>
              </a:rPr>
              <a:t>/</a:t>
            </a:r>
            <a:endParaRPr lang="en-US" dirty="0"/>
          </a:p>
        </p:txBody>
      </p:sp>
      <p:pic>
        <p:nvPicPr>
          <p:cNvPr id="1026" name="Picture 2" descr="C:\Users\istcnzl\Desktop\17261-custom-ribbon-magnet-sticker-Mental+Health+Awareness+++It's+OK!++Pass+it+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25644" y="4156814"/>
            <a:ext cx="2656114" cy="2445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92999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3357" y="1536174"/>
            <a:ext cx="8545286" cy="4154984"/>
          </a:xfrm>
          <a:prstGeom prst="rect">
            <a:avLst/>
          </a:prstGeom>
        </p:spPr>
        <p:txBody>
          <a:bodyPr wrap="square">
            <a:spAutoFit/>
          </a:bodyPr>
          <a:lstStyle/>
          <a:p>
            <a:pPr algn="just"/>
            <a:r>
              <a:rPr lang="en-US" sz="2400" dirty="0" smtClean="0">
                <a:solidFill>
                  <a:srgbClr val="2D2D39"/>
                </a:solidFill>
                <a:effectLst/>
                <a:latin typeface="Maiandra GD" panose="020E0502030308020204" pitchFamily="34" charset="0"/>
                <a:ea typeface="Times New Roman" panose="02020603050405020304" pitchFamily="18" charset="0"/>
              </a:rPr>
              <a:t> </a:t>
            </a:r>
          </a:p>
          <a:p>
            <a:pPr algn="just"/>
            <a:endParaRPr lang="en-US" sz="2400" dirty="0" smtClean="0">
              <a:effectLst/>
              <a:latin typeface="Maiandra GD" panose="020E0502030308020204" pitchFamily="34" charset="0"/>
              <a:ea typeface="Times New Roman" panose="02020603050405020304" pitchFamily="18" charset="0"/>
            </a:endParaRPr>
          </a:p>
          <a:p>
            <a:pPr algn="just"/>
            <a:r>
              <a:rPr lang="en-US" sz="2400" dirty="0" smtClean="0">
                <a:solidFill>
                  <a:srgbClr val="2D2D39"/>
                </a:solidFill>
                <a:effectLst/>
                <a:latin typeface="Maiandra GD" panose="020E0502030308020204" pitchFamily="34" charset="0"/>
                <a:ea typeface="Times New Roman" panose="02020603050405020304" pitchFamily="18" charset="0"/>
              </a:rPr>
              <a:t>Social and emotional development colors every aspect of a child's life and sets the stage for a strong foundation for later development. Childhood mental health is important for the social, emotional, and behavioral well-being of children, including their capacity to: </a:t>
            </a:r>
          </a:p>
          <a:p>
            <a:pPr algn="just"/>
            <a:endParaRPr lang="en-US" sz="2400" dirty="0" smtClean="0">
              <a:effectLst/>
              <a:latin typeface="Maiandra GD" panose="020E0502030308020204" pitchFamily="34" charset="0"/>
              <a:ea typeface="Times New Roman" panose="02020603050405020304" pitchFamily="18" charset="0"/>
            </a:endParaRPr>
          </a:p>
          <a:p>
            <a:pPr marL="342900" marR="0" lvl="0" indent="-342900" algn="just">
              <a:spcBef>
                <a:spcPts val="0"/>
              </a:spcBef>
              <a:spcAft>
                <a:spcPts val="0"/>
              </a:spcAft>
              <a:buSzPts val="1000"/>
              <a:buFont typeface="Symbol" panose="05050102010706020507" pitchFamily="18" charset="2"/>
              <a:buChar char=""/>
              <a:tabLst>
                <a:tab pos="457200" algn="l"/>
              </a:tabLst>
            </a:pPr>
            <a:r>
              <a:rPr lang="en-US" sz="2400" dirty="0" smtClean="0">
                <a:solidFill>
                  <a:srgbClr val="2D2D39"/>
                </a:solidFill>
                <a:effectLst/>
                <a:latin typeface="Maiandra GD" panose="020E0502030308020204" pitchFamily="34" charset="0"/>
                <a:ea typeface="Times New Roman" panose="02020603050405020304" pitchFamily="18" charset="0"/>
              </a:rPr>
              <a:t>Experience and express a wide range of emotion </a:t>
            </a:r>
          </a:p>
          <a:p>
            <a:pPr marL="342900" marR="0" lvl="0" indent="-342900" algn="just">
              <a:spcBef>
                <a:spcPts val="0"/>
              </a:spcBef>
              <a:spcAft>
                <a:spcPts val="0"/>
              </a:spcAft>
              <a:buSzPts val="1000"/>
              <a:buFont typeface="Symbol" panose="05050102010706020507" pitchFamily="18" charset="2"/>
              <a:buChar char=""/>
              <a:tabLst>
                <a:tab pos="457200" algn="l"/>
              </a:tabLst>
            </a:pPr>
            <a:r>
              <a:rPr lang="en-US" sz="2400" dirty="0" smtClean="0">
                <a:solidFill>
                  <a:srgbClr val="2D2D39"/>
                </a:solidFill>
                <a:effectLst/>
                <a:latin typeface="Maiandra GD" panose="020E0502030308020204" pitchFamily="34" charset="0"/>
                <a:ea typeface="Times New Roman" panose="02020603050405020304" pitchFamily="18" charset="0"/>
              </a:rPr>
              <a:t>Form close, secure relationships with family and caregivers</a:t>
            </a:r>
          </a:p>
          <a:p>
            <a:pPr marL="342900" marR="0" lvl="0" indent="-342900" algn="just">
              <a:spcBef>
                <a:spcPts val="0"/>
              </a:spcBef>
              <a:spcAft>
                <a:spcPts val="0"/>
              </a:spcAft>
              <a:buSzPts val="1000"/>
              <a:buFont typeface="Symbol" panose="05050102010706020507" pitchFamily="18" charset="2"/>
              <a:buChar char=""/>
              <a:tabLst>
                <a:tab pos="457200" algn="l"/>
              </a:tabLst>
            </a:pPr>
            <a:r>
              <a:rPr lang="en-US" sz="2400" dirty="0" smtClean="0">
                <a:solidFill>
                  <a:srgbClr val="2D2D39"/>
                </a:solidFill>
                <a:effectLst/>
                <a:latin typeface="Maiandra GD" panose="020E0502030308020204" pitchFamily="34" charset="0"/>
                <a:ea typeface="Times New Roman" panose="02020603050405020304" pitchFamily="18" charset="0"/>
              </a:rPr>
              <a:t>Explore their environment and learn</a:t>
            </a:r>
            <a:r>
              <a:rPr lang="en-US" dirty="0" smtClean="0">
                <a:solidFill>
                  <a:srgbClr val="2D2D39"/>
                </a:solidFill>
                <a:effectLst/>
                <a:latin typeface="Verdana" panose="020B0604030504040204" pitchFamily="34" charset="0"/>
                <a:ea typeface="Times New Roman" panose="02020603050405020304" pitchFamily="18" charset="0"/>
              </a:rPr>
              <a:t>. </a:t>
            </a:r>
            <a:endParaRPr lang="en-US" dirty="0">
              <a:solidFill>
                <a:srgbClr val="2D2D39"/>
              </a:solidFill>
              <a:effectLst/>
              <a:latin typeface="Times New Roman" panose="02020603050405020304" pitchFamily="18" charset="0"/>
              <a:ea typeface="Times New Roman" panose="02020603050405020304" pitchFamily="18" charset="0"/>
            </a:endParaRPr>
          </a:p>
        </p:txBody>
      </p:sp>
      <p:pic>
        <p:nvPicPr>
          <p:cNvPr id="6147" name="Picture 3" descr="C:\Users\istcnzl\Desktop\downl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28600"/>
            <a:ext cx="6972300" cy="1454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6673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7328" y="1445672"/>
            <a:ext cx="10542563" cy="3385542"/>
          </a:xfrm>
          <a:prstGeom prst="rect">
            <a:avLst/>
          </a:prstGeom>
          <a:solidFill>
            <a:schemeClr val="bg1"/>
          </a:solidFill>
        </p:spPr>
        <p:txBody>
          <a:bodyPr wrap="square">
            <a:spAutoFit/>
          </a:bodyPr>
          <a:lstStyle/>
          <a:p>
            <a:r>
              <a:rPr lang="en-US" sz="2400" b="1" dirty="0" err="1">
                <a:latin typeface="Maiandra GD" panose="020E0502030308020204" pitchFamily="34" charset="0"/>
                <a:ea typeface="Times New Roman" panose="02020603050405020304" pitchFamily="18" charset="0"/>
              </a:rPr>
              <a:t>Kasserian</a:t>
            </a:r>
            <a:r>
              <a:rPr lang="en-US" sz="2400" b="1" dirty="0">
                <a:latin typeface="Maiandra GD" panose="020E0502030308020204" pitchFamily="34" charset="0"/>
                <a:ea typeface="Times New Roman" panose="02020603050405020304" pitchFamily="18" charset="0"/>
              </a:rPr>
              <a:t> </a:t>
            </a:r>
            <a:r>
              <a:rPr lang="en-US" sz="2400" b="1" dirty="0" err="1">
                <a:latin typeface="Maiandra GD" panose="020E0502030308020204" pitchFamily="34" charset="0"/>
                <a:ea typeface="Times New Roman" panose="02020603050405020304" pitchFamily="18" charset="0"/>
              </a:rPr>
              <a:t>Ingera</a:t>
            </a:r>
            <a:r>
              <a:rPr lang="en-US" sz="2400" b="1" dirty="0">
                <a:latin typeface="Maiandra GD" panose="020E0502030308020204" pitchFamily="34" charset="0"/>
                <a:ea typeface="Times New Roman" panose="02020603050405020304" pitchFamily="18" charset="0"/>
              </a:rPr>
              <a:t>?</a:t>
            </a:r>
          </a:p>
          <a:p>
            <a:pPr>
              <a:lnSpc>
                <a:spcPts val="1920"/>
              </a:lnSpc>
              <a:spcAft>
                <a:spcPts val="1000"/>
              </a:spcAft>
            </a:pPr>
            <a:r>
              <a:rPr lang="en-US" sz="2400" dirty="0">
                <a:latin typeface="Maiandra GD" panose="020E0502030308020204" pitchFamily="34" charset="0"/>
                <a:ea typeface="Times New Roman" panose="02020603050405020304" pitchFamily="18" charset="0"/>
                <a:cs typeface="Times New Roman" panose="02020603050405020304" pitchFamily="18" charset="0"/>
              </a:rPr>
              <a:t>"</a:t>
            </a:r>
            <a:r>
              <a:rPr lang="en-US" sz="2000" dirty="0">
                <a:latin typeface="Maiandra GD" panose="020E0502030308020204" pitchFamily="34" charset="0"/>
                <a:ea typeface="Times New Roman" panose="02020603050405020304" pitchFamily="18" charset="0"/>
                <a:cs typeface="Times New Roman" panose="02020603050405020304" pitchFamily="18" charset="0"/>
              </a:rPr>
              <a:t>Among the tribes of Africa, few have warriors traditionally more fearsome or more cunning than the Masai of Kenya. It is perhaps surprising, then, to learn the traditional greeting among Masai warriors. One warrior would always say to another, “</a:t>
            </a:r>
            <a:r>
              <a:rPr lang="en-US" sz="2000" dirty="0" err="1">
                <a:latin typeface="Maiandra GD" panose="020E0502030308020204" pitchFamily="34" charset="0"/>
                <a:ea typeface="Times New Roman" panose="02020603050405020304" pitchFamily="18" charset="0"/>
                <a:cs typeface="Times New Roman" panose="02020603050405020304" pitchFamily="18" charset="0"/>
              </a:rPr>
              <a:t>Kasserian</a:t>
            </a:r>
            <a:r>
              <a:rPr lang="en-US" sz="2000" dirty="0">
                <a:latin typeface="Maiandra GD" panose="020E0502030308020204" pitchFamily="34" charset="0"/>
                <a:ea typeface="Times New Roman" panose="02020603050405020304" pitchFamily="18" charset="0"/>
                <a:cs typeface="Times New Roman" panose="02020603050405020304" pitchFamily="18" charset="0"/>
              </a:rPr>
              <a:t> </a:t>
            </a:r>
            <a:r>
              <a:rPr lang="en-US" sz="2000" dirty="0" err="1">
                <a:latin typeface="Maiandra GD" panose="020E0502030308020204" pitchFamily="34" charset="0"/>
                <a:ea typeface="Times New Roman" panose="02020603050405020304" pitchFamily="18" charset="0"/>
                <a:cs typeface="Times New Roman" panose="02020603050405020304" pitchFamily="18" charset="0"/>
              </a:rPr>
              <a:t>Ingera</a:t>
            </a:r>
            <a:r>
              <a:rPr lang="en-US" sz="2000" dirty="0">
                <a:latin typeface="Maiandra GD" panose="020E0502030308020204" pitchFamily="34" charset="0"/>
                <a:ea typeface="Times New Roman" panose="02020603050405020304" pitchFamily="18" charset="0"/>
                <a:cs typeface="Times New Roman" panose="02020603050405020304" pitchFamily="18" charset="0"/>
              </a:rPr>
              <a:t>,” which, in Swahili, means, “Are the children well?”</a:t>
            </a:r>
            <a:br>
              <a:rPr lang="en-US" sz="2000" dirty="0">
                <a:latin typeface="Maiandra GD" panose="020E0502030308020204" pitchFamily="34" charset="0"/>
                <a:ea typeface="Times New Roman" panose="02020603050405020304" pitchFamily="18" charset="0"/>
                <a:cs typeface="Times New Roman" panose="02020603050405020304" pitchFamily="18" charset="0"/>
              </a:rPr>
            </a:br>
            <a:r>
              <a:rPr lang="en-US" sz="2000" dirty="0">
                <a:latin typeface="Maiandra GD" panose="020E0502030308020204" pitchFamily="34" charset="0"/>
                <a:ea typeface="Times New Roman" panose="02020603050405020304" pitchFamily="18" charset="0"/>
                <a:cs typeface="Times New Roman" panose="02020603050405020304" pitchFamily="18" charset="0"/>
              </a:rPr>
              <a:t/>
            </a:r>
            <a:br>
              <a:rPr lang="en-US" sz="2000" dirty="0">
                <a:latin typeface="Maiandra GD" panose="020E0502030308020204" pitchFamily="34" charset="0"/>
                <a:ea typeface="Times New Roman" panose="02020603050405020304" pitchFamily="18" charset="0"/>
                <a:cs typeface="Times New Roman" panose="02020603050405020304" pitchFamily="18" charset="0"/>
              </a:rPr>
            </a:br>
            <a:r>
              <a:rPr lang="en-US" sz="2000" dirty="0">
                <a:latin typeface="Maiandra GD" panose="020E0502030308020204" pitchFamily="34" charset="0"/>
                <a:ea typeface="Times New Roman" panose="02020603050405020304" pitchFamily="18" charset="0"/>
                <a:cs typeface="Times New Roman" panose="02020603050405020304" pitchFamily="18" charset="0"/>
              </a:rPr>
              <a:t>It is still the traditional greeting among the Masai, acknowledging the high value of the Masai for the well-being of children. Even modern Masai with no children of their own always give the traditional answer, “All the children are well,” meaning, of course, that peace and safety prevail – that the priorities of protecting the young and powerless are in place, that Masai society has not forgotten its reason for being and its responsibilities. “All the children are well” means that life is good. It means that the daily struggles of existence do not preclude proper care for the young.</a:t>
            </a:r>
            <a:endParaRPr lang="en-US" sz="2000" dirty="0">
              <a:effectLst/>
              <a:latin typeface="Maiandra GD" panose="020E0502030308020204" pitchFamily="34" charset="0"/>
              <a:ea typeface="Calibri" panose="020F0502020204030204" pitchFamily="34" charset="0"/>
              <a:cs typeface="Times New Roman" panose="02020603050405020304" pitchFamily="18" charset="0"/>
            </a:endParaRPr>
          </a:p>
        </p:txBody>
      </p:sp>
      <p:sp>
        <p:nvSpPr>
          <p:cNvPr id="4" name="Title 3"/>
          <p:cNvSpPr>
            <a:spLocks noGrp="1"/>
          </p:cNvSpPr>
          <p:nvPr>
            <p:ph type="title"/>
          </p:nvPr>
        </p:nvSpPr>
        <p:spPr>
          <a:xfrm>
            <a:off x="806669" y="260021"/>
            <a:ext cx="10515600" cy="1325563"/>
          </a:xfrm>
        </p:spPr>
        <p:txBody>
          <a:bodyPr/>
          <a:lstStyle/>
          <a:p>
            <a:pPr algn="ctr"/>
            <a:r>
              <a:rPr lang="en-US" dirty="0" smtClean="0">
                <a:solidFill>
                  <a:srgbClr val="002060"/>
                </a:solidFill>
              </a:rPr>
              <a:t>“</a:t>
            </a:r>
            <a:r>
              <a:rPr lang="en-US" dirty="0" smtClean="0">
                <a:solidFill>
                  <a:srgbClr val="002060"/>
                </a:solidFill>
                <a:latin typeface="Maiandra GD" panose="020E0502030308020204" pitchFamily="34" charset="0"/>
              </a:rPr>
              <a:t>So how are the children?”</a:t>
            </a:r>
            <a:endParaRPr lang="en-US" dirty="0">
              <a:solidFill>
                <a:srgbClr val="002060"/>
              </a:solidFill>
              <a:latin typeface="Maiandra GD" panose="020E0502030308020204" pitchFamily="34" charset="0"/>
            </a:endParaRPr>
          </a:p>
        </p:txBody>
      </p:sp>
      <p:pic>
        <p:nvPicPr>
          <p:cNvPr id="3074" name="Picture 2" descr="C:\Users\istcnzl\Desktop\downl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6843" y="4959582"/>
            <a:ext cx="3679371" cy="1619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7368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342" y="533400"/>
            <a:ext cx="9873343" cy="762000"/>
          </a:xfrm>
        </p:spPr>
        <p:txBody>
          <a:bodyPr>
            <a:noAutofit/>
          </a:bodyPr>
          <a:lstStyle/>
          <a:p>
            <a:pPr algn="ctr"/>
            <a:r>
              <a:rPr lang="en-US" sz="3600" u="sng" dirty="0">
                <a:solidFill>
                  <a:srgbClr val="002060"/>
                </a:solidFill>
                <a:latin typeface="Maiandra GD" panose="020E0502030308020204" pitchFamily="34" charset="0"/>
              </a:rPr>
              <a:t>Rebecca LaBarge, ERS</a:t>
            </a:r>
            <a:br>
              <a:rPr lang="en-US" sz="3600" u="sng" dirty="0">
                <a:solidFill>
                  <a:srgbClr val="002060"/>
                </a:solidFill>
                <a:latin typeface="Maiandra GD" panose="020E0502030308020204" pitchFamily="34" charset="0"/>
              </a:rPr>
            </a:br>
            <a:r>
              <a:rPr lang="en-US" sz="3200" u="sng" dirty="0">
                <a:solidFill>
                  <a:srgbClr val="002060"/>
                </a:solidFill>
                <a:latin typeface="Maiandra GD" panose="020E0502030308020204" pitchFamily="34" charset="0"/>
              </a:rPr>
              <a:t>Northeast Parent &amp; Child </a:t>
            </a:r>
            <a:r>
              <a:rPr lang="en-US" sz="3200" u="sng" dirty="0" smtClean="0">
                <a:solidFill>
                  <a:srgbClr val="002060"/>
                </a:solidFill>
                <a:latin typeface="Maiandra GD" panose="020E0502030308020204" pitchFamily="34" charset="0"/>
              </a:rPr>
              <a:t>Society Child Guidance</a:t>
            </a:r>
            <a:endParaRPr lang="en-US" sz="3200" u="sng" dirty="0">
              <a:solidFill>
                <a:srgbClr val="002060"/>
              </a:solidFill>
              <a:latin typeface="Maiandra GD" panose="020E0502030308020204" pitchFamily="34" charset="0"/>
            </a:endParaRPr>
          </a:p>
        </p:txBody>
      </p:sp>
      <p:sp>
        <p:nvSpPr>
          <p:cNvPr id="7" name="Content Placeholder 4"/>
          <p:cNvSpPr>
            <a:spLocks noGrp="1"/>
          </p:cNvSpPr>
          <p:nvPr>
            <p:ph idx="1"/>
          </p:nvPr>
        </p:nvSpPr>
        <p:spPr>
          <a:xfrm>
            <a:off x="1752600" y="1600200"/>
            <a:ext cx="8763000" cy="5181600"/>
          </a:xfrm>
        </p:spPr>
        <p:txBody>
          <a:bodyPr>
            <a:normAutofit fontScale="92500" lnSpcReduction="10000"/>
          </a:bodyPr>
          <a:lstStyle/>
          <a:p>
            <a:pPr marL="0" indent="0">
              <a:buNone/>
            </a:pPr>
            <a:r>
              <a:rPr lang="en-US" b="1" dirty="0">
                <a:latin typeface="Maiandra GD" panose="020E0502030308020204" pitchFamily="34" charset="0"/>
              </a:rPr>
              <a:t>Community Partners</a:t>
            </a:r>
          </a:p>
          <a:p>
            <a:r>
              <a:rPr lang="en-US" sz="2400" dirty="0">
                <a:latin typeface="Maiandra GD" panose="020E0502030308020204" pitchFamily="34" charset="0"/>
              </a:rPr>
              <a:t>Boys and Girls Club</a:t>
            </a:r>
          </a:p>
          <a:p>
            <a:r>
              <a:rPr lang="en-US" sz="2400" dirty="0">
                <a:latin typeface="Maiandra GD" panose="020E0502030308020204" pitchFamily="34" charset="0"/>
              </a:rPr>
              <a:t>Early Head Start</a:t>
            </a:r>
          </a:p>
          <a:p>
            <a:r>
              <a:rPr lang="en-US" sz="2400" dirty="0">
                <a:latin typeface="Maiandra GD" panose="020E0502030308020204" pitchFamily="34" charset="0"/>
              </a:rPr>
              <a:t>SCAP Head Start</a:t>
            </a:r>
          </a:p>
          <a:p>
            <a:r>
              <a:rPr lang="en-US" sz="2400" dirty="0">
                <a:latin typeface="Maiandra GD" panose="020E0502030308020204" pitchFamily="34" charset="0"/>
              </a:rPr>
              <a:t>Schenectady School District</a:t>
            </a:r>
          </a:p>
          <a:p>
            <a:r>
              <a:rPr lang="en-US" sz="2400" dirty="0" err="1">
                <a:latin typeface="Maiandra GD" panose="020E0502030308020204" pitchFamily="34" charset="0"/>
              </a:rPr>
              <a:t>Pooh’s</a:t>
            </a:r>
            <a:r>
              <a:rPr lang="en-US" sz="2400" dirty="0">
                <a:latin typeface="Maiandra GD" panose="020E0502030308020204" pitchFamily="34" charset="0"/>
              </a:rPr>
              <a:t> Corner</a:t>
            </a:r>
          </a:p>
          <a:p>
            <a:r>
              <a:rPr lang="en-US" sz="2400" dirty="0">
                <a:latin typeface="Maiandra GD" panose="020E0502030308020204" pitchFamily="34" charset="0"/>
              </a:rPr>
              <a:t>Hometown Health</a:t>
            </a:r>
          </a:p>
          <a:p>
            <a:pPr marL="0" indent="0">
              <a:buNone/>
            </a:pPr>
            <a:r>
              <a:rPr lang="en-US" b="1" dirty="0">
                <a:latin typeface="Maiandra GD" panose="020E0502030308020204" pitchFamily="34" charset="0"/>
              </a:rPr>
              <a:t>Merge with Primary Care</a:t>
            </a:r>
            <a:endParaRPr lang="en-US" dirty="0">
              <a:latin typeface="Maiandra GD" panose="020E0502030308020204" pitchFamily="34" charset="0"/>
            </a:endParaRPr>
          </a:p>
          <a:p>
            <a:r>
              <a:rPr lang="en-US" dirty="0">
                <a:latin typeface="Maiandra GD" panose="020E0502030308020204" pitchFamily="34" charset="0"/>
              </a:rPr>
              <a:t>OMH Co-location Grant</a:t>
            </a:r>
          </a:p>
          <a:p>
            <a:r>
              <a:rPr lang="en-US" dirty="0">
                <a:latin typeface="Maiandra GD" panose="020E0502030308020204" pitchFamily="34" charset="0"/>
              </a:rPr>
              <a:t>Provide screen during annual visits</a:t>
            </a:r>
          </a:p>
          <a:p>
            <a:r>
              <a:rPr lang="en-US" dirty="0">
                <a:latin typeface="Maiandra GD" panose="020E0502030308020204" pitchFamily="34" charset="0"/>
              </a:rPr>
              <a:t>Co-located therapist</a:t>
            </a:r>
          </a:p>
          <a:p>
            <a:r>
              <a:rPr lang="en-US" dirty="0">
                <a:latin typeface="Maiandra GD" panose="020E0502030308020204" pitchFamily="34" charset="0"/>
              </a:rPr>
              <a:t>Barriers</a:t>
            </a:r>
          </a:p>
        </p:txBody>
      </p:sp>
    </p:spTree>
    <p:extLst>
      <p:ext uri="{BB962C8B-B14F-4D97-AF65-F5344CB8AC3E}">
        <p14:creationId xmlns:p14="http://schemas.microsoft.com/office/powerpoint/2010/main" val="32304856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8229600" cy="639762"/>
          </a:xfrm>
        </p:spPr>
        <p:txBody>
          <a:bodyPr>
            <a:normAutofit fontScale="90000"/>
          </a:bodyPr>
          <a:lstStyle/>
          <a:p>
            <a:pPr algn="ctr"/>
            <a:r>
              <a:rPr lang="en-US" u="sng" dirty="0">
                <a:solidFill>
                  <a:srgbClr val="002060"/>
                </a:solidFill>
                <a:latin typeface="Maiandra GD" panose="020E0502030308020204" pitchFamily="34" charset="0"/>
              </a:rPr>
              <a:t/>
            </a:r>
            <a:br>
              <a:rPr lang="en-US" u="sng" dirty="0">
                <a:solidFill>
                  <a:srgbClr val="002060"/>
                </a:solidFill>
                <a:latin typeface="Maiandra GD" panose="020E0502030308020204" pitchFamily="34" charset="0"/>
              </a:rPr>
            </a:br>
            <a:r>
              <a:rPr lang="en-US" sz="4000" u="sng" dirty="0">
                <a:solidFill>
                  <a:srgbClr val="002060"/>
                </a:solidFill>
                <a:latin typeface="Maiandra GD" panose="020E0502030308020204" pitchFamily="34" charset="0"/>
              </a:rPr>
              <a:t>Lisa </a:t>
            </a:r>
            <a:r>
              <a:rPr lang="en-US" sz="4000" u="sng" dirty="0" err="1">
                <a:solidFill>
                  <a:srgbClr val="002060"/>
                </a:solidFill>
                <a:latin typeface="Maiandra GD" panose="020E0502030308020204" pitchFamily="34" charset="0"/>
              </a:rPr>
              <a:t>Brate</a:t>
            </a:r>
            <a:r>
              <a:rPr lang="en-US" sz="4000" u="sng" dirty="0">
                <a:solidFill>
                  <a:srgbClr val="002060"/>
                </a:solidFill>
                <a:latin typeface="Maiandra GD" panose="020E0502030308020204" pitchFamily="34" charset="0"/>
              </a:rPr>
              <a:t>, ERS</a:t>
            </a:r>
            <a:br>
              <a:rPr lang="en-US" sz="4000" u="sng" dirty="0">
                <a:solidFill>
                  <a:srgbClr val="002060"/>
                </a:solidFill>
                <a:latin typeface="Maiandra GD" panose="020E0502030308020204" pitchFamily="34" charset="0"/>
              </a:rPr>
            </a:br>
            <a:r>
              <a:rPr lang="en-US" sz="4000" u="sng" dirty="0">
                <a:solidFill>
                  <a:srgbClr val="002060"/>
                </a:solidFill>
                <a:latin typeface="Maiandra GD" panose="020E0502030308020204" pitchFamily="34" charset="0"/>
              </a:rPr>
              <a:t>Parsons Child Guidance Clinic</a:t>
            </a:r>
            <a:r>
              <a:rPr lang="en-US" u="sng" dirty="0" smtClean="0">
                <a:solidFill>
                  <a:srgbClr val="002060"/>
                </a:solidFill>
                <a:latin typeface="Maiandra GD" panose="020E0502030308020204" pitchFamily="34" charset="0"/>
              </a:rPr>
              <a:t/>
            </a:r>
            <a:br>
              <a:rPr lang="en-US" u="sng" dirty="0" smtClean="0">
                <a:solidFill>
                  <a:srgbClr val="002060"/>
                </a:solidFill>
                <a:latin typeface="Maiandra GD" panose="020E0502030308020204" pitchFamily="34" charset="0"/>
              </a:rPr>
            </a:br>
            <a:endParaRPr lang="en-US" u="sng" dirty="0">
              <a:solidFill>
                <a:srgbClr val="002060"/>
              </a:solidFill>
              <a:latin typeface="Maiandra GD" panose="020E0502030308020204" pitchFamily="34" charset="0"/>
            </a:endParaRPr>
          </a:p>
        </p:txBody>
      </p:sp>
      <p:sp>
        <p:nvSpPr>
          <p:cNvPr id="5" name="Content Placeholder 4"/>
          <p:cNvSpPr>
            <a:spLocks noGrp="1"/>
          </p:cNvSpPr>
          <p:nvPr>
            <p:ph idx="1"/>
          </p:nvPr>
        </p:nvSpPr>
        <p:spPr>
          <a:xfrm>
            <a:off x="1676400" y="1066800"/>
            <a:ext cx="8763000" cy="5486400"/>
          </a:xfrm>
        </p:spPr>
        <p:txBody>
          <a:bodyPr>
            <a:normAutofit fontScale="77500" lnSpcReduction="20000"/>
          </a:bodyPr>
          <a:lstStyle/>
          <a:p>
            <a:pPr marL="0" indent="0">
              <a:buNone/>
            </a:pPr>
            <a:endParaRPr lang="en-US" b="1" dirty="0" smtClean="0">
              <a:latin typeface="Maiandra GD" panose="020E0502030308020204" pitchFamily="34" charset="0"/>
            </a:endParaRPr>
          </a:p>
          <a:p>
            <a:pPr marL="0" indent="0">
              <a:buNone/>
            </a:pPr>
            <a:r>
              <a:rPr lang="en-US" b="1" dirty="0" smtClean="0">
                <a:latin typeface="Maiandra GD" panose="020E0502030308020204" pitchFamily="34" charset="0"/>
              </a:rPr>
              <a:t>Provide </a:t>
            </a:r>
            <a:r>
              <a:rPr lang="en-US" b="1" dirty="0">
                <a:latin typeface="Maiandra GD" panose="020E0502030308020204" pitchFamily="34" charset="0"/>
              </a:rPr>
              <a:t>Ages &amp; Stages Questionnaire to:</a:t>
            </a:r>
          </a:p>
          <a:p>
            <a:r>
              <a:rPr lang="en-US" dirty="0">
                <a:latin typeface="Maiandra GD" panose="020E0502030308020204" pitchFamily="34" charset="0"/>
              </a:rPr>
              <a:t>Cohoes City School District</a:t>
            </a:r>
          </a:p>
          <a:p>
            <a:r>
              <a:rPr lang="en-US" dirty="0">
                <a:latin typeface="Maiandra GD" panose="020E0502030308020204" pitchFamily="34" charset="0"/>
              </a:rPr>
              <a:t>Ballston Spa School District</a:t>
            </a:r>
          </a:p>
          <a:p>
            <a:r>
              <a:rPr lang="en-US" dirty="0">
                <a:latin typeface="Maiandra GD" panose="020E0502030308020204" pitchFamily="34" charset="0"/>
              </a:rPr>
              <a:t>Select Child Care centers</a:t>
            </a:r>
          </a:p>
          <a:p>
            <a:r>
              <a:rPr lang="en-US" dirty="0">
                <a:latin typeface="Maiandra GD" panose="020E0502030308020204" pitchFamily="34" charset="0"/>
              </a:rPr>
              <a:t>Albany County Healthy Families </a:t>
            </a:r>
          </a:p>
          <a:p>
            <a:endParaRPr lang="en-US" dirty="0">
              <a:latin typeface="Maiandra GD" panose="020E0502030308020204" pitchFamily="34" charset="0"/>
            </a:endParaRPr>
          </a:p>
          <a:p>
            <a:pPr marL="0" indent="0">
              <a:buNone/>
            </a:pPr>
            <a:r>
              <a:rPr lang="en-US" b="1" dirty="0">
                <a:latin typeface="Maiandra GD" panose="020E0502030308020204" pitchFamily="34" charset="0"/>
              </a:rPr>
              <a:t>Provide the Pediatric Symptom Checklist (PSC) to:</a:t>
            </a:r>
          </a:p>
          <a:p>
            <a:r>
              <a:rPr lang="en-US" dirty="0">
                <a:latin typeface="Maiandra GD" panose="020E0502030308020204" pitchFamily="34" charset="0"/>
              </a:rPr>
              <a:t>Albany City Schools</a:t>
            </a:r>
          </a:p>
          <a:p>
            <a:r>
              <a:rPr lang="en-US" dirty="0">
                <a:latin typeface="Maiandra GD" panose="020E0502030308020204" pitchFamily="34" charset="0"/>
              </a:rPr>
              <a:t>Community Out-Reach Events</a:t>
            </a:r>
          </a:p>
          <a:p>
            <a:endParaRPr lang="en-US" dirty="0">
              <a:latin typeface="Maiandra GD" panose="020E0502030308020204" pitchFamily="34" charset="0"/>
            </a:endParaRPr>
          </a:p>
          <a:p>
            <a:pPr marL="0" indent="0">
              <a:buNone/>
            </a:pPr>
            <a:r>
              <a:rPr lang="en-US" b="1" dirty="0">
                <a:latin typeface="Maiandra GD" panose="020E0502030308020204" pitchFamily="34" charset="0"/>
              </a:rPr>
              <a:t>Review the Devereux Early Childhood Assessment (DECA)</a:t>
            </a:r>
          </a:p>
          <a:p>
            <a:r>
              <a:rPr lang="en-US" dirty="0">
                <a:latin typeface="Maiandra GD" panose="020E0502030308020204" pitchFamily="34" charset="0"/>
              </a:rPr>
              <a:t>Albany Head Start and Early Start Programs</a:t>
            </a:r>
          </a:p>
          <a:p>
            <a:endParaRPr lang="en-US" dirty="0">
              <a:latin typeface="Maiandra GD" panose="020E0502030308020204" pitchFamily="34" charset="0"/>
            </a:endParaRPr>
          </a:p>
          <a:p>
            <a:pPr marL="0" indent="0">
              <a:buNone/>
            </a:pPr>
            <a:r>
              <a:rPr lang="en-US" b="1" dirty="0">
                <a:latin typeface="Maiandra GD" panose="020E0502030308020204" pitchFamily="34" charset="0"/>
              </a:rPr>
              <a:t>Intake for the 0-5 population for the Guidance Clinic</a:t>
            </a:r>
          </a:p>
          <a:p>
            <a:pPr marL="0" indent="0">
              <a:buNone/>
            </a:pPr>
            <a:endParaRPr lang="en-US" dirty="0"/>
          </a:p>
        </p:txBody>
      </p:sp>
    </p:spTree>
    <p:extLst>
      <p:ext uri="{BB962C8B-B14F-4D97-AF65-F5344CB8AC3E}">
        <p14:creationId xmlns:p14="http://schemas.microsoft.com/office/powerpoint/2010/main" val="31981988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gn="ctr"/>
            <a:r>
              <a:rPr lang="en-US" sz="3400" dirty="0">
                <a:solidFill>
                  <a:srgbClr val="002060"/>
                </a:solidFill>
                <a:latin typeface="Maiandra GD" panose="020E0502030308020204" pitchFamily="34" charset="0"/>
              </a:rPr>
              <a:t>What </a:t>
            </a:r>
            <a:r>
              <a:rPr lang="en-US" sz="3400" dirty="0" smtClean="0">
                <a:solidFill>
                  <a:srgbClr val="002060"/>
                </a:solidFill>
                <a:latin typeface="Maiandra GD" panose="020E0502030308020204" pitchFamily="34" charset="0"/>
              </a:rPr>
              <a:t>Role </a:t>
            </a:r>
            <a:r>
              <a:rPr lang="en-US" sz="3400" dirty="0">
                <a:solidFill>
                  <a:srgbClr val="002060"/>
                </a:solidFill>
                <a:latin typeface="Maiandra GD" panose="020E0502030308020204" pitchFamily="34" charset="0"/>
              </a:rPr>
              <a:t>is there for </a:t>
            </a:r>
            <a:r>
              <a:rPr lang="en-US" sz="3400" dirty="0" smtClean="0">
                <a:solidFill>
                  <a:srgbClr val="002060"/>
                </a:solidFill>
                <a:latin typeface="Maiandra GD" panose="020E0502030308020204" pitchFamily="34" charset="0"/>
              </a:rPr>
              <a:t>School Nurses and other school personnel</a:t>
            </a:r>
            <a:endParaRPr lang="en-US" sz="3400" dirty="0">
              <a:solidFill>
                <a:srgbClr val="002060"/>
              </a:solidFill>
              <a:latin typeface="Maiandra GD" panose="020E0502030308020204" pitchFamily="34" charset="0"/>
            </a:endParaRPr>
          </a:p>
        </p:txBody>
      </p:sp>
      <p:sp>
        <p:nvSpPr>
          <p:cNvPr id="23555" name="Rectangle 3"/>
          <p:cNvSpPr>
            <a:spLocks noGrp="1" noChangeArrowheads="1"/>
          </p:cNvSpPr>
          <p:nvPr>
            <p:ph type="body" idx="1"/>
          </p:nvPr>
        </p:nvSpPr>
        <p:spPr/>
        <p:txBody>
          <a:bodyPr/>
          <a:lstStyle/>
          <a:p>
            <a:pPr>
              <a:lnSpc>
                <a:spcPct val="90000"/>
              </a:lnSpc>
            </a:pPr>
            <a:r>
              <a:rPr lang="en-US" sz="2200" dirty="0" smtClean="0">
                <a:latin typeface="Maiandra GD" panose="020E0502030308020204" pitchFamily="34" charset="0"/>
              </a:rPr>
              <a:t>Advocate for Screening within schools</a:t>
            </a:r>
          </a:p>
          <a:p>
            <a:pPr>
              <a:lnSpc>
                <a:spcPct val="90000"/>
              </a:lnSpc>
            </a:pPr>
            <a:r>
              <a:rPr lang="en-US" sz="2200" dirty="0" smtClean="0">
                <a:latin typeface="Maiandra GD" panose="020E0502030308020204" pitchFamily="34" charset="0"/>
              </a:rPr>
              <a:t>Assist </a:t>
            </a:r>
            <a:r>
              <a:rPr lang="en-US" sz="2200" dirty="0">
                <a:latin typeface="Maiandra GD" panose="020E0502030308020204" pitchFamily="34" charset="0"/>
              </a:rPr>
              <a:t>in Providing Support and Information to Parents </a:t>
            </a:r>
          </a:p>
          <a:p>
            <a:pPr>
              <a:lnSpc>
                <a:spcPct val="90000"/>
              </a:lnSpc>
            </a:pPr>
            <a:r>
              <a:rPr lang="en-US" sz="2200" dirty="0">
                <a:latin typeface="Maiandra GD" panose="020E0502030308020204" pitchFamily="34" charset="0"/>
              </a:rPr>
              <a:t>Encourage </a:t>
            </a:r>
            <a:r>
              <a:rPr lang="en-US" sz="2200" dirty="0" smtClean="0">
                <a:latin typeface="Maiandra GD" panose="020E0502030308020204" pitchFamily="34" charset="0"/>
              </a:rPr>
              <a:t>ERS participation </a:t>
            </a:r>
            <a:r>
              <a:rPr lang="en-US" sz="2200" dirty="0">
                <a:latin typeface="Maiandra GD" panose="020E0502030308020204" pitchFamily="34" charset="0"/>
              </a:rPr>
              <a:t>in general health and wellness </a:t>
            </a:r>
            <a:r>
              <a:rPr lang="en-US" sz="2200" dirty="0" smtClean="0">
                <a:latin typeface="Maiandra GD" panose="020E0502030308020204" pitchFamily="34" charset="0"/>
              </a:rPr>
              <a:t>events</a:t>
            </a:r>
            <a:endParaRPr lang="en-US" sz="2200" dirty="0">
              <a:latin typeface="Maiandra GD" panose="020E0502030308020204" pitchFamily="34" charset="0"/>
            </a:endParaRPr>
          </a:p>
          <a:p>
            <a:pPr>
              <a:lnSpc>
                <a:spcPct val="90000"/>
              </a:lnSpc>
            </a:pPr>
            <a:r>
              <a:rPr lang="en-US" sz="2200" dirty="0">
                <a:latin typeface="Maiandra GD" panose="020E0502030308020204" pitchFamily="34" charset="0"/>
              </a:rPr>
              <a:t>Assistance in obtaining space for screening</a:t>
            </a:r>
          </a:p>
          <a:p>
            <a:pPr>
              <a:lnSpc>
                <a:spcPct val="90000"/>
              </a:lnSpc>
            </a:pPr>
            <a:r>
              <a:rPr lang="en-US" sz="2200" dirty="0" smtClean="0">
                <a:latin typeface="Maiandra GD" panose="020E0502030308020204" pitchFamily="34" charset="0"/>
              </a:rPr>
              <a:t>Provide School Programs that promote social emotional wellness and address Stigma associated with mental health issues</a:t>
            </a:r>
          </a:p>
          <a:p>
            <a:pPr>
              <a:lnSpc>
                <a:spcPct val="90000"/>
              </a:lnSpc>
            </a:pPr>
            <a:r>
              <a:rPr lang="en-US" sz="2200" dirty="0" smtClean="0">
                <a:latin typeface="Maiandra GD" panose="020E0502030308020204" pitchFamily="34" charset="0"/>
              </a:rPr>
              <a:t>Enlist support of PTA, SEPTA and other parent groups</a:t>
            </a:r>
          </a:p>
          <a:p>
            <a:pPr>
              <a:lnSpc>
                <a:spcPct val="90000"/>
              </a:lnSpc>
            </a:pPr>
            <a:r>
              <a:rPr lang="en-US" sz="2200" dirty="0" smtClean="0">
                <a:latin typeface="Maiandra GD" panose="020E0502030308020204" pitchFamily="34" charset="0"/>
              </a:rPr>
              <a:t>Enlist support of student groups</a:t>
            </a:r>
          </a:p>
          <a:p>
            <a:pPr>
              <a:lnSpc>
                <a:spcPct val="90000"/>
              </a:lnSpc>
            </a:pPr>
            <a:endParaRPr lang="en-US" sz="2400" dirty="0"/>
          </a:p>
        </p:txBody>
      </p:sp>
      <p:pic>
        <p:nvPicPr>
          <p:cNvPr id="2050" name="Picture 2" descr="C:\Users\istcnzl\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0039" y="4349522"/>
            <a:ext cx="2795132" cy="2181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15895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solidFill>
                  <a:srgbClr val="002060"/>
                </a:solidFill>
                <a:latin typeface="Maiandra GD" panose="020E0502030308020204" pitchFamily="34" charset="0"/>
              </a:rPr>
              <a:t>SOURCES</a:t>
            </a:r>
            <a:endParaRPr lang="en-US" sz="3600" dirty="0">
              <a:solidFill>
                <a:srgbClr val="002060"/>
              </a:solidFill>
              <a:latin typeface="Maiandra GD" panose="020E0502030308020204" pitchFamily="34" charset="0"/>
            </a:endParaRPr>
          </a:p>
        </p:txBody>
      </p:sp>
      <p:sp>
        <p:nvSpPr>
          <p:cNvPr id="5" name="Rectangle 2"/>
          <p:cNvSpPr>
            <a:spLocks noGrp="1" noChangeArrowheads="1"/>
          </p:cNvSpPr>
          <p:nvPr>
            <p:ph idx="1"/>
          </p:nvPr>
        </p:nvSpPr>
        <p:spPr bwMode="auto">
          <a:xfrm>
            <a:off x="326571" y="2009382"/>
            <a:ext cx="11532766" cy="2839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800100" algn="l"/>
              </a:tabLst>
              <a:defRPr>
                <a:solidFill>
                  <a:schemeClr val="tx1"/>
                </a:solidFill>
                <a:latin typeface="Arial" panose="020B0604020202020204" pitchFamily="34" charset="0"/>
              </a:defRPr>
            </a:lvl1pPr>
            <a:lvl2pPr eaLnBrk="0" fontAlgn="base" hangingPunct="0">
              <a:spcBef>
                <a:spcPct val="0"/>
              </a:spcBef>
              <a:spcAft>
                <a:spcPct val="0"/>
              </a:spcAft>
              <a:tabLst>
                <a:tab pos="800100" algn="l"/>
              </a:tabLst>
              <a:defRPr>
                <a:solidFill>
                  <a:schemeClr val="tx1"/>
                </a:solidFill>
                <a:latin typeface="Arial" panose="020B0604020202020204" pitchFamily="34" charset="0"/>
              </a:defRPr>
            </a:lvl2pPr>
            <a:lvl3pPr eaLnBrk="0" fontAlgn="base" hangingPunct="0">
              <a:spcBef>
                <a:spcPct val="0"/>
              </a:spcBef>
              <a:spcAft>
                <a:spcPct val="0"/>
              </a:spcAft>
              <a:tabLst>
                <a:tab pos="800100" algn="l"/>
              </a:tabLst>
              <a:defRPr>
                <a:solidFill>
                  <a:schemeClr val="tx1"/>
                </a:solidFill>
                <a:latin typeface="Arial" panose="020B0604020202020204" pitchFamily="34" charset="0"/>
              </a:defRPr>
            </a:lvl3pPr>
            <a:lvl4pPr eaLnBrk="0" fontAlgn="base" hangingPunct="0">
              <a:spcBef>
                <a:spcPct val="0"/>
              </a:spcBef>
              <a:spcAft>
                <a:spcPct val="0"/>
              </a:spcAft>
              <a:tabLst>
                <a:tab pos="800100" algn="l"/>
              </a:tabLst>
              <a:defRPr>
                <a:solidFill>
                  <a:schemeClr val="tx1"/>
                </a:solidFill>
                <a:latin typeface="Arial" panose="020B0604020202020204" pitchFamily="34" charset="0"/>
              </a:defRPr>
            </a:lvl4pPr>
            <a:lvl5pPr eaLnBrk="0" fontAlgn="base" hangingPunct="0">
              <a:spcBef>
                <a:spcPct val="0"/>
              </a:spcBef>
              <a:spcAft>
                <a:spcPct val="0"/>
              </a:spcAft>
              <a:tabLst>
                <a:tab pos="800100" algn="l"/>
              </a:tabLst>
              <a:defRPr>
                <a:solidFill>
                  <a:schemeClr val="tx1"/>
                </a:solidFill>
                <a:latin typeface="Arial" panose="020B0604020202020204" pitchFamily="34" charset="0"/>
              </a:defRPr>
            </a:lvl5pPr>
            <a:lvl6pPr eaLnBrk="0" fontAlgn="base" hangingPunct="0">
              <a:spcBef>
                <a:spcPct val="0"/>
              </a:spcBef>
              <a:spcAft>
                <a:spcPct val="0"/>
              </a:spcAft>
              <a:tabLst>
                <a:tab pos="800100" algn="l"/>
              </a:tabLst>
              <a:defRPr>
                <a:solidFill>
                  <a:schemeClr val="tx1"/>
                </a:solidFill>
                <a:latin typeface="Arial" panose="020B0604020202020204" pitchFamily="34" charset="0"/>
              </a:defRPr>
            </a:lvl6pPr>
            <a:lvl7pPr eaLnBrk="0" fontAlgn="base" hangingPunct="0">
              <a:spcBef>
                <a:spcPct val="0"/>
              </a:spcBef>
              <a:spcAft>
                <a:spcPct val="0"/>
              </a:spcAft>
              <a:tabLst>
                <a:tab pos="800100" algn="l"/>
              </a:tabLst>
              <a:defRPr>
                <a:solidFill>
                  <a:schemeClr val="tx1"/>
                </a:solidFill>
                <a:latin typeface="Arial" panose="020B0604020202020204" pitchFamily="34" charset="0"/>
              </a:defRPr>
            </a:lvl7pPr>
            <a:lvl8pPr eaLnBrk="0" fontAlgn="base" hangingPunct="0">
              <a:spcBef>
                <a:spcPct val="0"/>
              </a:spcBef>
              <a:spcAft>
                <a:spcPct val="0"/>
              </a:spcAft>
              <a:tabLst>
                <a:tab pos="800100" algn="l"/>
              </a:tabLst>
              <a:defRPr>
                <a:solidFill>
                  <a:schemeClr val="tx1"/>
                </a:solidFill>
                <a:latin typeface="Arial" panose="020B0604020202020204" pitchFamily="34" charset="0"/>
              </a:defRPr>
            </a:lvl8pPr>
            <a:lvl9pPr eaLnBrk="0" fontAlgn="base" hangingPunct="0">
              <a:spcBef>
                <a:spcPct val="0"/>
              </a:spcBef>
              <a:spcAft>
                <a:spcPct val="0"/>
              </a:spcAft>
              <a:tabLst>
                <a:tab pos="800100" algn="l"/>
              </a:tabLst>
              <a:defRPr>
                <a:solidFill>
                  <a:schemeClr val="tx1"/>
                </a:solidFill>
                <a:latin typeface="Arial" panose="020B0604020202020204" pitchFamily="34" charset="0"/>
              </a:defRPr>
            </a:lvl9pPr>
          </a:lstStyle>
          <a:p>
            <a:pPr marR="0" lvl="0" algn="l" defTabSz="914400" rtl="0" eaLnBrk="0" fontAlgn="base" latinLnBrk="0" hangingPunct="0">
              <a:lnSpc>
                <a:spcPct val="100000"/>
              </a:lnSpc>
              <a:spcBef>
                <a:spcPct val="0"/>
              </a:spcBef>
              <a:spcAft>
                <a:spcPct val="0"/>
              </a:spcAft>
              <a:buClrTx/>
              <a:buSzTx/>
              <a:buAutoNum type="arabicPeriod"/>
              <a:tabLst>
                <a:tab pos="800100" algn="l"/>
              </a:tabLst>
            </a:pPr>
            <a:r>
              <a:rPr kumimoji="0" lang="en-US" sz="1050" i="0" u="none" strike="noStrike" cap="none" normalizeH="0" baseline="0" dirty="0" smtClean="0">
                <a:ln>
                  <a:noFill/>
                </a:ln>
                <a:solidFill>
                  <a:srgbClr val="000000"/>
                </a:solidFill>
                <a:effectLst/>
                <a:latin typeface="Maiandra GD" panose="020E0502030308020204" pitchFamily="34" charset="0"/>
                <a:ea typeface="Times New Roman" panose="02020603050405020304" pitchFamily="18" charset="0"/>
              </a:rPr>
              <a:t>New Freedom Commission on Mental Health. (2003). </a:t>
            </a:r>
            <a:r>
              <a:rPr kumimoji="0" lang="en-US" sz="1050" i="1" u="none" strike="noStrike" cap="none" normalizeH="0" baseline="0" dirty="0" smtClean="0">
                <a:ln>
                  <a:noFill/>
                </a:ln>
                <a:solidFill>
                  <a:srgbClr val="000000"/>
                </a:solidFill>
                <a:effectLst/>
                <a:latin typeface="Maiandra GD" panose="020E0502030308020204" pitchFamily="34" charset="0"/>
                <a:ea typeface="Times New Roman" panose="02020603050405020304" pitchFamily="18" charset="0"/>
                <a:hlinkClick r:id="rId2"/>
              </a:rPr>
              <a:t>Achieving the promise: Transforming mental health care in America. Final report</a:t>
            </a:r>
            <a:endParaRPr lang="en-US" sz="1050" i="1" dirty="0">
              <a:solidFill>
                <a:srgbClr val="000000"/>
              </a:solidFill>
              <a:latin typeface="Maiandra GD" panose="020E0502030308020204" pitchFamily="34" charset="0"/>
              <a:ea typeface="Times New Roman" panose="02020603050405020304" pitchFamily="18" charset="0"/>
            </a:endParaRPr>
          </a:p>
          <a:p>
            <a:pPr marR="0" lvl="0" algn="l" defTabSz="914400" rtl="0" eaLnBrk="0" fontAlgn="base" latinLnBrk="0" hangingPunct="0">
              <a:lnSpc>
                <a:spcPct val="100000"/>
              </a:lnSpc>
              <a:spcBef>
                <a:spcPct val="0"/>
              </a:spcBef>
              <a:spcAft>
                <a:spcPct val="0"/>
              </a:spcAft>
              <a:buClrTx/>
              <a:buSzTx/>
              <a:buAutoNum type="arabicPeriod"/>
              <a:tabLst>
                <a:tab pos="800100" algn="l"/>
              </a:tabLst>
            </a:pPr>
            <a:r>
              <a:rPr kumimoji="0" lang="en-US" sz="1050" i="1" u="none" strike="noStrike" cap="none" normalizeH="0" baseline="0" dirty="0" smtClean="0">
                <a:ln>
                  <a:noFill/>
                </a:ln>
                <a:solidFill>
                  <a:srgbClr val="000000"/>
                </a:solidFill>
                <a:effectLst/>
                <a:latin typeface="Maiandra GD" panose="020E0502030308020204" pitchFamily="34" charset="0"/>
                <a:ea typeface="Times New Roman" panose="02020603050405020304" pitchFamily="18" charset="0"/>
              </a:rPr>
              <a:t>“National Action Agenda for Children’s Mental Health: Report of the Surgeon General”, January 2001</a:t>
            </a:r>
          </a:p>
          <a:p>
            <a:pPr marR="0" lvl="0" algn="l" defTabSz="914400" rtl="0" eaLnBrk="0" fontAlgn="base" latinLnBrk="0" hangingPunct="0">
              <a:lnSpc>
                <a:spcPct val="100000"/>
              </a:lnSpc>
              <a:spcBef>
                <a:spcPct val="0"/>
              </a:spcBef>
              <a:spcAft>
                <a:spcPct val="0"/>
              </a:spcAft>
              <a:buClrTx/>
              <a:buSzTx/>
              <a:buAutoNum type="arabicPeriod"/>
              <a:tabLst>
                <a:tab pos="800100" algn="l"/>
              </a:tabLst>
            </a:pPr>
            <a:r>
              <a:rPr kumimoji="0" lang="en-US" sz="1050" i="0" u="none" strike="noStrike" cap="none" normalizeH="0" baseline="0" dirty="0" smtClean="0">
                <a:ln>
                  <a:noFill/>
                </a:ln>
                <a:solidFill>
                  <a:schemeClr val="tx1"/>
                </a:solidFill>
                <a:effectLst/>
                <a:latin typeface="Maiandra GD" panose="020E0502030308020204" pitchFamily="34" charset="0"/>
                <a:ea typeface="Times New Roman" panose="02020603050405020304" pitchFamily="18" charset="0"/>
              </a:rPr>
              <a:t>National Institute of Mental Health Release of landmark and collaborative study conducted by Harvard University, the University of Michigan and the NIMH Intramural</a:t>
            </a:r>
          </a:p>
          <a:p>
            <a:pPr marL="0" marR="0" lvl="0" indent="0" algn="l" defTabSz="914400" rtl="0" eaLnBrk="0" fontAlgn="base" latinLnBrk="0" hangingPunct="0">
              <a:lnSpc>
                <a:spcPct val="100000"/>
              </a:lnSpc>
              <a:spcBef>
                <a:spcPct val="0"/>
              </a:spcBef>
              <a:spcAft>
                <a:spcPct val="0"/>
              </a:spcAft>
              <a:buClrTx/>
              <a:buSzTx/>
              <a:buNone/>
              <a:tabLst>
                <a:tab pos="800100" algn="l"/>
              </a:tabLst>
            </a:pPr>
            <a:r>
              <a:rPr kumimoji="0" lang="en-US" sz="1050" i="0" u="none" strike="noStrike" cap="none" normalizeH="0" baseline="0" dirty="0" smtClean="0">
                <a:ln>
                  <a:noFill/>
                </a:ln>
                <a:solidFill>
                  <a:schemeClr val="tx1"/>
                </a:solidFill>
                <a:effectLst/>
                <a:latin typeface="Maiandra GD" panose="020E0502030308020204" pitchFamily="34" charset="0"/>
                <a:ea typeface="Times New Roman" panose="02020603050405020304" pitchFamily="18" charset="0"/>
              </a:rPr>
              <a:t>       Research Program (release dated June 6, 2005 and accessed at </a:t>
            </a:r>
            <a:r>
              <a:rPr kumimoji="0" lang="en-US" sz="1050" i="0" u="none" strike="noStrike" cap="none" normalizeH="0" baseline="0" dirty="0" smtClean="0">
                <a:ln>
                  <a:noFill/>
                </a:ln>
                <a:solidFill>
                  <a:schemeClr val="tx1"/>
                </a:solidFill>
                <a:effectLst/>
                <a:latin typeface="Maiandra GD" panose="020E0502030308020204" pitchFamily="34" charset="0"/>
                <a:ea typeface="Times New Roman" panose="02020603050405020304" pitchFamily="18" charset="0"/>
                <a:hlinkClick r:id="rId3"/>
              </a:rPr>
              <a:t>www.nimh.nih.gov</a:t>
            </a:r>
            <a:r>
              <a:rPr kumimoji="0" lang="en-US" sz="1050" i="0" u="none" strike="noStrike" cap="none" normalizeH="0" baseline="0" dirty="0" smtClean="0">
                <a:ln>
                  <a:noFill/>
                </a:ln>
                <a:solidFill>
                  <a:schemeClr val="tx1"/>
                </a:solidFill>
                <a:effectLst/>
                <a:latin typeface="Maiandra GD" panose="020E0502030308020204" pitchFamily="34" charset="0"/>
                <a:ea typeface="Times New Roman" panose="02020603050405020304" pitchFamily="18" charset="0"/>
              </a:rPr>
              <a:t>).</a:t>
            </a:r>
          </a:p>
          <a:p>
            <a:pPr marR="0" lvl="0" algn="l" defTabSz="914400" rtl="0" eaLnBrk="0" fontAlgn="base" latinLnBrk="0" hangingPunct="0">
              <a:lnSpc>
                <a:spcPct val="100000"/>
              </a:lnSpc>
              <a:spcBef>
                <a:spcPct val="0"/>
              </a:spcBef>
              <a:spcAft>
                <a:spcPct val="0"/>
              </a:spcAft>
              <a:buClrTx/>
              <a:buSzTx/>
              <a:buAutoNum type="arabicPeriod" startAt="4"/>
              <a:tabLst>
                <a:tab pos="800100" algn="l"/>
              </a:tabLst>
            </a:pPr>
            <a:r>
              <a:rPr kumimoji="0" lang="en-US" sz="1050" i="0" u="none" strike="noStrike" cap="none" normalizeH="0" baseline="0" dirty="0" smtClean="0">
                <a:ln>
                  <a:noFill/>
                </a:ln>
                <a:solidFill>
                  <a:schemeClr val="tx1"/>
                </a:solidFill>
                <a:effectLst/>
                <a:latin typeface="Maiandra GD" panose="020E0502030308020204" pitchFamily="34" charset="0"/>
              </a:rPr>
              <a:t>Gilliam, W. S. (2005). </a:t>
            </a:r>
            <a:r>
              <a:rPr kumimoji="0" lang="en-US" sz="1050" i="1" u="none" strike="noStrike" cap="none" normalizeH="0" baseline="0" dirty="0" err="1" smtClean="0">
                <a:ln>
                  <a:noFill/>
                </a:ln>
                <a:solidFill>
                  <a:srgbClr val="005595"/>
                </a:solidFill>
                <a:effectLst/>
                <a:latin typeface="Maiandra GD" panose="020E0502030308020204" pitchFamily="34" charset="0"/>
                <a:hlinkClick r:id="rId4"/>
              </a:rPr>
              <a:t>Prekindergartens</a:t>
            </a:r>
            <a:r>
              <a:rPr kumimoji="0" lang="en-US" sz="1050" i="1" u="none" strike="noStrike" cap="none" normalizeH="0" baseline="0" dirty="0" smtClean="0">
                <a:ln>
                  <a:noFill/>
                </a:ln>
                <a:solidFill>
                  <a:srgbClr val="005595"/>
                </a:solidFill>
                <a:effectLst/>
                <a:latin typeface="Maiandra GD" panose="020E0502030308020204" pitchFamily="34" charset="0"/>
                <a:hlinkClick r:id="rId4"/>
              </a:rPr>
              <a:t> left behind: Expulsion rates in state prekindergarten programs</a:t>
            </a:r>
            <a:r>
              <a:rPr kumimoji="0" lang="en-US" sz="1050" i="0" u="none" strike="noStrike" cap="none" normalizeH="0" baseline="0" dirty="0" smtClean="0">
                <a:ln>
                  <a:noFill/>
                </a:ln>
                <a:solidFill>
                  <a:srgbClr val="005595"/>
                </a:solidFill>
                <a:effectLst/>
                <a:latin typeface="Maiandra GD" panose="020E0502030308020204" pitchFamily="34" charset="0"/>
                <a:hlinkClick r:id="rId4"/>
              </a:rPr>
              <a:t> </a:t>
            </a:r>
            <a:r>
              <a:rPr kumimoji="0" lang="en-US" sz="1050" i="0" u="none" strike="noStrike" cap="none" normalizeH="0" baseline="0" dirty="0" smtClean="0">
                <a:ln>
                  <a:noFill/>
                </a:ln>
                <a:solidFill>
                  <a:schemeClr val="tx1"/>
                </a:solidFill>
                <a:effectLst/>
                <a:latin typeface="Maiandra GD" panose="020E0502030308020204" pitchFamily="34" charset="0"/>
              </a:rPr>
              <a:t>(FCD Policy Brief Series 3). New York, NY: Foundation for Child Development.</a:t>
            </a:r>
          </a:p>
          <a:p>
            <a:pPr marR="0" lvl="0" algn="l" defTabSz="914400" rtl="0" eaLnBrk="0" fontAlgn="base" latinLnBrk="0" hangingPunct="0">
              <a:lnSpc>
                <a:spcPct val="100000"/>
              </a:lnSpc>
              <a:spcBef>
                <a:spcPct val="0"/>
              </a:spcBef>
              <a:spcAft>
                <a:spcPct val="0"/>
              </a:spcAft>
              <a:buClrTx/>
              <a:buSzTx/>
              <a:buAutoNum type="arabicPeriod" startAt="4"/>
              <a:tabLst>
                <a:tab pos="800100" algn="l"/>
              </a:tabLst>
            </a:pPr>
            <a:r>
              <a:rPr kumimoji="0" lang="en-US" sz="1050" i="0" u="none" strike="noStrike" cap="none" normalizeH="0" baseline="0" dirty="0" smtClean="0">
                <a:ln>
                  <a:noFill/>
                </a:ln>
                <a:solidFill>
                  <a:schemeClr val="tx1"/>
                </a:solidFill>
                <a:effectLst/>
                <a:latin typeface="Maiandra GD" panose="020E0502030308020204" pitchFamily="34" charset="0"/>
              </a:rPr>
              <a:t>U.S. Department of Education, </a:t>
            </a:r>
            <a:r>
              <a:rPr kumimoji="0" lang="en-US" sz="1050" i="1" u="none" strike="noStrike" cap="none" normalizeH="0" baseline="0" dirty="0" smtClean="0">
                <a:ln>
                  <a:noFill/>
                </a:ln>
                <a:solidFill>
                  <a:schemeClr val="tx1"/>
                </a:solidFill>
                <a:effectLst/>
                <a:latin typeface="Maiandra GD" panose="020E0502030308020204" pitchFamily="34" charset="0"/>
              </a:rPr>
              <a:t>Twenty-third annual report to Congress on the implementation of the Individuals with Disabilities Education Act</a:t>
            </a:r>
            <a:r>
              <a:rPr kumimoji="0" lang="en-US" sz="1050" i="0" u="none" strike="noStrike" cap="none" normalizeH="0" baseline="0" dirty="0" smtClean="0">
                <a:ln>
                  <a:noFill/>
                </a:ln>
                <a:solidFill>
                  <a:schemeClr val="tx1"/>
                </a:solidFill>
                <a:effectLst/>
                <a:latin typeface="Maiandra GD" panose="020E0502030308020204" pitchFamily="34" charset="0"/>
              </a:rPr>
              <a:t>, Washington, D.C., 2001</a:t>
            </a:r>
          </a:p>
          <a:p>
            <a:pPr marR="0" lvl="0" algn="l" defTabSz="914400" rtl="0" eaLnBrk="0" fontAlgn="base" latinLnBrk="0" hangingPunct="0">
              <a:lnSpc>
                <a:spcPct val="100000"/>
              </a:lnSpc>
              <a:spcBef>
                <a:spcPct val="0"/>
              </a:spcBef>
              <a:spcAft>
                <a:spcPct val="0"/>
              </a:spcAft>
              <a:buClrTx/>
              <a:buSzTx/>
              <a:buAutoNum type="arabicPeriod" startAt="4"/>
              <a:tabLst>
                <a:tab pos="800100" algn="l"/>
              </a:tabLst>
            </a:pPr>
            <a:r>
              <a:rPr kumimoji="0" lang="en-US" sz="1050" i="0" u="none" strike="noStrike" cap="none" normalizeH="0" baseline="0" dirty="0" smtClean="0">
                <a:ln>
                  <a:noFill/>
                </a:ln>
                <a:solidFill>
                  <a:srgbClr val="000000"/>
                </a:solidFill>
                <a:effectLst/>
                <a:latin typeface="Maiandra GD" panose="020E0502030308020204" pitchFamily="34" charset="0"/>
                <a:ea typeface="Times New Roman" panose="02020603050405020304" pitchFamily="18" charset="0"/>
              </a:rPr>
              <a:t>National Strategy for Suicide Prevention: Goals and Objectives for Action. Rockville, MD: U.S. Dept. of Health and Human Services, Public Health Service, 2001.CDC, 2001</a:t>
            </a:r>
          </a:p>
          <a:p>
            <a:pPr marR="0" lvl="0" algn="l" defTabSz="914400" rtl="0" eaLnBrk="0" fontAlgn="base" latinLnBrk="0" hangingPunct="0">
              <a:lnSpc>
                <a:spcPct val="100000"/>
              </a:lnSpc>
              <a:spcBef>
                <a:spcPct val="0"/>
              </a:spcBef>
              <a:spcAft>
                <a:spcPct val="0"/>
              </a:spcAft>
              <a:buClrTx/>
              <a:buSzTx/>
              <a:buAutoNum type="arabicPeriod" startAt="4"/>
              <a:tabLst>
                <a:tab pos="800100" algn="l"/>
              </a:tabLst>
            </a:pPr>
            <a:r>
              <a:rPr kumimoji="0" lang="en-US" sz="1050" i="1" u="none" strike="noStrike" cap="none" normalizeH="0" baseline="0" dirty="0" smtClean="0">
                <a:ln>
                  <a:noFill/>
                </a:ln>
                <a:solidFill>
                  <a:schemeClr val="tx1"/>
                </a:solidFill>
                <a:effectLst/>
                <a:latin typeface="Maiandra GD" panose="020E0502030308020204" pitchFamily="34" charset="0"/>
                <a:ea typeface="Times New Roman" panose="02020603050405020304" pitchFamily="18" charset="0"/>
                <a:cs typeface="HelveticaNeue-LightCondObl" charset="0"/>
              </a:rPr>
              <a:t>Burns, B.; Phillips, S.; Wagner, H.; Barth, R.; </a:t>
            </a:r>
            <a:r>
              <a:rPr kumimoji="0" lang="en-US" sz="1050" i="1" u="none" strike="noStrike" cap="none" normalizeH="0" baseline="0" dirty="0" err="1" smtClean="0">
                <a:ln>
                  <a:noFill/>
                </a:ln>
                <a:solidFill>
                  <a:schemeClr val="tx1"/>
                </a:solidFill>
                <a:effectLst/>
                <a:latin typeface="Maiandra GD" panose="020E0502030308020204" pitchFamily="34" charset="0"/>
                <a:ea typeface="Times New Roman" panose="02020603050405020304" pitchFamily="18" charset="0"/>
                <a:cs typeface="HelveticaNeue-LightCondObl" charset="0"/>
              </a:rPr>
              <a:t>Kolko</a:t>
            </a:r>
            <a:r>
              <a:rPr kumimoji="0" lang="en-US" sz="1050" i="1" u="none" strike="noStrike" cap="none" normalizeH="0" baseline="0" dirty="0" smtClean="0">
                <a:ln>
                  <a:noFill/>
                </a:ln>
                <a:solidFill>
                  <a:schemeClr val="tx1"/>
                </a:solidFill>
                <a:effectLst/>
                <a:latin typeface="Maiandra GD" panose="020E0502030308020204" pitchFamily="34" charset="0"/>
                <a:ea typeface="Times New Roman" panose="02020603050405020304" pitchFamily="18" charset="0"/>
                <a:cs typeface="HelveticaNeue-LightCondObl" charset="0"/>
              </a:rPr>
              <a:t>, D.; Campbell, Y.; &amp; </a:t>
            </a:r>
            <a:r>
              <a:rPr kumimoji="0" lang="en-US" sz="1050" i="1" u="none" strike="noStrike" cap="none" normalizeH="0" baseline="0" dirty="0" err="1" smtClean="0">
                <a:ln>
                  <a:noFill/>
                </a:ln>
                <a:solidFill>
                  <a:schemeClr val="tx1"/>
                </a:solidFill>
                <a:effectLst/>
                <a:latin typeface="Maiandra GD" panose="020E0502030308020204" pitchFamily="34" charset="0"/>
                <a:ea typeface="Times New Roman" panose="02020603050405020304" pitchFamily="18" charset="0"/>
                <a:cs typeface="HelveticaNeue-LightCondObl" charset="0"/>
              </a:rPr>
              <a:t>Yandsverk</a:t>
            </a:r>
            <a:r>
              <a:rPr kumimoji="0" lang="en-US" sz="1050" i="1" u="none" strike="noStrike" cap="none" normalizeH="0" baseline="0" dirty="0" smtClean="0">
                <a:ln>
                  <a:noFill/>
                </a:ln>
                <a:solidFill>
                  <a:schemeClr val="tx1"/>
                </a:solidFill>
                <a:effectLst/>
                <a:latin typeface="Maiandra GD" panose="020E0502030308020204" pitchFamily="34" charset="0"/>
                <a:ea typeface="Times New Roman" panose="02020603050405020304" pitchFamily="18" charset="0"/>
                <a:cs typeface="HelveticaNeue-LightCondObl" charset="0"/>
              </a:rPr>
              <a:t>, J. (2004). Mental health need and access to mental health services by youths involved with child welfare: </a:t>
            </a:r>
          </a:p>
          <a:p>
            <a:pPr marL="0" marR="0" lvl="0" indent="0" algn="l" defTabSz="914400" rtl="0" eaLnBrk="0" fontAlgn="base" latinLnBrk="0" hangingPunct="0">
              <a:lnSpc>
                <a:spcPct val="100000"/>
              </a:lnSpc>
              <a:spcBef>
                <a:spcPct val="0"/>
              </a:spcBef>
              <a:spcAft>
                <a:spcPct val="0"/>
              </a:spcAft>
              <a:buClrTx/>
              <a:buSzTx/>
              <a:buNone/>
              <a:tabLst>
                <a:tab pos="800100" algn="l"/>
              </a:tabLst>
            </a:pPr>
            <a:r>
              <a:rPr kumimoji="0" lang="en-US" sz="1050" i="1" u="none" strike="noStrike" cap="none" normalizeH="0" baseline="0" dirty="0" smtClean="0">
                <a:ln>
                  <a:noFill/>
                </a:ln>
                <a:solidFill>
                  <a:schemeClr val="tx1"/>
                </a:solidFill>
                <a:effectLst/>
                <a:latin typeface="Maiandra GD" panose="020E0502030308020204" pitchFamily="34" charset="0"/>
                <a:ea typeface="Times New Roman" panose="02020603050405020304" pitchFamily="18" charset="0"/>
                <a:cs typeface="HelveticaNeue-LightCondObl" charset="0"/>
              </a:rPr>
              <a:t>     A national survey. Journal of the American Academy of Child and Adolescent Psychiatry, 43(8), pp. 960-970.</a:t>
            </a:r>
            <a:r>
              <a:rPr kumimoji="0" lang="en-US" sz="1050" i="0" u="none" strike="noStrike" cap="none" normalizeH="0" baseline="0" dirty="0" smtClean="0">
                <a:ln>
                  <a:noFill/>
                </a:ln>
                <a:solidFill>
                  <a:schemeClr val="tx1"/>
                </a:solidFill>
                <a:effectLst/>
                <a:latin typeface="Maiandra GD" panose="020E0502030308020204" pitchFamily="34" charset="0"/>
                <a:ea typeface="Times New Roman" panose="02020603050405020304" pitchFamily="18" charset="0"/>
                <a:cs typeface="HelveticaNeue-LightCond" charset="0"/>
              </a:rPr>
              <a:t> </a:t>
            </a:r>
          </a:p>
          <a:p>
            <a:pPr marR="0" lvl="0" algn="l" defTabSz="914400" rtl="0" eaLnBrk="0" fontAlgn="base" latinLnBrk="0" hangingPunct="0">
              <a:lnSpc>
                <a:spcPct val="100000"/>
              </a:lnSpc>
              <a:spcBef>
                <a:spcPct val="0"/>
              </a:spcBef>
              <a:spcAft>
                <a:spcPct val="0"/>
              </a:spcAft>
              <a:buClrTx/>
              <a:buSzTx/>
              <a:buAutoNum type="arabicPeriod" startAt="8"/>
              <a:tabLst>
                <a:tab pos="800100" algn="l"/>
              </a:tabLst>
            </a:pPr>
            <a:r>
              <a:rPr kumimoji="0" lang="en-US" sz="1050" i="1" u="none" strike="noStrike" cap="none" normalizeH="0" baseline="0" dirty="0" err="1" smtClean="0">
                <a:ln>
                  <a:noFill/>
                </a:ln>
                <a:solidFill>
                  <a:schemeClr val="tx1"/>
                </a:solidFill>
                <a:effectLst/>
                <a:latin typeface="Maiandra GD" panose="020E0502030308020204" pitchFamily="34" charset="0"/>
                <a:ea typeface="Times New Roman" panose="02020603050405020304" pitchFamily="18" charset="0"/>
                <a:cs typeface="HelveticaNeue-LightCondObl" charset="0"/>
              </a:rPr>
              <a:t>Skowyra</a:t>
            </a:r>
            <a:r>
              <a:rPr kumimoji="0" lang="en-US" sz="1050" i="1" u="none" strike="noStrike" cap="none" normalizeH="0" baseline="0" dirty="0" smtClean="0">
                <a:ln>
                  <a:noFill/>
                </a:ln>
                <a:solidFill>
                  <a:schemeClr val="tx1"/>
                </a:solidFill>
                <a:effectLst/>
                <a:latin typeface="Maiandra GD" panose="020E0502030308020204" pitchFamily="34" charset="0"/>
                <a:ea typeface="Times New Roman" panose="02020603050405020304" pitchFamily="18" charset="0"/>
                <a:cs typeface="HelveticaNeue-LightCondObl" charset="0"/>
              </a:rPr>
              <a:t>, K. R. &amp; </a:t>
            </a:r>
            <a:r>
              <a:rPr kumimoji="0" lang="en-US" sz="1050" i="1" u="none" strike="noStrike" cap="none" normalizeH="0" baseline="0" dirty="0" err="1" smtClean="0">
                <a:ln>
                  <a:noFill/>
                </a:ln>
                <a:solidFill>
                  <a:schemeClr val="tx1"/>
                </a:solidFill>
                <a:effectLst/>
                <a:latin typeface="Maiandra GD" panose="020E0502030308020204" pitchFamily="34" charset="0"/>
                <a:ea typeface="Times New Roman" panose="02020603050405020304" pitchFamily="18" charset="0"/>
                <a:cs typeface="HelveticaNeue-LightCondObl" charset="0"/>
              </a:rPr>
              <a:t>Cocozza</a:t>
            </a:r>
            <a:r>
              <a:rPr kumimoji="0" lang="en-US" sz="1050" i="1" u="none" strike="noStrike" cap="none" normalizeH="0" baseline="0" dirty="0" smtClean="0">
                <a:ln>
                  <a:noFill/>
                </a:ln>
                <a:solidFill>
                  <a:schemeClr val="tx1"/>
                </a:solidFill>
                <a:effectLst/>
                <a:latin typeface="Maiandra GD" panose="020E0502030308020204" pitchFamily="34" charset="0"/>
                <a:ea typeface="Times New Roman" panose="02020603050405020304" pitchFamily="18" charset="0"/>
                <a:cs typeface="HelveticaNeue-LightCondObl" charset="0"/>
              </a:rPr>
              <a:t>, J. J. (2006). Blueprint for change: A comprehensive model for the identification and treatment of youth with mental health needs in contact with the j</a:t>
            </a:r>
          </a:p>
          <a:p>
            <a:pPr marL="0" marR="0" lvl="0" indent="0" algn="l" defTabSz="914400" rtl="0" eaLnBrk="0" fontAlgn="base" latinLnBrk="0" hangingPunct="0">
              <a:lnSpc>
                <a:spcPct val="100000"/>
              </a:lnSpc>
              <a:spcBef>
                <a:spcPct val="0"/>
              </a:spcBef>
              <a:spcAft>
                <a:spcPct val="0"/>
              </a:spcAft>
              <a:buClrTx/>
              <a:buSzTx/>
              <a:buNone/>
              <a:tabLst>
                <a:tab pos="800100" algn="l"/>
              </a:tabLst>
            </a:pPr>
            <a:r>
              <a:rPr lang="en-US" sz="1050" i="1" dirty="0" smtClean="0">
                <a:latin typeface="Maiandra GD" panose="020E0502030308020204" pitchFamily="34" charset="0"/>
                <a:ea typeface="Times New Roman" panose="02020603050405020304" pitchFamily="18" charset="0"/>
                <a:cs typeface="HelveticaNeue-LightCondObl" charset="0"/>
              </a:rPr>
              <a:t>      j</a:t>
            </a:r>
            <a:r>
              <a:rPr kumimoji="0" lang="en-US" sz="1050" i="1" u="none" strike="noStrike" cap="none" normalizeH="0" baseline="0" dirty="0" smtClean="0">
                <a:ln>
                  <a:noFill/>
                </a:ln>
                <a:solidFill>
                  <a:schemeClr val="tx1"/>
                </a:solidFill>
                <a:effectLst/>
                <a:latin typeface="Maiandra GD" panose="020E0502030308020204" pitchFamily="34" charset="0"/>
                <a:ea typeface="Times New Roman" panose="02020603050405020304" pitchFamily="18" charset="0"/>
                <a:cs typeface="HelveticaNeue-LightCondObl" charset="0"/>
              </a:rPr>
              <a:t>uvenile justice system. Delmar, NY: The National Center for Mental Health (NCMHJJ) and Policy Research Associates, Inc. &lt;www.ncmhjj.com/Blueprint/pdfs/Blueprint.pdf&gt;.</a:t>
            </a:r>
          </a:p>
          <a:p>
            <a:pPr marR="0" lvl="0" algn="l" defTabSz="914400" rtl="0" eaLnBrk="0" fontAlgn="base" latinLnBrk="0" hangingPunct="0">
              <a:lnSpc>
                <a:spcPct val="100000"/>
              </a:lnSpc>
              <a:spcBef>
                <a:spcPct val="0"/>
              </a:spcBef>
              <a:spcAft>
                <a:spcPct val="0"/>
              </a:spcAft>
              <a:buClrTx/>
              <a:buSzTx/>
              <a:buAutoNum type="arabicPeriod" startAt="9"/>
              <a:tabLst>
                <a:tab pos="800100" algn="l"/>
              </a:tabLst>
            </a:pPr>
            <a:r>
              <a:rPr kumimoji="0" lang="en-US" sz="1050" i="0" u="none" strike="noStrike" cap="none" normalizeH="0" baseline="0" dirty="0" smtClean="0">
                <a:ln>
                  <a:noFill/>
                </a:ln>
                <a:solidFill>
                  <a:schemeClr val="tx1"/>
                </a:solidFill>
                <a:effectLst/>
                <a:latin typeface="Maiandra GD" panose="020E0502030308020204" pitchFamily="34" charset="0"/>
              </a:rPr>
              <a:t>Kessler, R. C.; </a:t>
            </a:r>
            <a:r>
              <a:rPr kumimoji="0" lang="en-US" sz="1050" i="0" u="none" strike="noStrike" cap="none" normalizeH="0" baseline="0" dirty="0" err="1" smtClean="0">
                <a:ln>
                  <a:noFill/>
                </a:ln>
                <a:solidFill>
                  <a:schemeClr val="tx1"/>
                </a:solidFill>
                <a:effectLst/>
                <a:latin typeface="Maiandra GD" panose="020E0502030308020204" pitchFamily="34" charset="0"/>
              </a:rPr>
              <a:t>Beglund</a:t>
            </a:r>
            <a:r>
              <a:rPr kumimoji="0" lang="en-US" sz="1050" i="0" u="none" strike="noStrike" cap="none" normalizeH="0" baseline="0" dirty="0" smtClean="0">
                <a:ln>
                  <a:noFill/>
                </a:ln>
                <a:solidFill>
                  <a:schemeClr val="tx1"/>
                </a:solidFill>
                <a:effectLst/>
                <a:latin typeface="Maiandra GD" panose="020E0502030308020204" pitchFamily="34" charset="0"/>
              </a:rPr>
              <a:t>, P.; </a:t>
            </a:r>
            <a:r>
              <a:rPr kumimoji="0" lang="en-US" sz="1050" i="0" u="none" strike="noStrike" cap="none" normalizeH="0" baseline="0" dirty="0" err="1" smtClean="0">
                <a:ln>
                  <a:noFill/>
                </a:ln>
                <a:solidFill>
                  <a:schemeClr val="tx1"/>
                </a:solidFill>
                <a:effectLst/>
                <a:latin typeface="Maiandra GD" panose="020E0502030308020204" pitchFamily="34" charset="0"/>
              </a:rPr>
              <a:t>Demler</a:t>
            </a:r>
            <a:r>
              <a:rPr kumimoji="0" lang="en-US" sz="1050" i="0" u="none" strike="noStrike" cap="none" normalizeH="0" baseline="0" dirty="0" smtClean="0">
                <a:ln>
                  <a:noFill/>
                </a:ln>
                <a:solidFill>
                  <a:schemeClr val="tx1"/>
                </a:solidFill>
                <a:effectLst/>
                <a:latin typeface="Maiandra GD" panose="020E0502030308020204" pitchFamily="34" charset="0"/>
              </a:rPr>
              <a:t>, O.; Jin, R.; &amp; Walters, E. E. (2005). Lifetime prevalence and the age-of-onset distributions of DSM-IV disorders in the National Comorbidity Survey Replication.</a:t>
            </a:r>
          </a:p>
          <a:p>
            <a:pPr marL="0" marR="0" lvl="0" indent="0" algn="l" defTabSz="914400" rtl="0" eaLnBrk="0" fontAlgn="base" latinLnBrk="0" hangingPunct="0">
              <a:lnSpc>
                <a:spcPct val="100000"/>
              </a:lnSpc>
              <a:spcBef>
                <a:spcPct val="0"/>
              </a:spcBef>
              <a:spcAft>
                <a:spcPct val="0"/>
              </a:spcAft>
              <a:buClrTx/>
              <a:buSzTx/>
              <a:buNone/>
              <a:tabLst>
                <a:tab pos="800100" algn="l"/>
              </a:tabLst>
            </a:pPr>
            <a:r>
              <a:rPr lang="en-US" sz="1050" dirty="0">
                <a:latin typeface="Maiandra GD" panose="020E0502030308020204" pitchFamily="34" charset="0"/>
              </a:rPr>
              <a:t> </a:t>
            </a:r>
            <a:r>
              <a:rPr lang="en-US" sz="1050" dirty="0" smtClean="0">
                <a:latin typeface="Maiandra GD" panose="020E0502030308020204" pitchFamily="34" charset="0"/>
              </a:rPr>
              <a:t>    </a:t>
            </a:r>
            <a:r>
              <a:rPr kumimoji="0" lang="en-US" sz="1050" i="0" u="none" strike="noStrike" cap="none" normalizeH="0" baseline="0" dirty="0" smtClean="0">
                <a:ln>
                  <a:noFill/>
                </a:ln>
                <a:solidFill>
                  <a:schemeClr val="tx1"/>
                </a:solidFill>
                <a:effectLst/>
                <a:latin typeface="Maiandra GD" panose="020E0502030308020204" pitchFamily="34" charset="0"/>
              </a:rPr>
              <a:t> </a:t>
            </a:r>
            <a:r>
              <a:rPr kumimoji="0" lang="en-US" sz="1050" i="1" u="none" strike="noStrike" cap="none" normalizeH="0" baseline="0" dirty="0" smtClean="0">
                <a:ln>
                  <a:noFill/>
                </a:ln>
                <a:solidFill>
                  <a:schemeClr val="tx1"/>
                </a:solidFill>
                <a:effectLst/>
                <a:latin typeface="Maiandra GD" panose="020E0502030308020204" pitchFamily="34" charset="0"/>
              </a:rPr>
              <a:t>Archives of General Psychiatry, 62</a:t>
            </a:r>
            <a:r>
              <a:rPr kumimoji="0" lang="en-US" sz="1050" i="0" u="none" strike="noStrike" cap="none" normalizeH="0" baseline="0" dirty="0" smtClean="0">
                <a:ln>
                  <a:noFill/>
                </a:ln>
                <a:solidFill>
                  <a:schemeClr val="tx1"/>
                </a:solidFill>
                <a:effectLst/>
                <a:latin typeface="Maiandra GD" panose="020E0502030308020204" pitchFamily="34" charset="0"/>
              </a:rPr>
              <a:t>(6), pp. 593-602.</a:t>
            </a:r>
          </a:p>
          <a:p>
            <a:pPr marR="0" lvl="0" algn="l" defTabSz="914400" rtl="0" eaLnBrk="0" fontAlgn="base" latinLnBrk="0" hangingPunct="0">
              <a:lnSpc>
                <a:spcPct val="100000"/>
              </a:lnSpc>
              <a:spcBef>
                <a:spcPct val="0"/>
              </a:spcBef>
              <a:spcAft>
                <a:spcPct val="0"/>
              </a:spcAft>
              <a:buClrTx/>
              <a:buSzTx/>
              <a:buAutoNum type="arabicPeriod" startAt="10"/>
              <a:tabLst>
                <a:tab pos="800100" algn="l"/>
              </a:tabLst>
            </a:pPr>
            <a:r>
              <a:rPr kumimoji="0" lang="en-US" sz="1050" i="0" u="none" strike="noStrike" cap="none" normalizeH="0" baseline="0" dirty="0" smtClean="0">
                <a:ln>
                  <a:noFill/>
                </a:ln>
                <a:solidFill>
                  <a:srgbClr val="000000"/>
                </a:solidFill>
                <a:effectLst/>
                <a:latin typeface="Maiandra GD" panose="020E0502030308020204" pitchFamily="34" charset="0"/>
                <a:ea typeface="Times New Roman" panose="02020603050405020304" pitchFamily="18" charset="0"/>
              </a:rPr>
              <a:t>http://ccf.ny.gov/files/5013/7962/7099/childrens_plan.pdf</a:t>
            </a:r>
            <a:r>
              <a:rPr kumimoji="0" lang="en-US" sz="1050" i="1" u="none" strike="noStrike" cap="none" normalizeH="0" baseline="0" dirty="0" smtClean="0">
                <a:ln>
                  <a:noFill/>
                </a:ln>
                <a:solidFill>
                  <a:srgbClr val="000000"/>
                </a:solidFill>
                <a:effectLst/>
                <a:latin typeface="Maiandra GD" panose="020E0502030308020204" pitchFamily="34" charset="0"/>
                <a:ea typeface="Times New Roman" panose="02020603050405020304" pitchFamily="18" charset="0"/>
              </a:rPr>
              <a:t>Skowyra, K. R. &amp; </a:t>
            </a:r>
            <a:r>
              <a:rPr kumimoji="0" lang="en-US" sz="1050" i="1" u="none" strike="noStrike" cap="none" normalizeH="0" baseline="0" dirty="0" err="1" smtClean="0">
                <a:ln>
                  <a:noFill/>
                </a:ln>
                <a:solidFill>
                  <a:srgbClr val="000000"/>
                </a:solidFill>
                <a:effectLst/>
                <a:latin typeface="Maiandra GD" panose="020E0502030308020204" pitchFamily="34" charset="0"/>
                <a:ea typeface="Times New Roman" panose="02020603050405020304" pitchFamily="18" charset="0"/>
              </a:rPr>
              <a:t>Cocozza</a:t>
            </a:r>
            <a:r>
              <a:rPr kumimoji="0" lang="en-US" sz="1050" i="1" u="none" strike="noStrike" cap="none" normalizeH="0" baseline="0" dirty="0" smtClean="0">
                <a:ln>
                  <a:noFill/>
                </a:ln>
                <a:solidFill>
                  <a:srgbClr val="000000"/>
                </a:solidFill>
                <a:effectLst/>
                <a:latin typeface="Maiandra GD" panose="020E0502030308020204" pitchFamily="34" charset="0"/>
                <a:ea typeface="Times New Roman" panose="02020603050405020304" pitchFamily="18" charset="0"/>
              </a:rPr>
              <a:t>, J. J. (2006). Blueprint for change: A comprehensive model for the identification and</a:t>
            </a:r>
          </a:p>
          <a:p>
            <a:pPr marL="0" marR="0" lvl="0" indent="0" algn="l" defTabSz="914400" rtl="0" eaLnBrk="0" fontAlgn="base" latinLnBrk="0" hangingPunct="0">
              <a:lnSpc>
                <a:spcPct val="100000"/>
              </a:lnSpc>
              <a:spcBef>
                <a:spcPct val="0"/>
              </a:spcBef>
              <a:spcAft>
                <a:spcPct val="0"/>
              </a:spcAft>
              <a:buClrTx/>
              <a:buSzTx/>
              <a:buNone/>
              <a:tabLst>
                <a:tab pos="800100" algn="l"/>
              </a:tabLst>
            </a:pPr>
            <a:r>
              <a:rPr lang="en-US" sz="1050" i="1" dirty="0">
                <a:solidFill>
                  <a:srgbClr val="000000"/>
                </a:solidFill>
                <a:latin typeface="Maiandra GD" panose="020E0502030308020204" pitchFamily="34" charset="0"/>
                <a:ea typeface="Times New Roman" panose="02020603050405020304" pitchFamily="18" charset="0"/>
              </a:rPr>
              <a:t> </a:t>
            </a:r>
            <a:r>
              <a:rPr lang="en-US" sz="1050" i="1" dirty="0" smtClean="0">
                <a:solidFill>
                  <a:srgbClr val="000000"/>
                </a:solidFill>
                <a:latin typeface="Maiandra GD" panose="020E0502030308020204" pitchFamily="34" charset="0"/>
                <a:ea typeface="Times New Roman" panose="02020603050405020304" pitchFamily="18" charset="0"/>
              </a:rPr>
              <a:t>    </a:t>
            </a:r>
            <a:r>
              <a:rPr kumimoji="0" lang="en-US" sz="1050" i="1" u="none" strike="noStrike" cap="none" normalizeH="0" baseline="0" dirty="0" smtClean="0">
                <a:ln>
                  <a:noFill/>
                </a:ln>
                <a:solidFill>
                  <a:srgbClr val="000000"/>
                </a:solidFill>
                <a:effectLst/>
                <a:latin typeface="Maiandra GD" panose="020E0502030308020204" pitchFamily="34" charset="0"/>
                <a:ea typeface="Times New Roman" panose="02020603050405020304" pitchFamily="18" charset="0"/>
              </a:rPr>
              <a:t> treatment of youth with mental health needs in contact with the juvenile justice system. Delmar, NY: The National Center for Mental Health (NCMHJJ) and Policy Research Associates, Inc. </a:t>
            </a:r>
          </a:p>
          <a:p>
            <a:pPr marL="0" marR="0" lvl="0" indent="0" algn="l" defTabSz="914400" rtl="0" eaLnBrk="0" fontAlgn="base" latinLnBrk="0" hangingPunct="0">
              <a:lnSpc>
                <a:spcPct val="100000"/>
              </a:lnSpc>
              <a:spcBef>
                <a:spcPct val="0"/>
              </a:spcBef>
              <a:spcAft>
                <a:spcPct val="0"/>
              </a:spcAft>
              <a:buClrTx/>
              <a:buSzTx/>
              <a:buNone/>
              <a:tabLst>
                <a:tab pos="800100" algn="l"/>
              </a:tabLst>
            </a:pPr>
            <a:r>
              <a:rPr lang="en-US" sz="1050" i="1" dirty="0">
                <a:solidFill>
                  <a:srgbClr val="000000"/>
                </a:solidFill>
                <a:latin typeface="Maiandra GD" panose="020E0502030308020204" pitchFamily="34" charset="0"/>
                <a:ea typeface="Times New Roman" panose="02020603050405020304" pitchFamily="18" charset="0"/>
              </a:rPr>
              <a:t> </a:t>
            </a:r>
            <a:r>
              <a:rPr lang="en-US" sz="1050" i="1" dirty="0" smtClean="0">
                <a:solidFill>
                  <a:srgbClr val="000000"/>
                </a:solidFill>
                <a:latin typeface="Maiandra GD" panose="020E0502030308020204" pitchFamily="34" charset="0"/>
                <a:ea typeface="Times New Roman" panose="02020603050405020304" pitchFamily="18" charset="0"/>
              </a:rPr>
              <a:t>    </a:t>
            </a:r>
            <a:r>
              <a:rPr kumimoji="0" lang="en-US" sz="1050" i="1" u="none" strike="noStrike" cap="none" normalizeH="0" baseline="0" dirty="0" smtClean="0">
                <a:ln>
                  <a:noFill/>
                </a:ln>
                <a:solidFill>
                  <a:srgbClr val="000000"/>
                </a:solidFill>
                <a:effectLst/>
                <a:latin typeface="Maiandra GD" panose="020E0502030308020204" pitchFamily="34" charset="0"/>
                <a:ea typeface="Times New Roman" panose="02020603050405020304" pitchFamily="18" charset="0"/>
              </a:rPr>
              <a:t>&lt;www.ncmhjj.com/Blueprint/pdfs/Blueprint.pdf&gt;.</a:t>
            </a:r>
            <a:endParaRPr kumimoji="0" lang="en-US" sz="105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12105586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4" descr="C:\Documents and Settings\cocfkxp\Local Settings\Temporary Internet Files\Content.IE5\66K6WC8B\MP900442471[1].jpg"/>
          <p:cNvPicPr>
            <a:picLocks noChangeAspect="1" noChangeArrowheads="1"/>
          </p:cNvPicPr>
          <p:nvPr/>
        </p:nvPicPr>
        <p:blipFill>
          <a:blip r:embed="rId3" cstate="print"/>
          <a:srcRect/>
          <a:stretch>
            <a:fillRect/>
          </a:stretch>
        </p:blipFill>
        <p:spPr bwMode="auto">
          <a:xfrm>
            <a:off x="0" y="-1"/>
            <a:ext cx="3770806" cy="3502571"/>
          </a:xfrm>
          <a:prstGeom prst="rect">
            <a:avLst/>
          </a:prstGeom>
          <a:noFill/>
        </p:spPr>
      </p:pic>
      <p:pic>
        <p:nvPicPr>
          <p:cNvPr id="8" name="Picture 22" descr="C:\Documents and Settings\cocfkxp\Local Settings\Temporary Internet Files\Content.IE5\UJHS6W25\MP900448526[1].jpg"/>
          <p:cNvPicPr>
            <a:picLocks noChangeAspect="1" noChangeArrowheads="1"/>
          </p:cNvPicPr>
          <p:nvPr/>
        </p:nvPicPr>
        <p:blipFill>
          <a:blip r:embed="rId4" cstate="print"/>
          <a:srcRect/>
          <a:stretch>
            <a:fillRect/>
          </a:stretch>
        </p:blipFill>
        <p:spPr bwMode="auto">
          <a:xfrm>
            <a:off x="3770806" y="0"/>
            <a:ext cx="3573322" cy="5522672"/>
          </a:xfrm>
          <a:prstGeom prst="rect">
            <a:avLst/>
          </a:prstGeom>
          <a:noFill/>
        </p:spPr>
      </p:pic>
      <p:pic>
        <p:nvPicPr>
          <p:cNvPr id="9" name="Picture 21" descr="C:\Documents and Settings\cocfkxp\Local Settings\Temporary Internet Files\Content.IE5\V0K90LHN\MP900442521[1].jpg"/>
          <p:cNvPicPr>
            <a:picLocks noChangeAspect="1" noChangeArrowheads="1"/>
          </p:cNvPicPr>
          <p:nvPr/>
        </p:nvPicPr>
        <p:blipFill>
          <a:blip r:embed="rId5" cstate="print"/>
          <a:srcRect/>
          <a:stretch>
            <a:fillRect/>
          </a:stretch>
        </p:blipFill>
        <p:spPr bwMode="auto">
          <a:xfrm>
            <a:off x="7344128" y="0"/>
            <a:ext cx="2706134" cy="3717023"/>
          </a:xfrm>
          <a:prstGeom prst="rect">
            <a:avLst/>
          </a:prstGeom>
          <a:noFill/>
        </p:spPr>
      </p:pic>
      <p:pic>
        <p:nvPicPr>
          <p:cNvPr id="10" name="Picture 19" descr="C:\Documents and Settings\cocfkxp\Local Settings\Temporary Internet Files\Content.IE5\66K6WC8B\MP900442524[1].jpg"/>
          <p:cNvPicPr>
            <a:picLocks noChangeAspect="1" noChangeArrowheads="1"/>
          </p:cNvPicPr>
          <p:nvPr/>
        </p:nvPicPr>
        <p:blipFill>
          <a:blip r:embed="rId6" cstate="print"/>
          <a:srcRect/>
          <a:stretch>
            <a:fillRect/>
          </a:stretch>
        </p:blipFill>
        <p:spPr bwMode="auto">
          <a:xfrm>
            <a:off x="7220886" y="3505199"/>
            <a:ext cx="4971114" cy="3352801"/>
          </a:xfrm>
          <a:prstGeom prst="rect">
            <a:avLst/>
          </a:prstGeom>
          <a:noFill/>
        </p:spPr>
      </p:pic>
      <p:pic>
        <p:nvPicPr>
          <p:cNvPr id="13" name="Picture 6" descr="C:\Documents and Settings\cocfkxp\Local Settings\Temporary Internet Files\Content.IE5\Q7Z4EKKM\MP900407130[1].jpg"/>
          <p:cNvPicPr>
            <a:picLocks noChangeAspect="1" noChangeArrowheads="1"/>
          </p:cNvPicPr>
          <p:nvPr/>
        </p:nvPicPr>
        <p:blipFill>
          <a:blip r:embed="rId7" cstate="print"/>
          <a:srcRect/>
          <a:stretch>
            <a:fillRect/>
          </a:stretch>
        </p:blipFill>
        <p:spPr bwMode="auto">
          <a:xfrm>
            <a:off x="3918449" y="3505200"/>
            <a:ext cx="3657599" cy="3352800"/>
          </a:xfrm>
          <a:prstGeom prst="rect">
            <a:avLst/>
          </a:prstGeom>
          <a:noFill/>
        </p:spPr>
      </p:pic>
      <p:pic>
        <p:nvPicPr>
          <p:cNvPr id="13314" name="Picture 2" descr="C:\Users\istcnzl\Desktop\kids-smiling-on-grass-712x250.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505199"/>
            <a:ext cx="4027126" cy="3350173"/>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C:\Users\istcnzl\Desktop\images (3).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51402" y="0"/>
            <a:ext cx="2540597" cy="350519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027126" y="2854135"/>
            <a:ext cx="3864202" cy="769441"/>
          </a:xfrm>
          <a:prstGeom prst="rect">
            <a:avLst/>
          </a:prstGeom>
          <a:noFill/>
        </p:spPr>
        <p:txBody>
          <a:bodyPr wrap="square" rtlCol="0">
            <a:spAutoFit/>
          </a:bodyPr>
          <a:lstStyle/>
          <a:p>
            <a:pPr algn="ctr"/>
            <a:r>
              <a:rPr lang="en-US" sz="4400" b="1" dirty="0" smtClean="0">
                <a:ln w="22225">
                  <a:solidFill>
                    <a:schemeClr val="accent2"/>
                  </a:solidFill>
                  <a:prstDash val="solid"/>
                </a:ln>
                <a:solidFill>
                  <a:schemeClr val="accent2">
                    <a:lumMod val="40000"/>
                    <a:lumOff val="60000"/>
                  </a:schemeClr>
                </a:solidFill>
                <a:latin typeface="Maiandra GD" pitchFamily="34" charset="0"/>
              </a:rPr>
              <a:t>THANK YOU</a:t>
            </a:r>
            <a:endParaRPr lang="en-US" sz="4400" b="1" dirty="0">
              <a:ln w="22225">
                <a:solidFill>
                  <a:schemeClr val="accent2"/>
                </a:solidFill>
                <a:prstDash val="solid"/>
              </a:ln>
              <a:solidFill>
                <a:schemeClr val="accent2">
                  <a:lumMod val="40000"/>
                  <a:lumOff val="60000"/>
                </a:schemeClr>
              </a:solidFill>
              <a:latin typeface="Maiandra GD" pitchFamily="34" charset="0"/>
            </a:endParaRPr>
          </a:p>
        </p:txBody>
      </p:sp>
    </p:spTree>
    <p:extLst>
      <p:ext uri="{BB962C8B-B14F-4D97-AF65-F5344CB8AC3E}">
        <p14:creationId xmlns:p14="http://schemas.microsoft.com/office/powerpoint/2010/main" val="7038931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pPr algn="ctr"/>
            <a:r>
              <a:rPr lang="en-US" sz="4000" dirty="0">
                <a:solidFill>
                  <a:srgbClr val="002060"/>
                </a:solidFill>
                <a:latin typeface="Maiandra GD" panose="020E0502030308020204" pitchFamily="34" charset="0"/>
              </a:rPr>
              <a:t>Snapshot of Child and Adolescent Mental Health Trends</a:t>
            </a:r>
          </a:p>
        </p:txBody>
      </p:sp>
      <p:sp>
        <p:nvSpPr>
          <p:cNvPr id="15363" name="Rectangle 3"/>
          <p:cNvSpPr>
            <a:spLocks noGrp="1" noChangeArrowheads="1"/>
          </p:cNvSpPr>
          <p:nvPr>
            <p:ph type="body" idx="1"/>
          </p:nvPr>
        </p:nvSpPr>
        <p:spPr/>
        <p:txBody>
          <a:bodyPr>
            <a:normAutofit/>
          </a:bodyPr>
          <a:lstStyle/>
          <a:p>
            <a:endParaRPr lang="en-US" sz="2400" smtClean="0">
              <a:latin typeface="Maiandra GD" panose="020E0502030308020204" pitchFamily="34" charset="0"/>
            </a:endParaRPr>
          </a:p>
          <a:p>
            <a:r>
              <a:rPr lang="en-US" sz="2400" smtClean="0">
                <a:latin typeface="Maiandra GD" panose="020E0502030308020204" pitchFamily="34" charset="0"/>
              </a:rPr>
              <a:t>1 </a:t>
            </a:r>
            <a:r>
              <a:rPr lang="en-US" sz="2400" dirty="0">
                <a:latin typeface="Maiandra GD" panose="020E0502030308020204" pitchFamily="34" charset="0"/>
              </a:rPr>
              <a:t>out of 10 children have a serious emotional </a:t>
            </a:r>
            <a:r>
              <a:rPr lang="en-US" sz="2400" dirty="0" smtClean="0">
                <a:latin typeface="Maiandra GD" panose="020E0502030308020204" pitchFamily="34" charset="0"/>
              </a:rPr>
              <a:t>disturbance. 20 </a:t>
            </a:r>
            <a:r>
              <a:rPr lang="en-US" sz="2400" dirty="0">
                <a:latin typeface="Maiandra GD" panose="020E0502030308020204" pitchFamily="34" charset="0"/>
              </a:rPr>
              <a:t>percent of youth (14 million) in the United States suffer from mental illness severe enough to cause some level of </a:t>
            </a:r>
            <a:r>
              <a:rPr lang="en-US" sz="2400" dirty="0" smtClean="0">
                <a:latin typeface="Maiandra GD" panose="020E0502030308020204" pitchFamily="34" charset="0"/>
              </a:rPr>
              <a:t>impairment.</a:t>
            </a:r>
            <a:r>
              <a:rPr lang="en-US" sz="1050" dirty="0" smtClean="0">
                <a:latin typeface="Maiandra GD" panose="020E0502030308020204" pitchFamily="34" charset="0"/>
              </a:rPr>
              <a:t>(1)</a:t>
            </a:r>
          </a:p>
          <a:p>
            <a:pPr marL="0" indent="0">
              <a:buNone/>
            </a:pPr>
            <a:endParaRPr lang="en-US" sz="1000" dirty="0" smtClean="0">
              <a:latin typeface="Maiandra GD" panose="020E0502030308020204" pitchFamily="34" charset="0"/>
            </a:endParaRPr>
          </a:p>
          <a:p>
            <a:r>
              <a:rPr lang="en-US" sz="2400" dirty="0">
                <a:latin typeface="Maiandra GD" panose="020E0502030308020204" pitchFamily="34" charset="0"/>
              </a:rPr>
              <a:t>Only 20% of those with an emotional disturbance receive </a:t>
            </a:r>
            <a:r>
              <a:rPr lang="en-US" sz="2400" dirty="0" smtClean="0">
                <a:latin typeface="Maiandra GD" panose="020E0502030308020204" pitchFamily="34" charset="0"/>
              </a:rPr>
              <a:t>treatment. </a:t>
            </a:r>
            <a:r>
              <a:rPr lang="en-US" sz="1050" dirty="0" smtClean="0">
                <a:latin typeface="Maiandra GD" panose="020E0502030308020204" pitchFamily="34" charset="0"/>
              </a:rPr>
              <a:t>(2)</a:t>
            </a:r>
          </a:p>
          <a:p>
            <a:endParaRPr lang="en-US" sz="1050" baseline="30000" dirty="0">
              <a:latin typeface="Maiandra GD" panose="020E0502030308020204" pitchFamily="34" charset="0"/>
            </a:endParaRPr>
          </a:p>
          <a:p>
            <a:r>
              <a:rPr lang="en-US" sz="2400" dirty="0" smtClean="0">
                <a:latin typeface="Maiandra GD" pitchFamily="34" charset="0"/>
              </a:rPr>
              <a:t>Half </a:t>
            </a:r>
            <a:r>
              <a:rPr lang="en-US" sz="2400" dirty="0">
                <a:latin typeface="Maiandra GD" pitchFamily="34" charset="0"/>
              </a:rPr>
              <a:t>of all chronic mental illness begins by age </a:t>
            </a:r>
            <a:r>
              <a:rPr lang="en-US" sz="2400" dirty="0" smtClean="0">
                <a:latin typeface="Maiandra GD" pitchFamily="34" charset="0"/>
              </a:rPr>
              <a:t>14.</a:t>
            </a:r>
            <a:r>
              <a:rPr lang="en-US" sz="1050" dirty="0" smtClean="0">
                <a:latin typeface="Maiandra GD" pitchFamily="34" charset="0"/>
              </a:rPr>
              <a:t>(3)</a:t>
            </a:r>
          </a:p>
          <a:p>
            <a:pPr marL="0" indent="0">
              <a:buNone/>
            </a:pPr>
            <a:endParaRPr lang="en-US" sz="1050" dirty="0">
              <a:latin typeface="Maiandra GD" pitchFamily="34" charset="0"/>
            </a:endParaRPr>
          </a:p>
        </p:txBody>
      </p:sp>
      <p:pic>
        <p:nvPicPr>
          <p:cNvPr id="7170" name="Picture 2" descr="C:\Users\istcnzl\Desktop\rounde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0701" y="4416424"/>
            <a:ext cx="2251541"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4321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ctr"/>
            <a:r>
              <a:rPr lang="en-US" sz="3800" dirty="0">
                <a:solidFill>
                  <a:srgbClr val="002060"/>
                </a:solidFill>
                <a:latin typeface="Maiandra GD" panose="020E0502030308020204" pitchFamily="34" charset="0"/>
              </a:rPr>
              <a:t>Children with Emotional Issues – </a:t>
            </a:r>
            <a:br>
              <a:rPr lang="en-US" sz="3800" dirty="0">
                <a:solidFill>
                  <a:srgbClr val="002060"/>
                </a:solidFill>
                <a:latin typeface="Maiandra GD" panose="020E0502030308020204" pitchFamily="34" charset="0"/>
              </a:rPr>
            </a:br>
            <a:r>
              <a:rPr lang="en-US" sz="3800" dirty="0">
                <a:solidFill>
                  <a:srgbClr val="002060"/>
                </a:solidFill>
                <a:latin typeface="Maiandra GD" panose="020E0502030308020204" pitchFamily="34" charset="0"/>
              </a:rPr>
              <a:t>Impact on </a:t>
            </a:r>
            <a:r>
              <a:rPr lang="en-US" sz="3800" dirty="0" smtClean="0">
                <a:solidFill>
                  <a:srgbClr val="002060"/>
                </a:solidFill>
                <a:latin typeface="Maiandra GD" panose="020E0502030308020204" pitchFamily="34" charset="0"/>
              </a:rPr>
              <a:t>Education</a:t>
            </a:r>
            <a:endParaRPr lang="en-US" sz="3800" dirty="0">
              <a:solidFill>
                <a:srgbClr val="002060"/>
              </a:solidFill>
              <a:latin typeface="Maiandra GD" panose="020E0502030308020204" pitchFamily="34" charset="0"/>
            </a:endParaRPr>
          </a:p>
        </p:txBody>
      </p:sp>
      <p:sp>
        <p:nvSpPr>
          <p:cNvPr id="17411" name="Rectangle 3"/>
          <p:cNvSpPr>
            <a:spLocks noGrp="1" noChangeArrowheads="1"/>
          </p:cNvSpPr>
          <p:nvPr>
            <p:ph type="body" idx="1"/>
          </p:nvPr>
        </p:nvSpPr>
        <p:spPr/>
        <p:txBody>
          <a:bodyPr>
            <a:normAutofit lnSpcReduction="10000"/>
          </a:bodyPr>
          <a:lstStyle/>
          <a:p>
            <a:endParaRPr lang="en-US" sz="2000" dirty="0">
              <a:latin typeface="Maiandra GD" panose="020E0502030308020204" pitchFamily="34" charset="0"/>
            </a:endParaRPr>
          </a:p>
          <a:p>
            <a:pPr>
              <a:lnSpc>
                <a:spcPct val="80000"/>
              </a:lnSpc>
            </a:pPr>
            <a:endParaRPr lang="en-US" sz="1900" dirty="0" smtClean="0">
              <a:latin typeface="Maiandra GD" panose="020E0502030308020204" pitchFamily="34" charset="0"/>
            </a:endParaRPr>
          </a:p>
          <a:p>
            <a:pPr marL="228600" lvl="1">
              <a:lnSpc>
                <a:spcPct val="80000"/>
              </a:lnSpc>
              <a:spcBef>
                <a:spcPts val="1000"/>
              </a:spcBef>
            </a:pPr>
            <a:r>
              <a:rPr lang="en-US" sz="2000" dirty="0">
                <a:latin typeface="Maiandra GD" panose="020E0502030308020204" pitchFamily="34" charset="0"/>
              </a:rPr>
              <a:t>The expulsion rate among children in prekindergarten programs is more than three times the rate for K-12 students </a:t>
            </a:r>
            <a:r>
              <a:rPr lang="en-US" sz="1050" b="1" dirty="0" smtClean="0"/>
              <a:t>(4)</a:t>
            </a:r>
            <a:endParaRPr lang="en-US" sz="1050" dirty="0">
              <a:latin typeface="Maiandra GD" panose="020E0502030308020204" pitchFamily="34" charset="0"/>
            </a:endParaRPr>
          </a:p>
          <a:p>
            <a:pPr>
              <a:lnSpc>
                <a:spcPct val="80000"/>
              </a:lnSpc>
              <a:buFont typeface="Wingdings" panose="05000000000000000000" pitchFamily="2" charset="2"/>
              <a:buNone/>
            </a:pPr>
            <a:endParaRPr lang="en-US" sz="1900" dirty="0">
              <a:latin typeface="Maiandra GD" panose="020E0502030308020204" pitchFamily="34" charset="0"/>
            </a:endParaRPr>
          </a:p>
          <a:p>
            <a:pPr>
              <a:lnSpc>
                <a:spcPct val="80000"/>
              </a:lnSpc>
            </a:pPr>
            <a:r>
              <a:rPr lang="en-US" sz="2000" dirty="0">
                <a:latin typeface="Maiandra GD" panose="020E0502030308020204" pitchFamily="34" charset="0"/>
              </a:rPr>
              <a:t>Nearly all children with severe mental illness have experienced erratic academic programming due to their cyclical psychiatric crises and frequent changes in their learning </a:t>
            </a:r>
            <a:r>
              <a:rPr lang="en-US" sz="2000" dirty="0" smtClean="0">
                <a:latin typeface="Maiandra GD" panose="020E0502030308020204" pitchFamily="34" charset="0"/>
              </a:rPr>
              <a:t>environment</a:t>
            </a:r>
            <a:r>
              <a:rPr lang="en-US" sz="1900" dirty="0" smtClean="0">
                <a:latin typeface="Maiandra GD" panose="020E0502030308020204" pitchFamily="34" charset="0"/>
              </a:rPr>
              <a:t>. </a:t>
            </a:r>
          </a:p>
          <a:p>
            <a:pPr marL="0" indent="0">
              <a:lnSpc>
                <a:spcPct val="80000"/>
              </a:lnSpc>
              <a:buNone/>
            </a:pPr>
            <a:endParaRPr lang="en-US" sz="1900" dirty="0" smtClean="0">
              <a:latin typeface="Maiandra GD" panose="020E0502030308020204" pitchFamily="34" charset="0"/>
            </a:endParaRPr>
          </a:p>
          <a:p>
            <a:pPr>
              <a:lnSpc>
                <a:spcPct val="80000"/>
              </a:lnSpc>
            </a:pPr>
            <a:r>
              <a:rPr lang="en-US" sz="2000" dirty="0">
                <a:latin typeface="Maiandra GD" panose="020E0502030308020204" pitchFamily="34" charset="0"/>
              </a:rPr>
              <a:t>Emotional disturbance is associated with the highest rate of school dropout among all disability </a:t>
            </a:r>
            <a:r>
              <a:rPr lang="en-US" sz="2000" dirty="0" smtClean="0">
                <a:latin typeface="Maiandra GD" panose="020E0502030308020204" pitchFamily="34" charset="0"/>
              </a:rPr>
              <a:t>groups. </a:t>
            </a:r>
            <a:r>
              <a:rPr lang="en-US" sz="2000" dirty="0"/>
              <a:t>Approximately 50% of students age 14 and older who are living with a mental illness drop out of </a:t>
            </a:r>
            <a:r>
              <a:rPr lang="en-US" sz="2000" dirty="0" smtClean="0"/>
              <a:t>high.</a:t>
            </a:r>
            <a:r>
              <a:rPr lang="en-US" sz="1050" dirty="0" smtClean="0"/>
              <a:t>(5)</a:t>
            </a:r>
          </a:p>
          <a:p>
            <a:pPr marL="0" indent="0">
              <a:lnSpc>
                <a:spcPct val="80000"/>
              </a:lnSpc>
              <a:buNone/>
            </a:pPr>
            <a:endParaRPr lang="en-US" sz="1900" dirty="0">
              <a:latin typeface="Maiandra GD" panose="020E0502030308020204" pitchFamily="34" charset="0"/>
            </a:endParaRPr>
          </a:p>
          <a:p>
            <a:pPr>
              <a:lnSpc>
                <a:spcPct val="80000"/>
              </a:lnSpc>
            </a:pPr>
            <a:r>
              <a:rPr lang="en-US" sz="1900" dirty="0">
                <a:latin typeface="Maiandra GD" panose="020E0502030308020204" pitchFamily="34" charset="0"/>
              </a:rPr>
              <a:t>By high school few young people have a future vision that drives engagement in school or vocational pursuits.  </a:t>
            </a:r>
          </a:p>
          <a:p>
            <a:pPr>
              <a:lnSpc>
                <a:spcPct val="80000"/>
              </a:lnSpc>
            </a:pPr>
            <a:endParaRPr lang="en-US" sz="1500" b="1" dirty="0">
              <a:latin typeface="Arial" panose="020B0604020202020204" pitchFamily="34" charset="0"/>
            </a:endParaRPr>
          </a:p>
        </p:txBody>
      </p:sp>
      <p:pic>
        <p:nvPicPr>
          <p:cNvPr id="8195" name="Picture 3" descr="C:\Users\istcnzl\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918" y="171450"/>
            <a:ext cx="1954439" cy="2110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150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0728" y="2171699"/>
            <a:ext cx="10423071" cy="4005263"/>
          </a:xfrm>
        </p:spPr>
        <p:txBody>
          <a:bodyPr>
            <a:normAutofit fontScale="92500" lnSpcReduction="20000"/>
          </a:bodyPr>
          <a:lstStyle/>
          <a:p>
            <a:endParaRPr lang="en-US" dirty="0" smtClean="0">
              <a:latin typeface="Maiandra GD" panose="020E0502030308020204" pitchFamily="34" charset="0"/>
            </a:endParaRPr>
          </a:p>
          <a:p>
            <a:r>
              <a:rPr lang="en-US" dirty="0">
                <a:latin typeface="Maiandra GD" panose="020E0502030308020204" pitchFamily="34" charset="0"/>
              </a:rPr>
              <a:t>Suicide is the third leading cause of death in youth ages 15 to 24. More teenagers and young adults die from suicide than from cancer, heart disease, AIDS, birth defects, stroke, pneumonia, influenza and chronic lung disease </a:t>
            </a:r>
            <a:r>
              <a:rPr lang="en-US" i="1" dirty="0">
                <a:latin typeface="Maiandra GD" panose="020E0502030308020204" pitchFamily="34" charset="0"/>
              </a:rPr>
              <a:t>combined</a:t>
            </a:r>
            <a:r>
              <a:rPr lang="en-US" dirty="0" smtClean="0">
                <a:latin typeface="Maiandra GD" panose="020E0502030308020204" pitchFamily="34" charset="0"/>
              </a:rPr>
              <a:t>)</a:t>
            </a:r>
            <a:r>
              <a:rPr lang="en-US" sz="1100" dirty="0" smtClean="0">
                <a:latin typeface="Maiandra GD" panose="020E0502030308020204" pitchFamily="34" charset="0"/>
              </a:rPr>
              <a:t>(6)</a:t>
            </a:r>
          </a:p>
          <a:p>
            <a:pPr marL="0" indent="0">
              <a:buNone/>
            </a:pPr>
            <a:endParaRPr lang="en-US" dirty="0">
              <a:latin typeface="Maiandra GD" panose="020E0502030308020204" pitchFamily="34" charset="0"/>
            </a:endParaRPr>
          </a:p>
          <a:p>
            <a:r>
              <a:rPr lang="en-US" dirty="0">
                <a:latin typeface="Maiandra GD" panose="020E0502030308020204" pitchFamily="34" charset="0"/>
              </a:rPr>
              <a:t>50% of children and youth in the child welfare system have </a:t>
            </a:r>
            <a:r>
              <a:rPr lang="en-US" dirty="0" smtClean="0">
                <a:latin typeface="Maiandra GD" panose="020E0502030308020204" pitchFamily="34" charset="0"/>
              </a:rPr>
              <a:t>been assessed as having mental </a:t>
            </a:r>
            <a:r>
              <a:rPr lang="en-US" dirty="0">
                <a:latin typeface="Maiandra GD" panose="020E0502030308020204" pitchFamily="34" charset="0"/>
              </a:rPr>
              <a:t>health problems</a:t>
            </a:r>
            <a:r>
              <a:rPr lang="en-US" i="1" dirty="0">
                <a:latin typeface="Maiandra GD" panose="020E0502030308020204" pitchFamily="34" charset="0"/>
              </a:rPr>
              <a:t> </a:t>
            </a:r>
            <a:r>
              <a:rPr lang="en-US" sz="1050" i="1" dirty="0" smtClean="0">
                <a:latin typeface="Maiandra GD" panose="020E0502030308020204" pitchFamily="34" charset="0"/>
              </a:rPr>
              <a:t>(7)</a:t>
            </a:r>
            <a:endParaRPr lang="en-US" dirty="0">
              <a:latin typeface="Maiandra GD" panose="020E0502030308020204" pitchFamily="34" charset="0"/>
            </a:endParaRPr>
          </a:p>
          <a:p>
            <a:endParaRPr lang="en-US" dirty="0">
              <a:latin typeface="Maiandra GD" panose="020E0502030308020204" pitchFamily="34" charset="0"/>
            </a:endParaRPr>
          </a:p>
          <a:p>
            <a:r>
              <a:rPr lang="en-US" dirty="0" smtClean="0">
                <a:latin typeface="Maiandra GD" panose="020E0502030308020204" pitchFamily="34" charset="0"/>
              </a:rPr>
              <a:t>Between 67-75% of kids in juvenile justice settings are diagnosed as having a mental illness </a:t>
            </a:r>
            <a:r>
              <a:rPr lang="en-US" sz="1050" dirty="0" smtClean="0">
                <a:latin typeface="Maiandra GD" panose="020E0502030308020204" pitchFamily="34" charset="0"/>
              </a:rPr>
              <a:t>(8)</a:t>
            </a:r>
            <a:endParaRPr lang="en-US" dirty="0">
              <a:latin typeface="Maiandra GD" panose="020E0502030308020204" pitchFamily="34" charset="0"/>
            </a:endParaRPr>
          </a:p>
          <a:p>
            <a:endParaRPr lang="en-US" dirty="0">
              <a:latin typeface="Maiandra GD" panose="020E0502030308020204" pitchFamily="34" charset="0"/>
            </a:endParaRPr>
          </a:p>
          <a:p>
            <a:endParaRPr lang="en-US" dirty="0"/>
          </a:p>
        </p:txBody>
      </p:sp>
      <p:pic>
        <p:nvPicPr>
          <p:cNvPr id="9218" name="Picture 2" descr="C:\Users\istcnzl\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197" y="381811"/>
            <a:ext cx="2289370" cy="1548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7703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2060"/>
                </a:solidFill>
                <a:latin typeface="Maiandra GD" panose="020E0502030308020204" pitchFamily="34" charset="0"/>
              </a:rPr>
              <a:t>Scientific Imperatives</a:t>
            </a:r>
          </a:p>
        </p:txBody>
      </p:sp>
      <p:sp>
        <p:nvSpPr>
          <p:cNvPr id="3" name="Content Placeholder 2"/>
          <p:cNvSpPr>
            <a:spLocks noGrp="1"/>
          </p:cNvSpPr>
          <p:nvPr>
            <p:ph idx="1"/>
          </p:nvPr>
        </p:nvSpPr>
        <p:spPr/>
        <p:txBody>
          <a:bodyPr/>
          <a:lstStyle/>
          <a:p>
            <a:pPr>
              <a:lnSpc>
                <a:spcPts val="2600"/>
              </a:lnSpc>
              <a:spcBef>
                <a:spcPct val="0"/>
              </a:spcBef>
            </a:pPr>
            <a:r>
              <a:rPr lang="en-US" dirty="0">
                <a:latin typeface="Maiandra GD" panose="020E0502030308020204" pitchFamily="34" charset="0"/>
              </a:rPr>
              <a:t>There is a long and rich scientific history substantiating the fact that there is a developmental progression to behavioral/emotional problems among young children</a:t>
            </a:r>
          </a:p>
          <a:p>
            <a:pPr>
              <a:lnSpc>
                <a:spcPts val="2600"/>
              </a:lnSpc>
              <a:spcBef>
                <a:spcPct val="0"/>
              </a:spcBef>
            </a:pPr>
            <a:endParaRPr lang="en-US" dirty="0">
              <a:latin typeface="Maiandra GD" panose="020E0502030308020204" pitchFamily="34" charset="0"/>
            </a:endParaRPr>
          </a:p>
          <a:p>
            <a:pPr>
              <a:lnSpc>
                <a:spcPct val="80000"/>
              </a:lnSpc>
            </a:pPr>
            <a:r>
              <a:rPr lang="en-US" dirty="0">
                <a:latin typeface="Maiandra GD" panose="020E0502030308020204" pitchFamily="34" charset="0"/>
              </a:rPr>
              <a:t>Kessler et al shows that the age of onset for serious mental illness in adulthood occurs in early adolescence, yet identification and treatment are often delayed for years. </a:t>
            </a:r>
            <a:r>
              <a:rPr lang="en-US" sz="1050" dirty="0" smtClean="0">
                <a:latin typeface="Maiandra GD" panose="020E0502030308020204" pitchFamily="34" charset="0"/>
              </a:rPr>
              <a:t>(9)</a:t>
            </a:r>
            <a:endParaRPr lang="en-US" dirty="0">
              <a:latin typeface="Maiandra GD" panose="020E0502030308020204" pitchFamily="34" charset="0"/>
            </a:endParaRPr>
          </a:p>
          <a:p>
            <a:pPr>
              <a:lnSpc>
                <a:spcPct val="80000"/>
              </a:lnSpc>
              <a:buFont typeface="Wingdings" panose="05000000000000000000" pitchFamily="2" charset="2"/>
              <a:buNone/>
            </a:pPr>
            <a:endParaRPr lang="en-US" dirty="0">
              <a:latin typeface="Maiandra GD" panose="020E0502030308020204" pitchFamily="34" charset="0"/>
            </a:endParaRPr>
          </a:p>
          <a:p>
            <a:pPr>
              <a:lnSpc>
                <a:spcPct val="80000"/>
              </a:lnSpc>
            </a:pPr>
            <a:r>
              <a:rPr lang="en-US" dirty="0">
                <a:latin typeface="Maiandra GD" panose="020E0502030308020204" pitchFamily="34" charset="0"/>
              </a:rPr>
              <a:t>Emotional or behavioral problems unrecognized in childhood can cascade into full blown psychiatric disorders with serious debilitating consequences in adolescence or adulthood</a:t>
            </a:r>
            <a:r>
              <a:rPr lang="en-US" sz="2400" dirty="0">
                <a:latin typeface="Maiandra GD" panose="020E0502030308020204" pitchFamily="34" charset="0"/>
              </a:rPr>
              <a:t> </a:t>
            </a:r>
          </a:p>
          <a:p>
            <a:endParaRPr lang="en-US" dirty="0"/>
          </a:p>
        </p:txBody>
      </p:sp>
      <p:pic>
        <p:nvPicPr>
          <p:cNvPr id="10242" name="Picture 2" descr="C:\Users\istcnzl\Desktop\images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9954" y="0"/>
            <a:ext cx="1847850" cy="1707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3855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ctr"/>
            <a:r>
              <a:rPr lang="en-US" sz="3400" dirty="0">
                <a:solidFill>
                  <a:srgbClr val="002060"/>
                </a:solidFill>
                <a:latin typeface="Maiandra GD" panose="020E0502030308020204" pitchFamily="34" charset="0"/>
              </a:rPr>
              <a:t>Achieving the Promise – A New Way of Serving Children and Families</a:t>
            </a:r>
          </a:p>
        </p:txBody>
      </p:sp>
      <p:sp>
        <p:nvSpPr>
          <p:cNvPr id="20483" name="Rectangle 3"/>
          <p:cNvSpPr>
            <a:spLocks noGrp="1" noChangeArrowheads="1"/>
          </p:cNvSpPr>
          <p:nvPr>
            <p:ph type="body" idx="1"/>
          </p:nvPr>
        </p:nvSpPr>
        <p:spPr/>
        <p:txBody>
          <a:bodyPr/>
          <a:lstStyle/>
          <a:p>
            <a:pPr marL="0" indent="0">
              <a:buNone/>
            </a:pPr>
            <a:endParaRPr lang="en-US" sz="2600" dirty="0" smtClean="0">
              <a:latin typeface="Maiandra GD" panose="020E0502030308020204" pitchFamily="34" charset="0"/>
            </a:endParaRPr>
          </a:p>
          <a:p>
            <a:pPr marL="0" indent="0">
              <a:buNone/>
            </a:pPr>
            <a:r>
              <a:rPr lang="en-US" sz="2600" dirty="0" smtClean="0">
                <a:latin typeface="Maiandra GD" panose="020E0502030308020204" pitchFamily="34" charset="0"/>
              </a:rPr>
              <a:t>Research </a:t>
            </a:r>
            <a:r>
              <a:rPr lang="en-US" sz="2600" dirty="0">
                <a:latin typeface="Maiandra GD" panose="020E0502030308020204" pitchFamily="34" charset="0"/>
              </a:rPr>
              <a:t>shows - if we identify and intervene early, we are more likely to:</a:t>
            </a:r>
          </a:p>
          <a:p>
            <a:pPr lvl="1"/>
            <a:r>
              <a:rPr lang="en-US" dirty="0" smtClean="0">
                <a:latin typeface="Maiandra GD" panose="020E0502030308020204" pitchFamily="34" charset="0"/>
              </a:rPr>
              <a:t>Decrease interference with emotional</a:t>
            </a:r>
            <a:r>
              <a:rPr lang="en-US" dirty="0">
                <a:latin typeface="Maiandra GD" panose="020E0502030308020204" pitchFamily="34" charset="0"/>
              </a:rPr>
              <a:t>, intellectual, or physical development</a:t>
            </a:r>
          </a:p>
          <a:p>
            <a:pPr lvl="1"/>
            <a:r>
              <a:rPr lang="en-US" dirty="0" smtClean="0">
                <a:latin typeface="Maiandra GD" panose="020E0502030308020204" pitchFamily="34" charset="0"/>
              </a:rPr>
              <a:t>Prevent </a:t>
            </a:r>
            <a:r>
              <a:rPr lang="en-US" dirty="0">
                <a:latin typeface="Maiandra GD" panose="020E0502030308020204" pitchFamily="34" charset="0"/>
              </a:rPr>
              <a:t>issues from lasting a long time or </a:t>
            </a:r>
            <a:r>
              <a:rPr lang="en-US" dirty="0" smtClean="0">
                <a:latin typeface="Maiandra GD" panose="020E0502030308020204" pitchFamily="34" charset="0"/>
              </a:rPr>
              <a:t>getting </a:t>
            </a:r>
            <a:r>
              <a:rPr lang="en-US" dirty="0">
                <a:latin typeface="Maiandra GD" panose="020E0502030308020204" pitchFamily="34" charset="0"/>
              </a:rPr>
              <a:t>worse</a:t>
            </a:r>
          </a:p>
          <a:p>
            <a:pPr lvl="1"/>
            <a:r>
              <a:rPr lang="en-US" dirty="0">
                <a:latin typeface="Maiandra GD" panose="020E0502030308020204" pitchFamily="34" charset="0"/>
              </a:rPr>
              <a:t>I</a:t>
            </a:r>
            <a:r>
              <a:rPr lang="en-US" dirty="0" smtClean="0">
                <a:latin typeface="Maiandra GD" panose="020E0502030308020204" pitchFamily="34" charset="0"/>
              </a:rPr>
              <a:t>mprove </a:t>
            </a:r>
            <a:r>
              <a:rPr lang="en-US" dirty="0">
                <a:latin typeface="Maiandra GD" panose="020E0502030308020204" pitchFamily="34" charset="0"/>
              </a:rPr>
              <a:t>school performance and personal relationships with family and </a:t>
            </a:r>
            <a:r>
              <a:rPr lang="en-US" dirty="0" smtClean="0">
                <a:latin typeface="Maiandra GD" panose="020E0502030308020204" pitchFamily="34" charset="0"/>
              </a:rPr>
              <a:t>friends</a:t>
            </a:r>
          </a:p>
          <a:p>
            <a:pPr marL="457200" lvl="1" indent="0">
              <a:buNone/>
            </a:pPr>
            <a:endParaRPr lang="en-US" dirty="0">
              <a:latin typeface="Maiandra GD" panose="020E0502030308020204" pitchFamily="34" charset="0"/>
              <a:ea typeface="Times New Roman" panose="02020603050405020304" pitchFamily="18" charset="0"/>
              <a:cs typeface="Times New Roman" panose="02020603050405020304" pitchFamily="18" charset="0"/>
            </a:endParaRPr>
          </a:p>
          <a:p>
            <a:pPr marL="457200" lvl="1" indent="0">
              <a:buNone/>
            </a:pPr>
            <a:r>
              <a:rPr lang="en-US" dirty="0" smtClean="0">
                <a:latin typeface="Maiandra GD" panose="020E0502030308020204" pitchFamily="34" charset="0"/>
                <a:ea typeface="Times New Roman" panose="02020603050405020304" pitchFamily="18" charset="0"/>
                <a:cs typeface="Times New Roman" panose="02020603050405020304" pitchFamily="18" charset="0"/>
              </a:rPr>
              <a:t>Early </a:t>
            </a:r>
            <a:r>
              <a:rPr lang="en-US" dirty="0">
                <a:latin typeface="Maiandra GD" panose="020E0502030308020204" pitchFamily="34" charset="0"/>
                <a:ea typeface="Times New Roman" panose="02020603050405020304" pitchFamily="18" charset="0"/>
                <a:cs typeface="Times New Roman" panose="02020603050405020304" pitchFamily="18" charset="0"/>
              </a:rPr>
              <a:t>intervention also leads to an improved learning environment in the school and increased family support</a:t>
            </a:r>
          </a:p>
          <a:p>
            <a:pPr marL="457200" lvl="1" indent="0">
              <a:buNone/>
            </a:pPr>
            <a:endParaRPr lang="en-US" dirty="0">
              <a:latin typeface="Maiandra GD" panose="020E0502030308020204" pitchFamily="34" charset="0"/>
            </a:endParaRPr>
          </a:p>
          <a:p>
            <a:pPr marL="0" indent="0">
              <a:buNone/>
            </a:pPr>
            <a:endParaRPr lang="en-US" dirty="0"/>
          </a:p>
        </p:txBody>
      </p:sp>
      <p:pic>
        <p:nvPicPr>
          <p:cNvPr id="1026" name="Picture 2" descr="C:\Users\istcnzl\Desktop\downl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8327" y="1093075"/>
            <a:ext cx="1760768" cy="1182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5562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smtClean="0">
                <a:solidFill>
                  <a:srgbClr val="002060"/>
                </a:solidFill>
                <a:latin typeface="Maiandra GD" panose="020E0502030308020204" pitchFamily="34" charset="0"/>
              </a:rPr>
              <a:t>NYS Children’s Plan</a:t>
            </a:r>
            <a:endParaRPr lang="en-US" dirty="0">
              <a:solidFill>
                <a:srgbClr val="002060"/>
              </a:solidFill>
              <a:latin typeface="Maiandra GD" panose="020E0502030308020204" pitchFamily="34" charset="0"/>
            </a:endParaRPr>
          </a:p>
        </p:txBody>
      </p:sp>
      <p:sp>
        <p:nvSpPr>
          <p:cNvPr id="12" name="Content Placeholder 11"/>
          <p:cNvSpPr>
            <a:spLocks noGrp="1"/>
          </p:cNvSpPr>
          <p:nvPr>
            <p:ph idx="1"/>
          </p:nvPr>
        </p:nvSpPr>
        <p:spPr>
          <a:xfrm>
            <a:off x="838200" y="1825625"/>
            <a:ext cx="10515600" cy="4769383"/>
          </a:xfrm>
          <a:prstGeom prst="rect">
            <a:avLst/>
          </a:prstGeom>
        </p:spPr>
        <p:txBody>
          <a:bodyPr wrap="square">
            <a:spAutoFit/>
          </a:bodyPr>
          <a:lstStyle/>
          <a:p>
            <a:pPr marL="285750" indent="-285750">
              <a:lnSpc>
                <a:spcPct val="115000"/>
              </a:lnSpc>
              <a:spcAft>
                <a:spcPts val="1000"/>
              </a:spcAft>
              <a:buFont typeface="Arial" panose="020B0604020202020204" pitchFamily="34" charset="0"/>
              <a:buChar char="•"/>
            </a:pPr>
            <a:r>
              <a:rPr lang="en-US" dirty="0" smtClean="0">
                <a:latin typeface="Maiandra GD" panose="020E0502030308020204" pitchFamily="34" charset="0"/>
                <a:ea typeface="Calibri" panose="020F0502020204030204" pitchFamily="34" charset="0"/>
                <a:cs typeface="Times New Roman" panose="02020603050405020304" pitchFamily="18" charset="0"/>
              </a:rPr>
              <a:t>Since </a:t>
            </a:r>
            <a:r>
              <a:rPr lang="en-US" dirty="0">
                <a:latin typeface="Maiandra GD" panose="020E0502030308020204" pitchFamily="34" charset="0"/>
                <a:ea typeface="Calibri" panose="020F0502020204030204" pitchFamily="34" charset="0"/>
                <a:cs typeface="Times New Roman" panose="02020603050405020304" pitchFamily="18" charset="0"/>
              </a:rPr>
              <a:t>the development of The Children’s Plan in 2008, the DCF has developed initiatives that help establish supports for young children’s social emotional development across a wide range of </a:t>
            </a:r>
            <a:r>
              <a:rPr lang="en-US" dirty="0" smtClean="0">
                <a:latin typeface="Maiandra GD" panose="020E0502030308020204" pitchFamily="34" charset="0"/>
                <a:ea typeface="Calibri" panose="020F0502020204030204" pitchFamily="34" charset="0"/>
                <a:cs typeface="Times New Roman" panose="02020603050405020304" pitchFamily="18" charset="0"/>
              </a:rPr>
              <a:t>settings</a:t>
            </a:r>
            <a:r>
              <a:rPr lang="en-US" sz="1050" dirty="0" smtClean="0">
                <a:latin typeface="Maiandra GD" panose="020E0502030308020204" pitchFamily="34" charset="0"/>
                <a:ea typeface="Calibri" panose="020F0502020204030204" pitchFamily="34" charset="0"/>
                <a:cs typeface="Times New Roman" panose="02020603050405020304" pitchFamily="18" charset="0"/>
              </a:rPr>
              <a:t> (10)</a:t>
            </a:r>
            <a:endParaRPr lang="en-US" dirty="0" smtClean="0">
              <a:latin typeface="Maiandra GD" panose="020E0502030308020204" pitchFamily="34" charset="0"/>
              <a:ea typeface="Calibri" panose="020F0502020204030204" pitchFamily="34" charset="0"/>
              <a:cs typeface="Times New Roman" panose="02020603050405020304" pitchFamily="18" charset="0"/>
            </a:endParaRPr>
          </a:p>
          <a:p>
            <a:pPr marL="285750" indent="-285750">
              <a:lnSpc>
                <a:spcPct val="115000"/>
              </a:lnSpc>
              <a:spcAft>
                <a:spcPts val="1000"/>
              </a:spcAft>
              <a:buFont typeface="Arial" panose="020B0604020202020204" pitchFamily="34" charset="0"/>
              <a:buChar char="•"/>
            </a:pPr>
            <a:r>
              <a:rPr lang="en-US" dirty="0" smtClean="0">
                <a:latin typeface="Maiandra GD" panose="020E0502030308020204" pitchFamily="34" charset="0"/>
                <a:ea typeface="Calibri" panose="020F0502020204030204" pitchFamily="34" charset="0"/>
                <a:cs typeface="Times New Roman" panose="02020603050405020304" pitchFamily="18" charset="0"/>
              </a:rPr>
              <a:t> Early </a:t>
            </a:r>
            <a:r>
              <a:rPr lang="en-US" dirty="0">
                <a:latin typeface="Maiandra GD" panose="020E0502030308020204" pitchFamily="34" charset="0"/>
                <a:ea typeface="Calibri" panose="020F0502020204030204" pitchFamily="34" charset="0"/>
                <a:cs typeface="Times New Roman" panose="02020603050405020304" pitchFamily="18" charset="0"/>
              </a:rPr>
              <a:t>identification and intervention have framed our efforts  as we focus on promoting positive social emotional development, </a:t>
            </a:r>
            <a:r>
              <a:rPr lang="en-US" dirty="0" smtClean="0">
                <a:latin typeface="Maiandra GD" panose="020E0502030308020204" pitchFamily="34" charset="0"/>
                <a:ea typeface="Calibri" panose="020F0502020204030204" pitchFamily="34" charset="0"/>
                <a:cs typeface="Times New Roman" panose="02020603050405020304" pitchFamily="18" charset="0"/>
              </a:rPr>
              <a:t>providing </a:t>
            </a:r>
            <a:r>
              <a:rPr lang="en-US" dirty="0">
                <a:latin typeface="Maiandra GD" panose="020E0502030308020204" pitchFamily="34" charset="0"/>
                <a:ea typeface="Calibri" panose="020F0502020204030204" pitchFamily="34" charset="0"/>
                <a:cs typeface="Times New Roman" panose="02020603050405020304" pitchFamily="18" charset="0"/>
              </a:rPr>
              <a:t>social emotional well being screening and linkages to services and supports and prevention efforts that provide  evidence based parent training. </a:t>
            </a:r>
            <a:endParaRPr lang="en-US" dirty="0">
              <a:effectLst/>
              <a:latin typeface="Maiandra GD" panose="020E0502030308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852796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solidFill>
                  <a:srgbClr val="002060"/>
                </a:solidFill>
                <a:latin typeface="Maiandra GD" panose="020E0502030308020204" pitchFamily="34" charset="0"/>
              </a:rPr>
              <a:t>Early Recognition Coordination and </a:t>
            </a:r>
            <a:r>
              <a:rPr lang="en-US" sz="3200" dirty="0" smtClean="0">
                <a:solidFill>
                  <a:srgbClr val="002060"/>
                </a:solidFill>
                <a:latin typeface="Maiandra GD" panose="020E0502030308020204" pitchFamily="34" charset="0"/>
              </a:rPr>
              <a:t>Screening Initiative</a:t>
            </a:r>
            <a:endParaRPr lang="en-US" sz="3200" dirty="0">
              <a:solidFill>
                <a:srgbClr val="002060"/>
              </a:solidFill>
              <a:latin typeface="Maiandra GD" panose="020E0502030308020204" pitchFamily="34" charset="0"/>
            </a:endParaRPr>
          </a:p>
        </p:txBody>
      </p:sp>
      <p:sp>
        <p:nvSpPr>
          <p:cNvPr id="3" name="Content Placeholder 2"/>
          <p:cNvSpPr>
            <a:spLocks noGrp="1"/>
          </p:cNvSpPr>
          <p:nvPr>
            <p:ph idx="1"/>
          </p:nvPr>
        </p:nvSpPr>
        <p:spPr>
          <a:xfrm>
            <a:off x="838200" y="2139043"/>
            <a:ext cx="10515600" cy="2661557"/>
          </a:xfrm>
        </p:spPr>
        <p:txBody>
          <a:bodyPr>
            <a:normAutofit/>
          </a:bodyPr>
          <a:lstStyle/>
          <a:p>
            <a:pPr marL="0" indent="0">
              <a:buNone/>
            </a:pPr>
            <a:r>
              <a:rPr lang="en-US" dirty="0" smtClean="0">
                <a:latin typeface="Maiandra GD" panose="020E0502030308020204" pitchFamily="34" charset="0"/>
              </a:rPr>
              <a:t>Supports the early identification of social emotional difficulties by funding</a:t>
            </a:r>
            <a:r>
              <a:rPr lang="en-US" dirty="0">
                <a:latin typeface="Maiandra GD" panose="020E0502030308020204" pitchFamily="34" charset="0"/>
              </a:rPr>
              <a:t> </a:t>
            </a:r>
            <a:r>
              <a:rPr lang="en-US" dirty="0" smtClean="0">
                <a:latin typeface="Maiandra GD" panose="020E0502030308020204" pitchFamily="34" charset="0"/>
              </a:rPr>
              <a:t>full time Early Recognition Specialists who are responsible for creating </a:t>
            </a:r>
            <a:r>
              <a:rPr lang="en-US" dirty="0">
                <a:latin typeface="Maiandra GD" panose="020E0502030308020204" pitchFamily="34" charset="0"/>
              </a:rPr>
              <a:t>a comprehensive plan for early identification, engagement, outreach, and stigma reduction in their </a:t>
            </a:r>
            <a:r>
              <a:rPr lang="en-US" dirty="0" smtClean="0">
                <a:latin typeface="Maiandra GD" panose="020E0502030308020204" pitchFamily="34" charset="0"/>
              </a:rPr>
              <a:t>community.</a:t>
            </a:r>
          </a:p>
          <a:p>
            <a:endParaRPr lang="en-US" sz="2400" dirty="0" smtClean="0">
              <a:latin typeface="Maiandra GD" panose="020E0502030308020204" pitchFamily="34" charset="0"/>
            </a:endParaRPr>
          </a:p>
          <a:p>
            <a:pPr marL="0" indent="0">
              <a:buNone/>
            </a:pPr>
            <a:endParaRPr lang="en-US" sz="2400" dirty="0" smtClean="0">
              <a:latin typeface="Maiandra GD" panose="020E0502030308020204" pitchFamily="34" charset="0"/>
            </a:endParaRPr>
          </a:p>
        </p:txBody>
      </p:sp>
      <p:pic>
        <p:nvPicPr>
          <p:cNvPr id="12291" name="Picture 3" descr="C:\Users\istcnzl\Desktop\mental-health-iStock_000020845193_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9920" y="3941380"/>
            <a:ext cx="4784481" cy="2554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9150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572</TotalTime>
  <Words>1793</Words>
  <Application>Microsoft Office PowerPoint</Application>
  <PresentationFormat>Widescreen</PresentationFormat>
  <Paragraphs>166</Paragraphs>
  <Slides>25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Arial</vt:lpstr>
      <vt:lpstr>Calibri</vt:lpstr>
      <vt:lpstr>Calibri Light</vt:lpstr>
      <vt:lpstr>HelveticaNeue-LightCond</vt:lpstr>
      <vt:lpstr>HelveticaNeue-LightCondObl</vt:lpstr>
      <vt:lpstr>Maiandra GD</vt:lpstr>
      <vt:lpstr>Symbol</vt:lpstr>
      <vt:lpstr>Times New Roman</vt:lpstr>
      <vt:lpstr>Verdana</vt:lpstr>
      <vt:lpstr>Wingdings</vt:lpstr>
      <vt:lpstr>Office Theme</vt:lpstr>
      <vt:lpstr>PowerPoint Presentation</vt:lpstr>
      <vt:lpstr>PowerPoint Presentation</vt:lpstr>
      <vt:lpstr>Snapshot of Child and Adolescent Mental Health Trends</vt:lpstr>
      <vt:lpstr>Children with Emotional Issues –  Impact on Education</vt:lpstr>
      <vt:lpstr>PowerPoint Presentation</vt:lpstr>
      <vt:lpstr>Scientific Imperatives</vt:lpstr>
      <vt:lpstr>Achieving the Promise – A New Way of Serving Children and Families</vt:lpstr>
      <vt:lpstr>NYS Children’s Plan</vt:lpstr>
      <vt:lpstr>Early Recognition Coordination and Screening Initiative</vt:lpstr>
      <vt:lpstr>ERS Components</vt:lpstr>
      <vt:lpstr>Screening Component</vt:lpstr>
      <vt:lpstr>Screens Used</vt:lpstr>
      <vt:lpstr>Screening Process</vt:lpstr>
      <vt:lpstr>Progress to Date: </vt:lpstr>
      <vt:lpstr>PowerPoint Presentation</vt:lpstr>
      <vt:lpstr>Progress to Date:</vt:lpstr>
      <vt:lpstr>PowerPoint Presentation</vt:lpstr>
      <vt:lpstr>Promotion of Social Emotional Wellness</vt:lpstr>
      <vt:lpstr>National Children's Mental Health Awareness Day 2014 </vt:lpstr>
      <vt:lpstr>“So how are the children?”</vt:lpstr>
      <vt:lpstr>Rebecca LaBarge, ERS Northeast Parent &amp; Child Society Child Guidance</vt:lpstr>
      <vt:lpstr> Lisa Brate, ERS Parsons Child Guidance Clinic </vt:lpstr>
      <vt:lpstr>What Role is there for School Nurses and other school personnel</vt:lpstr>
      <vt:lpstr>SOURCES</vt:lpstr>
      <vt:lpstr>PowerPoint Presentation</vt:lpstr>
    </vt:vector>
  </TitlesOfParts>
  <Company>NYSOMH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 Provencher</dc:creator>
  <cp:lastModifiedBy>Kathryn Provencher</cp:lastModifiedBy>
  <cp:revision>71</cp:revision>
  <cp:lastPrinted>2014-04-23T20:22:27Z</cp:lastPrinted>
  <dcterms:created xsi:type="dcterms:W3CDTF">2014-04-01T19:28:15Z</dcterms:created>
  <dcterms:modified xsi:type="dcterms:W3CDTF">2014-04-25T17:37:03Z</dcterms:modified>
</cp:coreProperties>
</file>