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66" r:id="rId3"/>
    <p:sldId id="267" r:id="rId4"/>
    <p:sldId id="257" r:id="rId5"/>
    <p:sldId id="268" r:id="rId6"/>
    <p:sldId id="258" r:id="rId7"/>
    <p:sldId id="259" r:id="rId8"/>
    <p:sldId id="260" r:id="rId9"/>
    <p:sldId id="261" r:id="rId10"/>
    <p:sldId id="269" r:id="rId11"/>
    <p:sldId id="262" r:id="rId12"/>
    <p:sldId id="263" r:id="rId13"/>
    <p:sldId id="265" r:id="rId14"/>
    <p:sldId id="270" r:id="rId15"/>
    <p:sldId id="271" r:id="rId16"/>
    <p:sldId id="272"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notesViewPr>
    <p:cSldViewPr>
      <p:cViewPr varScale="1">
        <p:scale>
          <a:sx n="55" d="100"/>
          <a:sy n="55" d="100"/>
        </p:scale>
        <p:origin x="-2880"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93A2C31A-3250-480F-B331-1C489806191E}" type="datetimeFigureOut">
              <a:rPr lang="en-US" smtClean="0"/>
              <a:t>4/24/2014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6A9E65AC-D336-45E8-B6F5-3B46FCB3A34E}" type="slidenum">
              <a:rPr lang="en-US" smtClean="0"/>
              <a:t>‹#›</a:t>
            </a:fld>
            <a:endParaRPr lang="en-US"/>
          </a:p>
        </p:txBody>
      </p:sp>
    </p:spTree>
    <p:extLst>
      <p:ext uri="{BB962C8B-B14F-4D97-AF65-F5344CB8AC3E}">
        <p14:creationId xmlns:p14="http://schemas.microsoft.com/office/powerpoint/2010/main" val="1169938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1E43B7B-40F9-49CF-ACCD-36C6EC815762}" type="datetimeFigureOut">
              <a:rPr lang="en-US" smtClean="0"/>
              <a:t>4/24/2014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4054D70-C471-4846-89FA-FD471DA17747}" type="slidenum">
              <a:rPr lang="en-US" smtClean="0"/>
              <a:t>‹#›</a:t>
            </a:fld>
            <a:endParaRPr lang="en-US"/>
          </a:p>
        </p:txBody>
      </p:sp>
    </p:spTree>
    <p:extLst>
      <p:ext uri="{BB962C8B-B14F-4D97-AF65-F5344CB8AC3E}">
        <p14:creationId xmlns:p14="http://schemas.microsoft.com/office/powerpoint/2010/main" val="3518812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054D70-C471-4846-89FA-FD471DA17747}" type="slidenum">
              <a:rPr lang="en-US" smtClean="0"/>
              <a:t>1</a:t>
            </a:fld>
            <a:endParaRPr lang="en-US"/>
          </a:p>
        </p:txBody>
      </p:sp>
    </p:spTree>
    <p:extLst>
      <p:ext uri="{BB962C8B-B14F-4D97-AF65-F5344CB8AC3E}">
        <p14:creationId xmlns:p14="http://schemas.microsoft.com/office/powerpoint/2010/main" val="397968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054D70-C471-4846-89FA-FD471DA17747}" type="slidenum">
              <a:rPr lang="en-US" smtClean="0"/>
              <a:t>4</a:t>
            </a:fld>
            <a:endParaRPr lang="en-US"/>
          </a:p>
        </p:txBody>
      </p:sp>
    </p:spTree>
    <p:extLst>
      <p:ext uri="{BB962C8B-B14F-4D97-AF65-F5344CB8AC3E}">
        <p14:creationId xmlns:p14="http://schemas.microsoft.com/office/powerpoint/2010/main" val="18488639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054D70-C471-4846-89FA-FD471DA17747}" type="slidenum">
              <a:rPr lang="en-US" smtClean="0"/>
              <a:t>6</a:t>
            </a:fld>
            <a:endParaRPr lang="en-US"/>
          </a:p>
        </p:txBody>
      </p:sp>
    </p:spTree>
    <p:extLst>
      <p:ext uri="{BB962C8B-B14F-4D97-AF65-F5344CB8AC3E}">
        <p14:creationId xmlns:p14="http://schemas.microsoft.com/office/powerpoint/2010/main" val="37057880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054D70-C471-4846-89FA-FD471DA17747}" type="slidenum">
              <a:rPr lang="en-US" smtClean="0"/>
              <a:t>7</a:t>
            </a:fld>
            <a:endParaRPr lang="en-US"/>
          </a:p>
        </p:txBody>
      </p:sp>
    </p:spTree>
    <p:extLst>
      <p:ext uri="{BB962C8B-B14F-4D97-AF65-F5344CB8AC3E}">
        <p14:creationId xmlns:p14="http://schemas.microsoft.com/office/powerpoint/2010/main" val="29453705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054D70-C471-4846-89FA-FD471DA17747}" type="slidenum">
              <a:rPr lang="en-US" smtClean="0"/>
              <a:t>8</a:t>
            </a:fld>
            <a:endParaRPr lang="en-US"/>
          </a:p>
        </p:txBody>
      </p:sp>
    </p:spTree>
    <p:extLst>
      <p:ext uri="{BB962C8B-B14F-4D97-AF65-F5344CB8AC3E}">
        <p14:creationId xmlns:p14="http://schemas.microsoft.com/office/powerpoint/2010/main" val="19729633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054D70-C471-4846-89FA-FD471DA17747}" type="slidenum">
              <a:rPr lang="en-US" smtClean="0"/>
              <a:t>9</a:t>
            </a:fld>
            <a:endParaRPr lang="en-US"/>
          </a:p>
        </p:txBody>
      </p:sp>
    </p:spTree>
    <p:extLst>
      <p:ext uri="{BB962C8B-B14F-4D97-AF65-F5344CB8AC3E}">
        <p14:creationId xmlns:p14="http://schemas.microsoft.com/office/powerpoint/2010/main" val="12828211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054D70-C471-4846-89FA-FD471DA17747}" type="slidenum">
              <a:rPr lang="en-US" smtClean="0"/>
              <a:t>11</a:t>
            </a:fld>
            <a:endParaRPr lang="en-US"/>
          </a:p>
        </p:txBody>
      </p:sp>
    </p:spTree>
    <p:extLst>
      <p:ext uri="{BB962C8B-B14F-4D97-AF65-F5344CB8AC3E}">
        <p14:creationId xmlns:p14="http://schemas.microsoft.com/office/powerpoint/2010/main" val="33189300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054D70-C471-4846-89FA-FD471DA17747}" type="slidenum">
              <a:rPr lang="en-US" smtClean="0"/>
              <a:t>12</a:t>
            </a:fld>
            <a:endParaRPr lang="en-US"/>
          </a:p>
        </p:txBody>
      </p:sp>
    </p:spTree>
    <p:extLst>
      <p:ext uri="{BB962C8B-B14F-4D97-AF65-F5344CB8AC3E}">
        <p14:creationId xmlns:p14="http://schemas.microsoft.com/office/powerpoint/2010/main" val="2589999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054D70-C471-4846-89FA-FD471DA17747}" type="slidenum">
              <a:rPr lang="en-US" smtClean="0"/>
              <a:t>13</a:t>
            </a:fld>
            <a:endParaRPr lang="en-US"/>
          </a:p>
        </p:txBody>
      </p:sp>
    </p:spTree>
    <p:extLst>
      <p:ext uri="{BB962C8B-B14F-4D97-AF65-F5344CB8AC3E}">
        <p14:creationId xmlns:p14="http://schemas.microsoft.com/office/powerpoint/2010/main" val="2898892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DF7E6B-1839-4811-A5F3-F2081AEEEE56}" type="datetimeFigureOut">
              <a:rPr lang="en-US" smtClean="0"/>
              <a:t>4/24/2014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417E3F-4B75-47E6-AD38-C71049346023}" type="slidenum">
              <a:rPr lang="en-US" smtClean="0"/>
              <a:t>‹#›</a:t>
            </a:fld>
            <a:endParaRPr lang="en-US"/>
          </a:p>
        </p:txBody>
      </p:sp>
    </p:spTree>
    <p:extLst>
      <p:ext uri="{BB962C8B-B14F-4D97-AF65-F5344CB8AC3E}">
        <p14:creationId xmlns:p14="http://schemas.microsoft.com/office/powerpoint/2010/main" val="3777581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DF7E6B-1839-4811-A5F3-F2081AEEEE56}" type="datetimeFigureOut">
              <a:rPr lang="en-US" smtClean="0"/>
              <a:t>4/24/2014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417E3F-4B75-47E6-AD38-C71049346023}" type="slidenum">
              <a:rPr lang="en-US" smtClean="0"/>
              <a:t>‹#›</a:t>
            </a:fld>
            <a:endParaRPr lang="en-US"/>
          </a:p>
        </p:txBody>
      </p:sp>
    </p:spTree>
    <p:extLst>
      <p:ext uri="{BB962C8B-B14F-4D97-AF65-F5344CB8AC3E}">
        <p14:creationId xmlns:p14="http://schemas.microsoft.com/office/powerpoint/2010/main" val="1286193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DF7E6B-1839-4811-A5F3-F2081AEEEE56}" type="datetimeFigureOut">
              <a:rPr lang="en-US" smtClean="0"/>
              <a:t>4/24/2014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417E3F-4B75-47E6-AD38-C71049346023}" type="slidenum">
              <a:rPr lang="en-US" smtClean="0"/>
              <a:t>‹#›</a:t>
            </a:fld>
            <a:endParaRPr lang="en-US"/>
          </a:p>
        </p:txBody>
      </p:sp>
    </p:spTree>
    <p:extLst>
      <p:ext uri="{BB962C8B-B14F-4D97-AF65-F5344CB8AC3E}">
        <p14:creationId xmlns:p14="http://schemas.microsoft.com/office/powerpoint/2010/main" val="3390359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DF7E6B-1839-4811-A5F3-F2081AEEEE56}" type="datetimeFigureOut">
              <a:rPr lang="en-US" smtClean="0"/>
              <a:t>4/24/2014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417E3F-4B75-47E6-AD38-C71049346023}" type="slidenum">
              <a:rPr lang="en-US" smtClean="0"/>
              <a:t>‹#›</a:t>
            </a:fld>
            <a:endParaRPr lang="en-US"/>
          </a:p>
        </p:txBody>
      </p:sp>
    </p:spTree>
    <p:extLst>
      <p:ext uri="{BB962C8B-B14F-4D97-AF65-F5344CB8AC3E}">
        <p14:creationId xmlns:p14="http://schemas.microsoft.com/office/powerpoint/2010/main" val="3028344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DF7E6B-1839-4811-A5F3-F2081AEEEE56}" type="datetimeFigureOut">
              <a:rPr lang="en-US" smtClean="0"/>
              <a:t>4/24/2014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417E3F-4B75-47E6-AD38-C71049346023}" type="slidenum">
              <a:rPr lang="en-US" smtClean="0"/>
              <a:t>‹#›</a:t>
            </a:fld>
            <a:endParaRPr lang="en-US"/>
          </a:p>
        </p:txBody>
      </p:sp>
    </p:spTree>
    <p:extLst>
      <p:ext uri="{BB962C8B-B14F-4D97-AF65-F5344CB8AC3E}">
        <p14:creationId xmlns:p14="http://schemas.microsoft.com/office/powerpoint/2010/main" val="2339856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DF7E6B-1839-4811-A5F3-F2081AEEEE56}" type="datetimeFigureOut">
              <a:rPr lang="en-US" smtClean="0"/>
              <a:t>4/24/2014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417E3F-4B75-47E6-AD38-C71049346023}" type="slidenum">
              <a:rPr lang="en-US" smtClean="0"/>
              <a:t>‹#›</a:t>
            </a:fld>
            <a:endParaRPr lang="en-US"/>
          </a:p>
        </p:txBody>
      </p:sp>
    </p:spTree>
    <p:extLst>
      <p:ext uri="{BB962C8B-B14F-4D97-AF65-F5344CB8AC3E}">
        <p14:creationId xmlns:p14="http://schemas.microsoft.com/office/powerpoint/2010/main" val="2086156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DF7E6B-1839-4811-A5F3-F2081AEEEE56}" type="datetimeFigureOut">
              <a:rPr lang="en-US" smtClean="0"/>
              <a:t>4/24/2014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417E3F-4B75-47E6-AD38-C71049346023}" type="slidenum">
              <a:rPr lang="en-US" smtClean="0"/>
              <a:t>‹#›</a:t>
            </a:fld>
            <a:endParaRPr lang="en-US"/>
          </a:p>
        </p:txBody>
      </p:sp>
    </p:spTree>
    <p:extLst>
      <p:ext uri="{BB962C8B-B14F-4D97-AF65-F5344CB8AC3E}">
        <p14:creationId xmlns:p14="http://schemas.microsoft.com/office/powerpoint/2010/main" val="4257809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DF7E6B-1839-4811-A5F3-F2081AEEEE56}" type="datetimeFigureOut">
              <a:rPr lang="en-US" smtClean="0"/>
              <a:t>4/24/2014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417E3F-4B75-47E6-AD38-C71049346023}" type="slidenum">
              <a:rPr lang="en-US" smtClean="0"/>
              <a:t>‹#›</a:t>
            </a:fld>
            <a:endParaRPr lang="en-US"/>
          </a:p>
        </p:txBody>
      </p:sp>
    </p:spTree>
    <p:extLst>
      <p:ext uri="{BB962C8B-B14F-4D97-AF65-F5344CB8AC3E}">
        <p14:creationId xmlns:p14="http://schemas.microsoft.com/office/powerpoint/2010/main" val="3364559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DF7E6B-1839-4811-A5F3-F2081AEEEE56}" type="datetimeFigureOut">
              <a:rPr lang="en-US" smtClean="0"/>
              <a:t>4/24/2014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417E3F-4B75-47E6-AD38-C71049346023}" type="slidenum">
              <a:rPr lang="en-US" smtClean="0"/>
              <a:t>‹#›</a:t>
            </a:fld>
            <a:endParaRPr lang="en-US"/>
          </a:p>
        </p:txBody>
      </p:sp>
    </p:spTree>
    <p:extLst>
      <p:ext uri="{BB962C8B-B14F-4D97-AF65-F5344CB8AC3E}">
        <p14:creationId xmlns:p14="http://schemas.microsoft.com/office/powerpoint/2010/main" val="2500781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DF7E6B-1839-4811-A5F3-F2081AEEEE56}" type="datetimeFigureOut">
              <a:rPr lang="en-US" smtClean="0"/>
              <a:t>4/24/2014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417E3F-4B75-47E6-AD38-C71049346023}" type="slidenum">
              <a:rPr lang="en-US" smtClean="0"/>
              <a:t>‹#›</a:t>
            </a:fld>
            <a:endParaRPr lang="en-US"/>
          </a:p>
        </p:txBody>
      </p:sp>
    </p:spTree>
    <p:extLst>
      <p:ext uri="{BB962C8B-B14F-4D97-AF65-F5344CB8AC3E}">
        <p14:creationId xmlns:p14="http://schemas.microsoft.com/office/powerpoint/2010/main" val="4199834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DF7E6B-1839-4811-A5F3-F2081AEEEE56}" type="datetimeFigureOut">
              <a:rPr lang="en-US" smtClean="0"/>
              <a:t>4/24/2014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417E3F-4B75-47E6-AD38-C71049346023}" type="slidenum">
              <a:rPr lang="en-US" smtClean="0"/>
              <a:t>‹#›</a:t>
            </a:fld>
            <a:endParaRPr lang="en-US"/>
          </a:p>
        </p:txBody>
      </p:sp>
    </p:spTree>
    <p:extLst>
      <p:ext uri="{BB962C8B-B14F-4D97-AF65-F5344CB8AC3E}">
        <p14:creationId xmlns:p14="http://schemas.microsoft.com/office/powerpoint/2010/main" val="259568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DF7E6B-1839-4811-A5F3-F2081AEEEE56}" type="datetimeFigureOut">
              <a:rPr lang="en-US" smtClean="0"/>
              <a:t>4/24/2014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417E3F-4B75-47E6-AD38-C71049346023}" type="slidenum">
              <a:rPr lang="en-US" smtClean="0"/>
              <a:t>‹#›</a:t>
            </a:fld>
            <a:endParaRPr lang="en-US"/>
          </a:p>
        </p:txBody>
      </p:sp>
    </p:spTree>
    <p:extLst>
      <p:ext uri="{BB962C8B-B14F-4D97-AF65-F5344CB8AC3E}">
        <p14:creationId xmlns:p14="http://schemas.microsoft.com/office/powerpoint/2010/main" val="1680075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schoolhealthservicesny.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ldonline.org/article/6086" TargetMode="External"/><Relationship Id="rId2" Type="http://schemas.openxmlformats.org/officeDocument/2006/relationships/hyperlink" Target="http://www2.ed.gov/about/offices/list/ocr/docs/hq9805.html" TargetMode="External"/><Relationship Id="rId1" Type="http://schemas.openxmlformats.org/officeDocument/2006/relationships/slideLayout" Target="../slideLayouts/slideLayout2.xml"/><Relationship Id="rId4" Type="http://schemas.openxmlformats.org/officeDocument/2006/relationships/hyperlink" Target="http://www.ncsbn.org/index.htm"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nasn.org/" TargetMode="External"/><Relationship Id="rId2" Type="http://schemas.openxmlformats.org/officeDocument/2006/relationships/hyperlink" Target="http://www.nasn.org/PolicyAdvocacy/PositionPapersandReports/NASNPositionStatementsFullViewtabid/462/ArticleId/116/Unlicensed-Assistive-Personnel-The-Role-of-the-School-Nurse-Revised-2011"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ncsbn.org/Delegation_joint_statement_NCSBN-ANA.pdf" TargetMode="External"/><Relationship Id="rId2" Type="http://schemas.openxmlformats.org/officeDocument/2006/relationships/hyperlink" Target="http://www.op.nysed.gov/prof/nurse/nurse-guide-April09.pdf" TargetMode="External"/><Relationship Id="rId1" Type="http://schemas.openxmlformats.org/officeDocument/2006/relationships/slideLayout" Target="../slideLayouts/slideLayout2.xml"/><Relationship Id="rId4" Type="http://schemas.openxmlformats.org/officeDocument/2006/relationships/hyperlink" Target="http://www.schoolhealthservicesny.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Delegation</a:t>
            </a:r>
            <a:br>
              <a:rPr lang="en-US" dirty="0" smtClean="0"/>
            </a:b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High School Nurse to student ratios and School Nurses working more than one building create environment where indirect supervision and delegation become necessary</a:t>
            </a:r>
            <a:endParaRPr lang="en-US" dirty="0"/>
          </a:p>
        </p:txBody>
      </p:sp>
    </p:spTree>
    <p:extLst>
      <p:ext uri="{BB962C8B-B14F-4D97-AF65-F5344CB8AC3E}">
        <p14:creationId xmlns:p14="http://schemas.microsoft.com/office/powerpoint/2010/main" val="16540323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A4987/S4473</a:t>
            </a:r>
            <a:endParaRPr lang="en-US" dirty="0"/>
          </a:p>
        </p:txBody>
      </p:sp>
      <p:sp>
        <p:nvSpPr>
          <p:cNvPr id="3" name="Content Placeholder 2"/>
          <p:cNvSpPr>
            <a:spLocks noGrp="1"/>
          </p:cNvSpPr>
          <p:nvPr>
            <p:ph idx="1"/>
          </p:nvPr>
        </p:nvSpPr>
        <p:spPr/>
        <p:txBody>
          <a:bodyPr/>
          <a:lstStyle/>
          <a:p>
            <a:r>
              <a:rPr lang="en-US" dirty="0" smtClean="0"/>
              <a:t>“A licensed health care professional, school personnel or…school shall be protected from liability for civil damages…when providing the activities described by this section”</a:t>
            </a:r>
          </a:p>
          <a:p>
            <a:endParaRPr lang="en-US" dirty="0"/>
          </a:p>
          <a:p>
            <a:pPr marL="0" indent="0">
              <a:buNone/>
            </a:pPr>
            <a:r>
              <a:rPr lang="en-US" dirty="0" smtClean="0"/>
              <a:t>Lack of State Board of Nursing clarification or guidance memo specifying parameter for DM task delegation</a:t>
            </a:r>
            <a:endParaRPr lang="en-US" dirty="0"/>
          </a:p>
        </p:txBody>
      </p:sp>
    </p:spTree>
    <p:extLst>
      <p:ext uri="{BB962C8B-B14F-4D97-AF65-F5344CB8AC3E}">
        <p14:creationId xmlns:p14="http://schemas.microsoft.com/office/powerpoint/2010/main" val="1949271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bills change DM care at school</a:t>
            </a:r>
            <a:endParaRPr lang="en-US" dirty="0"/>
          </a:p>
        </p:txBody>
      </p:sp>
      <p:sp>
        <p:nvSpPr>
          <p:cNvPr id="3" name="Content Placeholder 2"/>
          <p:cNvSpPr>
            <a:spLocks noGrp="1"/>
          </p:cNvSpPr>
          <p:nvPr>
            <p:ph idx="1"/>
          </p:nvPr>
        </p:nvSpPr>
        <p:spPr/>
        <p:txBody>
          <a:bodyPr/>
          <a:lstStyle/>
          <a:p>
            <a:r>
              <a:rPr lang="en-US" dirty="0" smtClean="0"/>
              <a:t>Transfers elements of nursing supervision and assessment, in addition to the administration of insulin, to a non-nurse school employee</a:t>
            </a:r>
          </a:p>
          <a:p>
            <a:r>
              <a:rPr lang="en-US" dirty="0" smtClean="0"/>
              <a:t>The professional with the full training, knowledge and appropriate licensure would no longer be primary contact regarding diabetic care</a:t>
            </a:r>
            <a:endParaRPr lang="en-US" dirty="0"/>
          </a:p>
        </p:txBody>
      </p:sp>
    </p:spTree>
    <p:extLst>
      <p:ext uri="{BB962C8B-B14F-4D97-AF65-F5344CB8AC3E}">
        <p14:creationId xmlns:p14="http://schemas.microsoft.com/office/powerpoint/2010/main" val="187361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Ramifications of the bills for school staff</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Principals, administrators &amp; parents will likely influence some staff delegations – Since nurses are supposed to determine appropriate delegation, this could be practicing nursing without a license</a:t>
            </a:r>
          </a:p>
          <a:p>
            <a:r>
              <a:rPr lang="en-US" dirty="0" smtClean="0"/>
              <a:t>Teachers realize delegated health care tasks are outside of their license parameters – they are at risk for professional misconduct, liability – have the right to refuse to take responsibility for these tasks</a:t>
            </a:r>
          </a:p>
          <a:p>
            <a:r>
              <a:rPr lang="en-US" dirty="0" smtClean="0"/>
              <a:t>Nurses risk license revoke and fines if delegation is not clarified by BON</a:t>
            </a:r>
            <a:endParaRPr lang="en-US" dirty="0"/>
          </a:p>
        </p:txBody>
      </p:sp>
    </p:spTree>
    <p:extLst>
      <p:ext uri="{BB962C8B-B14F-4D97-AF65-F5344CB8AC3E}">
        <p14:creationId xmlns:p14="http://schemas.microsoft.com/office/powerpoint/2010/main" val="33523621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a:t>
            </a:r>
            <a:endParaRPr lang="en-US" dirty="0"/>
          </a:p>
        </p:txBody>
      </p:sp>
      <p:sp>
        <p:nvSpPr>
          <p:cNvPr id="3" name="Content Placeholder 2"/>
          <p:cNvSpPr>
            <a:spLocks noGrp="1"/>
          </p:cNvSpPr>
          <p:nvPr>
            <p:ph idx="1"/>
          </p:nvPr>
        </p:nvSpPr>
        <p:spPr/>
        <p:txBody>
          <a:bodyPr>
            <a:normAutofit fontScale="92500"/>
          </a:bodyPr>
          <a:lstStyle/>
          <a:p>
            <a:r>
              <a:rPr lang="en-US" dirty="0" smtClean="0"/>
              <a:t>Original reason for the Nurse Practice </a:t>
            </a:r>
            <a:r>
              <a:rPr lang="en-US" dirty="0" smtClean="0"/>
              <a:t>Act – to protect the public and ensure patient safety</a:t>
            </a:r>
          </a:p>
          <a:p>
            <a:endParaRPr lang="en-US" dirty="0"/>
          </a:p>
          <a:p>
            <a:endParaRPr lang="en-US" dirty="0" smtClean="0"/>
          </a:p>
          <a:p>
            <a:pPr marL="0" indent="0">
              <a:buNone/>
            </a:pPr>
            <a:r>
              <a:rPr lang="en-US" dirty="0" smtClean="0"/>
              <a:t>Questions regarding laws, guidelines &amp; procedures: </a:t>
            </a:r>
          </a:p>
          <a:p>
            <a:pPr marL="0" indent="0">
              <a:buNone/>
            </a:pPr>
            <a:r>
              <a:rPr lang="en-US" dirty="0" smtClean="0"/>
              <a:t>New York Statewide School Health Services Center</a:t>
            </a:r>
          </a:p>
          <a:p>
            <a:pPr marL="0" indent="0">
              <a:buNone/>
            </a:pPr>
            <a:r>
              <a:rPr lang="en-US" dirty="0" smtClean="0">
                <a:hlinkClick r:id="rId3"/>
              </a:rPr>
              <a:t>www.schoolhealthservicesny.com</a:t>
            </a:r>
            <a:endParaRPr lang="en-US" dirty="0" smtClean="0"/>
          </a:p>
          <a:p>
            <a:pPr marL="0" indent="0">
              <a:buNone/>
            </a:pPr>
            <a:r>
              <a:rPr lang="en-US" dirty="0" smtClean="0"/>
              <a:t>585-247-7667</a:t>
            </a:r>
            <a:endParaRPr lang="en-US" dirty="0"/>
          </a:p>
        </p:txBody>
      </p:sp>
    </p:spTree>
    <p:extLst>
      <p:ext uri="{BB962C8B-B14F-4D97-AF65-F5344CB8AC3E}">
        <p14:creationId xmlns:p14="http://schemas.microsoft.com/office/powerpoint/2010/main" val="16307183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Links</a:t>
            </a:r>
            <a:endParaRPr lang="en-US" dirty="0"/>
          </a:p>
        </p:txBody>
      </p:sp>
      <p:sp>
        <p:nvSpPr>
          <p:cNvPr id="3" name="Content Placeholder 2"/>
          <p:cNvSpPr>
            <a:spLocks noGrp="1"/>
          </p:cNvSpPr>
          <p:nvPr>
            <p:ph idx="1"/>
          </p:nvPr>
        </p:nvSpPr>
        <p:spPr/>
        <p:txBody>
          <a:bodyPr/>
          <a:lstStyle/>
          <a:p>
            <a:r>
              <a:rPr lang="en-US" dirty="0" smtClean="0"/>
              <a:t>Americans with Disabilities Act </a:t>
            </a:r>
            <a:r>
              <a:rPr lang="en-US" dirty="0" smtClean="0">
                <a:hlinkClick r:id="rId2"/>
              </a:rPr>
              <a:t>http://www2.ed.gov/about/offices/list/ocr/docs/hq9805.html</a:t>
            </a:r>
            <a:r>
              <a:rPr lang="en-US" dirty="0" smtClean="0"/>
              <a:t> </a:t>
            </a:r>
          </a:p>
          <a:p>
            <a:r>
              <a:rPr lang="en-US" dirty="0" smtClean="0"/>
              <a:t>Understanding the Differences Between IDEA and Section 504 </a:t>
            </a:r>
            <a:r>
              <a:rPr lang="en-US" dirty="0" smtClean="0">
                <a:hlinkClick r:id="rId3"/>
              </a:rPr>
              <a:t>http://www.ldonline.org/article/6086</a:t>
            </a:r>
            <a:r>
              <a:rPr lang="en-US" dirty="0" smtClean="0"/>
              <a:t> </a:t>
            </a:r>
          </a:p>
          <a:p>
            <a:r>
              <a:rPr lang="en-US" dirty="0" smtClean="0"/>
              <a:t>National Council of State Boards of Nursing </a:t>
            </a:r>
            <a:r>
              <a:rPr lang="en-US" dirty="0" smtClean="0">
                <a:hlinkClick r:id="rId4"/>
              </a:rPr>
              <a:t>http://www.ncsbn.org/index.htm</a:t>
            </a:r>
            <a:r>
              <a:rPr lang="en-US" dirty="0" smtClean="0"/>
              <a:t> </a:t>
            </a:r>
          </a:p>
          <a:p>
            <a:pPr marL="0" indent="0">
              <a:buNone/>
            </a:pPr>
            <a:endParaRPr lang="en-US" dirty="0" smtClean="0"/>
          </a:p>
        </p:txBody>
      </p:sp>
    </p:spTree>
    <p:extLst>
      <p:ext uri="{BB962C8B-B14F-4D97-AF65-F5344CB8AC3E}">
        <p14:creationId xmlns:p14="http://schemas.microsoft.com/office/powerpoint/2010/main" val="1997607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American Nurses Association: “Registered Professional Nurses &amp; Unlicensed Assistive Personnel” </a:t>
            </a:r>
            <a:r>
              <a:rPr lang="en-US" dirty="0" smtClean="0">
                <a:hlinkClick r:id="rId2"/>
              </a:rPr>
              <a:t>http://www.nasn.org/PolicyAdvocacy/PositionPapersandReports/NASNPositionStatementsFullViewtabid/462/ArticleId/116/Unlicensed-Assistive-Personnel-The-Role-of-the-School-Nurse-Revised-2011</a:t>
            </a:r>
            <a:r>
              <a:rPr lang="en-US" dirty="0" smtClean="0"/>
              <a:t> </a:t>
            </a:r>
          </a:p>
          <a:p>
            <a:r>
              <a:rPr lang="en-US" dirty="0" smtClean="0"/>
              <a:t>National Association of School Nurses </a:t>
            </a:r>
            <a:r>
              <a:rPr lang="en-US" dirty="0" smtClean="0">
                <a:hlinkClick r:id="rId3"/>
              </a:rPr>
              <a:t>www.nasn.org</a:t>
            </a:r>
            <a:r>
              <a:rPr lang="en-US" dirty="0" smtClean="0"/>
              <a:t> </a:t>
            </a:r>
          </a:p>
          <a:p>
            <a:endParaRPr lang="en-US" dirty="0"/>
          </a:p>
        </p:txBody>
      </p:sp>
    </p:spTree>
    <p:extLst>
      <p:ext uri="{BB962C8B-B14F-4D97-AF65-F5344CB8AC3E}">
        <p14:creationId xmlns:p14="http://schemas.microsoft.com/office/powerpoint/2010/main" val="14707492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Nursing Guide to Practice </a:t>
            </a:r>
            <a:r>
              <a:rPr lang="en-US" dirty="0" smtClean="0">
                <a:hlinkClick r:id="rId2"/>
              </a:rPr>
              <a:t>www.op.nysed.gov/prof/nurse/nurse-guide-April09.pdf</a:t>
            </a:r>
            <a:endParaRPr lang="en-US" dirty="0" smtClean="0"/>
          </a:p>
          <a:p>
            <a:r>
              <a:rPr lang="en-US" dirty="0" smtClean="0"/>
              <a:t>ANA Joint Statement on Delegation </a:t>
            </a:r>
            <a:r>
              <a:rPr lang="en-US" dirty="0" smtClean="0">
                <a:hlinkClick r:id="rId3"/>
              </a:rPr>
              <a:t>www.ncsbn.org/Delegation_joint_statement_NCSBN-ANA.pdf</a:t>
            </a:r>
            <a:endParaRPr lang="en-US" dirty="0" smtClean="0"/>
          </a:p>
          <a:p>
            <a:r>
              <a:rPr lang="en-US" dirty="0" smtClean="0"/>
              <a:t>New York Statewide School Health Services </a:t>
            </a:r>
            <a:r>
              <a:rPr lang="en-US" dirty="0" smtClean="0">
                <a:hlinkClick r:id="rId4"/>
              </a:rPr>
              <a:t>www.schoolhealthservicesny.com</a:t>
            </a:r>
            <a:r>
              <a:rPr lang="en-US" dirty="0" smtClean="0"/>
              <a:t> </a:t>
            </a:r>
          </a:p>
          <a:p>
            <a:r>
              <a:rPr lang="en-US" dirty="0" smtClean="0"/>
              <a:t>Legal Issues in School Health Services, Schwab &amp; </a:t>
            </a:r>
            <a:r>
              <a:rPr lang="en-US" dirty="0" err="1" smtClean="0"/>
              <a:t>Gelfman</a:t>
            </a:r>
            <a:r>
              <a:rPr lang="en-US" dirty="0" smtClean="0"/>
              <a:t>, 2001</a:t>
            </a:r>
            <a:endParaRPr lang="en-US" dirty="0"/>
          </a:p>
        </p:txBody>
      </p:sp>
    </p:spTree>
    <p:extLst>
      <p:ext uri="{BB962C8B-B14F-4D97-AF65-F5344CB8AC3E}">
        <p14:creationId xmlns:p14="http://schemas.microsoft.com/office/powerpoint/2010/main" val="2274811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Delegation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Five steps of delegation (NCSBN):</a:t>
            </a:r>
          </a:p>
          <a:p>
            <a:pPr marL="514350" indent="-514350">
              <a:buFont typeface="+mj-lt"/>
              <a:buAutoNum type="arabicPeriod"/>
            </a:pPr>
            <a:r>
              <a:rPr lang="en-US" u="sng" dirty="0" smtClean="0"/>
              <a:t>Assess</a:t>
            </a:r>
            <a:r>
              <a:rPr lang="en-US" dirty="0" smtClean="0"/>
              <a:t> the situation</a:t>
            </a:r>
          </a:p>
          <a:p>
            <a:pPr marL="514350" indent="-514350">
              <a:buFont typeface="+mj-lt"/>
              <a:buAutoNum type="arabicPeriod"/>
            </a:pPr>
            <a:r>
              <a:rPr lang="en-US" u="sng" dirty="0" smtClean="0"/>
              <a:t>Plan</a:t>
            </a:r>
            <a:r>
              <a:rPr lang="en-US" dirty="0" smtClean="0"/>
              <a:t> for the activity</a:t>
            </a:r>
          </a:p>
          <a:p>
            <a:pPr marL="514350" indent="-514350">
              <a:buFont typeface="+mj-lt"/>
              <a:buAutoNum type="arabicPeriod"/>
            </a:pPr>
            <a:r>
              <a:rPr lang="en-US" u="sng" dirty="0" smtClean="0"/>
              <a:t>Assure</a:t>
            </a:r>
            <a:r>
              <a:rPr lang="en-US" dirty="0" smtClean="0"/>
              <a:t> appropriate account ability</a:t>
            </a:r>
          </a:p>
          <a:p>
            <a:pPr marL="514350" indent="-514350">
              <a:buFont typeface="+mj-lt"/>
              <a:buAutoNum type="arabicPeriod"/>
            </a:pPr>
            <a:r>
              <a:rPr lang="en-US" u="sng" dirty="0" smtClean="0"/>
              <a:t>Supervise</a:t>
            </a:r>
            <a:r>
              <a:rPr lang="en-US" dirty="0" smtClean="0"/>
              <a:t> performance of activity</a:t>
            </a:r>
          </a:p>
          <a:p>
            <a:pPr marL="514350" indent="-514350">
              <a:buFont typeface="+mj-lt"/>
              <a:buAutoNum type="arabicPeriod"/>
            </a:pPr>
            <a:r>
              <a:rPr lang="en-US" u="sng" dirty="0" smtClean="0"/>
              <a:t>Evaluate</a:t>
            </a:r>
            <a:r>
              <a:rPr lang="en-US" dirty="0" smtClean="0"/>
              <a:t> entire delegation process</a:t>
            </a:r>
          </a:p>
          <a:p>
            <a:pPr marL="0" indent="0">
              <a:buNone/>
            </a:pPr>
            <a:r>
              <a:rPr lang="en-US" dirty="0" smtClean="0"/>
              <a:t>Giving permission for a qualified non-nurse to complete a specific task in a specific situation</a:t>
            </a:r>
            <a:endParaRPr lang="en-US" dirty="0"/>
          </a:p>
        </p:txBody>
      </p:sp>
    </p:spTree>
    <p:extLst>
      <p:ext uri="{BB962C8B-B14F-4D97-AF65-F5344CB8AC3E}">
        <p14:creationId xmlns:p14="http://schemas.microsoft.com/office/powerpoint/2010/main" val="2258409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Delegation</a:t>
            </a:r>
            <a:endParaRPr lang="en-US" dirty="0"/>
          </a:p>
        </p:txBody>
      </p:sp>
      <p:sp>
        <p:nvSpPr>
          <p:cNvPr id="3" name="Content Placeholder 2"/>
          <p:cNvSpPr>
            <a:spLocks noGrp="1"/>
          </p:cNvSpPr>
          <p:nvPr>
            <p:ph idx="1"/>
          </p:nvPr>
        </p:nvSpPr>
        <p:spPr/>
        <p:txBody>
          <a:bodyPr>
            <a:normAutofit lnSpcReduction="10000"/>
          </a:bodyPr>
          <a:lstStyle/>
          <a:p>
            <a:r>
              <a:rPr lang="en-US" dirty="0" smtClean="0"/>
              <a:t>ANA: “…the use of UAP personnel to perform delegated nursing tasks in the school setting is appropriate only if the SN is in control of the decision to delegate a health care task…”</a:t>
            </a:r>
          </a:p>
          <a:p>
            <a:r>
              <a:rPr lang="en-US" dirty="0" smtClean="0"/>
              <a:t>NCSBN: “Boards of Nursing should articulate clear principles for delegation augmented by clearly defined guidelines for delegation decisions” and “UAP are equipped to assist – not replace – the nurse”</a:t>
            </a:r>
            <a:endParaRPr lang="en-US" dirty="0"/>
          </a:p>
        </p:txBody>
      </p:sp>
    </p:spTree>
    <p:extLst>
      <p:ext uri="{BB962C8B-B14F-4D97-AF65-F5344CB8AC3E}">
        <p14:creationId xmlns:p14="http://schemas.microsoft.com/office/powerpoint/2010/main" val="1577993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Nurse Practice Act</a:t>
            </a:r>
            <a:endParaRPr lang="en-US" dirty="0"/>
          </a:p>
        </p:txBody>
      </p:sp>
      <p:sp>
        <p:nvSpPr>
          <p:cNvPr id="3" name="Content Placeholder 2"/>
          <p:cNvSpPr>
            <a:spLocks noGrp="1"/>
          </p:cNvSpPr>
          <p:nvPr>
            <p:ph idx="1"/>
          </p:nvPr>
        </p:nvSpPr>
        <p:spPr/>
        <p:txBody>
          <a:bodyPr/>
          <a:lstStyle/>
          <a:p>
            <a:r>
              <a:rPr lang="en-US" dirty="0" smtClean="0"/>
              <a:t>It shall be the responsibility of the Registered Professional Nurse to determine which nursing procedures unlicensed direct care staff will be allowed to perform, and which unlicensed staff will be allowed to perform them. The RPN shall exercise professional </a:t>
            </a:r>
            <a:r>
              <a:rPr lang="en-US" dirty="0" err="1" smtClean="0"/>
              <a:t>judgement</a:t>
            </a:r>
            <a:r>
              <a:rPr lang="en-US" dirty="0" smtClean="0"/>
              <a:t> as to when delegation is unsafe.</a:t>
            </a:r>
          </a:p>
          <a:p>
            <a:pPr marL="0" indent="0">
              <a:buNone/>
            </a:pPr>
            <a:endParaRPr lang="en-US" dirty="0"/>
          </a:p>
        </p:txBody>
      </p:sp>
    </p:spTree>
    <p:extLst>
      <p:ext uri="{BB962C8B-B14F-4D97-AF65-F5344CB8AC3E}">
        <p14:creationId xmlns:p14="http://schemas.microsoft.com/office/powerpoint/2010/main" val="853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Nurse Practice Act</a:t>
            </a:r>
            <a:endParaRPr lang="en-US" dirty="0"/>
          </a:p>
        </p:txBody>
      </p:sp>
      <p:sp>
        <p:nvSpPr>
          <p:cNvPr id="3" name="Content Placeholder 2"/>
          <p:cNvSpPr>
            <a:spLocks noGrp="1"/>
          </p:cNvSpPr>
          <p:nvPr>
            <p:ph idx="1"/>
          </p:nvPr>
        </p:nvSpPr>
        <p:spPr/>
        <p:txBody>
          <a:bodyPr>
            <a:normAutofit lnSpcReduction="10000"/>
          </a:bodyPr>
          <a:lstStyle/>
          <a:p>
            <a:r>
              <a:rPr lang="en-US" dirty="0" smtClean="0"/>
              <a:t>Professional misconduct, such as the unauthorized practice of nursing, or authorizing unqualified unlicensed individuals to perform nursing tasks, are a Class E felony</a:t>
            </a:r>
          </a:p>
          <a:p>
            <a:r>
              <a:rPr lang="en-US" dirty="0" smtClean="0"/>
              <a:t>Subject to penalties that range from reprimand, to revocation of license, and/or fines up to $10,000</a:t>
            </a:r>
          </a:p>
          <a:p>
            <a:r>
              <a:rPr lang="en-US" dirty="0" smtClean="0"/>
              <a:t>Health Assessment, Insulin Administration in question</a:t>
            </a:r>
            <a:endParaRPr lang="en-US" dirty="0"/>
          </a:p>
        </p:txBody>
      </p:sp>
    </p:spTree>
    <p:extLst>
      <p:ext uri="{BB962C8B-B14F-4D97-AF65-F5344CB8AC3E}">
        <p14:creationId xmlns:p14="http://schemas.microsoft.com/office/powerpoint/2010/main" val="3016281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Individuals with Disabilities Education </a:t>
            </a:r>
            <a:r>
              <a:rPr lang="en-US" dirty="0" smtClean="0"/>
              <a:t>Act (IDEA) - 1975</a:t>
            </a:r>
            <a:endParaRPr lang="en-US" dirty="0"/>
          </a:p>
        </p:txBody>
      </p:sp>
      <p:sp>
        <p:nvSpPr>
          <p:cNvPr id="3" name="Content Placeholder 2"/>
          <p:cNvSpPr>
            <a:spLocks noGrp="1"/>
          </p:cNvSpPr>
          <p:nvPr>
            <p:ph idx="1"/>
          </p:nvPr>
        </p:nvSpPr>
        <p:spPr/>
        <p:txBody>
          <a:bodyPr>
            <a:normAutofit lnSpcReduction="10000"/>
          </a:bodyPr>
          <a:lstStyle/>
          <a:p>
            <a:r>
              <a:rPr lang="en-US" dirty="0" smtClean="0"/>
              <a:t>Requires states to provide special education services at public expense</a:t>
            </a:r>
          </a:p>
          <a:p>
            <a:r>
              <a:rPr lang="en-US" dirty="0" smtClean="0"/>
              <a:t>If deemed eligible for special </a:t>
            </a:r>
            <a:r>
              <a:rPr lang="en-US" dirty="0" err="1" smtClean="0"/>
              <a:t>ed</a:t>
            </a:r>
            <a:r>
              <a:rPr lang="en-US" dirty="0" smtClean="0"/>
              <a:t>, shall receive related services, as appropriate; includes assistive technology, medical services for evaluation purposes, school health services,…</a:t>
            </a:r>
          </a:p>
          <a:p>
            <a:r>
              <a:rPr lang="en-US" dirty="0" smtClean="0"/>
              <a:t>School health services = “provided by a qualified school nurse or other qualified person”</a:t>
            </a:r>
            <a:endParaRPr lang="en-US" dirty="0"/>
          </a:p>
        </p:txBody>
      </p:sp>
    </p:spTree>
    <p:extLst>
      <p:ext uri="{BB962C8B-B14F-4D97-AF65-F5344CB8AC3E}">
        <p14:creationId xmlns:p14="http://schemas.microsoft.com/office/powerpoint/2010/main" val="512447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Section 504: Rehabilitation </a:t>
            </a:r>
            <a:r>
              <a:rPr lang="en-US" dirty="0" smtClean="0"/>
              <a:t>Act</a:t>
            </a:r>
            <a:br>
              <a:rPr lang="en-US" dirty="0" smtClean="0"/>
            </a:br>
            <a:r>
              <a:rPr lang="en-US" dirty="0" smtClean="0"/>
              <a:t>1973</a:t>
            </a:r>
            <a:endParaRPr lang="en-US" dirty="0"/>
          </a:p>
        </p:txBody>
      </p:sp>
      <p:sp>
        <p:nvSpPr>
          <p:cNvPr id="3" name="Content Placeholder 2"/>
          <p:cNvSpPr>
            <a:spLocks noGrp="1"/>
          </p:cNvSpPr>
          <p:nvPr>
            <p:ph idx="1"/>
          </p:nvPr>
        </p:nvSpPr>
        <p:spPr/>
        <p:txBody>
          <a:bodyPr>
            <a:normAutofit lnSpcReduction="10000"/>
          </a:bodyPr>
          <a:lstStyle/>
          <a:p>
            <a:r>
              <a:rPr lang="en-US" dirty="0" smtClean="0"/>
              <a:t>Prohibits schools that receive any federal funding to discriminate against students who qualify as ‘handicapped’ – must provide access to all programs, prohibits exclusion</a:t>
            </a:r>
          </a:p>
          <a:p>
            <a:r>
              <a:rPr lang="en-US" dirty="0" smtClean="0"/>
              <a:t>Diabetic students are eligible for accommodations under 504 because diabetes significantly impacts body functioning and affects school performance (‘other health impaired’)</a:t>
            </a:r>
            <a:endParaRPr lang="en-US" dirty="0"/>
          </a:p>
        </p:txBody>
      </p:sp>
    </p:spTree>
    <p:extLst>
      <p:ext uri="{BB962C8B-B14F-4D97-AF65-F5344CB8AC3E}">
        <p14:creationId xmlns:p14="http://schemas.microsoft.com/office/powerpoint/2010/main" val="2748224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Americans with Disabilities </a:t>
            </a:r>
            <a:r>
              <a:rPr lang="en-US" dirty="0" smtClean="0"/>
              <a:t>Act</a:t>
            </a:r>
            <a:br>
              <a:rPr lang="en-US" dirty="0" smtClean="0"/>
            </a:br>
            <a:r>
              <a:rPr lang="en-US" dirty="0" smtClean="0"/>
              <a:t>1990</a:t>
            </a:r>
            <a:endParaRPr lang="en-US" dirty="0"/>
          </a:p>
        </p:txBody>
      </p:sp>
      <p:sp>
        <p:nvSpPr>
          <p:cNvPr id="3" name="Content Placeholder 2"/>
          <p:cNvSpPr>
            <a:spLocks noGrp="1"/>
          </p:cNvSpPr>
          <p:nvPr>
            <p:ph idx="1"/>
          </p:nvPr>
        </p:nvSpPr>
        <p:spPr/>
        <p:txBody>
          <a:bodyPr/>
          <a:lstStyle/>
          <a:p>
            <a:r>
              <a:rPr lang="en-US" dirty="0" smtClean="0"/>
              <a:t>Reaffirms the civil rights of individuals with disabilities and extends their right of access to the ‘full range of services provided by both the public and private sectors’</a:t>
            </a:r>
          </a:p>
          <a:p>
            <a:r>
              <a:rPr lang="en-US" dirty="0" smtClean="0"/>
              <a:t>Extended Section 504 to apply to daycares, nurseries, elementary &amp; secondary schools, colleges – regardless of whether they receive federal funding or not</a:t>
            </a:r>
            <a:endParaRPr lang="en-US" dirty="0"/>
          </a:p>
        </p:txBody>
      </p:sp>
    </p:spTree>
    <p:extLst>
      <p:ext uri="{BB962C8B-B14F-4D97-AF65-F5344CB8AC3E}">
        <p14:creationId xmlns:p14="http://schemas.microsoft.com/office/powerpoint/2010/main" val="2851820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A4987 / S4473</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“…trained diabetes care personnel…may perform diabetes care functions including, but not limited to: checking and recording blood glucose levels and ketone levels, or assisting a pupil with such checking and recording such levels, </a:t>
            </a:r>
            <a:r>
              <a:rPr lang="en-US" b="1" dirty="0" smtClean="0"/>
              <a:t>responding</a:t>
            </a:r>
            <a:r>
              <a:rPr lang="en-US" dirty="0" smtClean="0"/>
              <a:t> to blood glucose levels that are outside the pupils’ target range; administering glucagon and other emergency treatments, as prescribed; </a:t>
            </a:r>
            <a:r>
              <a:rPr lang="en-US" b="1" dirty="0" smtClean="0"/>
              <a:t>administering insulin </a:t>
            </a:r>
            <a:r>
              <a:rPr lang="en-US" dirty="0" smtClean="0"/>
              <a:t>or assisting a pupil in administering insulin through the insulin delivery system the student uses; providing oral diabetes medications; &amp; following instructions regarding meals, snacks, and physical activity”</a:t>
            </a:r>
            <a:endParaRPr lang="en-US" dirty="0"/>
          </a:p>
        </p:txBody>
      </p:sp>
    </p:spTree>
    <p:extLst>
      <p:ext uri="{BB962C8B-B14F-4D97-AF65-F5344CB8AC3E}">
        <p14:creationId xmlns:p14="http://schemas.microsoft.com/office/powerpoint/2010/main" val="13591437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827</Words>
  <Application>Microsoft Office PowerPoint</Application>
  <PresentationFormat>On-screen Show (4:3)</PresentationFormat>
  <Paragraphs>71</Paragraphs>
  <Slides>16</Slides>
  <Notes>9</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Delegation </vt:lpstr>
      <vt:lpstr>Delegation</vt:lpstr>
      <vt:lpstr>Delegation</vt:lpstr>
      <vt:lpstr>Nurse Practice Act</vt:lpstr>
      <vt:lpstr>Nurse Practice Act</vt:lpstr>
      <vt:lpstr>The Individuals with Disabilities Education Act (IDEA) - 1975</vt:lpstr>
      <vt:lpstr>Section 504: Rehabilitation Act 1973</vt:lpstr>
      <vt:lpstr>Americans with Disabilities Act 1990</vt:lpstr>
      <vt:lpstr>A4987 / S4473</vt:lpstr>
      <vt:lpstr>A4987/S4473</vt:lpstr>
      <vt:lpstr>How bills change DM care at school</vt:lpstr>
      <vt:lpstr>Ramifications of the bills for school staff</vt:lpstr>
      <vt:lpstr>SAFETY</vt:lpstr>
      <vt:lpstr>Helpful Links</vt:lpstr>
      <vt:lpstr>links</vt:lpstr>
      <vt:lpstr>links</vt:lpstr>
    </vt:vector>
  </TitlesOfParts>
  <Company>The Gillen Brewer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DELEGATION</dc:title>
  <dc:creator>Stacey Marye</dc:creator>
  <cp:lastModifiedBy>Stacey Marye</cp:lastModifiedBy>
  <cp:revision>16</cp:revision>
  <cp:lastPrinted>2014-04-24T19:18:35Z</cp:lastPrinted>
  <dcterms:created xsi:type="dcterms:W3CDTF">2014-04-23T14:27:08Z</dcterms:created>
  <dcterms:modified xsi:type="dcterms:W3CDTF">2014-04-24T19:19:08Z</dcterms:modified>
</cp:coreProperties>
</file>