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9" r:id="rId36"/>
  </p:sldIdLst>
  <p:sldSz cx="10972800" cy="8229600" type="B4JIS"/>
  <p:notesSz cx="6858000" cy="9144000"/>
  <p:embeddedFontLst>
    <p:embeddedFont>
      <p:font typeface="Alegreya" pitchFamily="2"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veat" pitchFamily="2" charset="77"/>
      <p:regular r:id="rId46"/>
      <p:bold r:id="rId47"/>
    </p:embeddedFont>
    <p:embeddedFont>
      <p:font typeface="Comic Sans MS" panose="030F0902030302020204" pitchFamily="66" charset="0"/>
      <p:regular r:id="rId48"/>
    </p:embeddedFont>
    <p:embeddedFont>
      <p:font typeface="Lobster" pitchFamily="2" charset="77"/>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3B57BB-D917-4DA5-9318-1F009643BC8E}">
  <a:tblStyle styleId="{673B57BB-D917-4DA5-9318-1F009643BC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6"/>
  </p:normalViewPr>
  <p:slideViewPr>
    <p:cSldViewPr snapToGrid="0">
      <p:cViewPr varScale="1">
        <p:scale>
          <a:sx n="108" d="100"/>
          <a:sy n="108" d="100"/>
        </p:scale>
        <p:origin x="1112" y="200"/>
      </p:cViewPr>
      <p:guideLst>
        <p:guide orient="horz" pos="2592"/>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Thomas" userId="ca832ba7-d8b9-496a-8f2a-dc03f41115df" providerId="ADAL" clId="{0B68915F-29CE-8745-A07B-2AE5BEEADE46}"/>
    <pc:docChg chg="custSel delSld modSld">
      <pc:chgData name="Bryan Thomas" userId="ca832ba7-d8b9-496a-8f2a-dc03f41115df" providerId="ADAL" clId="{0B68915F-29CE-8745-A07B-2AE5BEEADE46}" dt="2020-08-31T21:57:47.039" v="45" actId="2696"/>
      <pc:docMkLst>
        <pc:docMk/>
      </pc:docMkLst>
      <pc:sldChg chg="modSp del">
        <pc:chgData name="Bryan Thomas" userId="ca832ba7-d8b9-496a-8f2a-dc03f41115df" providerId="ADAL" clId="{0B68915F-29CE-8745-A07B-2AE5BEEADE46}" dt="2020-08-31T21:57:47.039" v="45" actId="2696"/>
        <pc:sldMkLst>
          <pc:docMk/>
          <pc:sldMk cId="0" sldId="288"/>
        </pc:sldMkLst>
        <pc:spChg chg="mod">
          <ac:chgData name="Bryan Thomas" userId="ca832ba7-d8b9-496a-8f2a-dc03f41115df" providerId="ADAL" clId="{0B68915F-29CE-8745-A07B-2AE5BEEADE46}" dt="2020-08-31T21:57:43.106" v="44" actId="20577"/>
          <ac:spMkLst>
            <pc:docMk/>
            <pc:sldMk cId="0" sldId="288"/>
            <ac:spMk id="74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pr.org/2017/03/23/521220274/an-intimate-portrait-of-dorothy-day-the-catholic-activist-with-a-bohemian-pas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4958b357e_2_3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4958b357e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922c405679_15_1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922c405679_15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22c405679_15_12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22c405679_15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Add John Lewis Bill info?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922c405679_15_1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922c405679_15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we edit to include the abuse she suffered with others while imprisoned?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22c405679_15_1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22c405679_15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922c405679_15_17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922c405679_15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22c405679_15_1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22c405679_15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 to slide about Mary Terrell....merge and recreate for Grimke or Ruffin biography?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922c405679_15_2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922c405679_15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we have a website for this?</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922c405679_15_2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922c405679_15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922c405679_15_2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922c405679_15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922c405679_15_26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22c405679_15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22c405679_2_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22c405679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Rae is done!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922c405679_15_28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922c405679_15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94958b357e_4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94958b357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but I think there are too many words.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94958b357e_4_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94958b357e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94958b357e_4_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94958b357e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94958b357e_4_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94958b357e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4958b357e_4_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4958b357e_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94958b357e_4_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94958b357e_4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936e58c378_1_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936e58c378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LMAO</a:t>
            </a:r>
            <a:endParaRPr/>
          </a:p>
          <a:p>
            <a:pPr marL="0" lvl="0" indent="0" algn="l" rtl="0">
              <a:spcBef>
                <a:spcPts val="0"/>
              </a:spcBef>
              <a:spcAft>
                <a:spcPts val="0"/>
              </a:spcAft>
              <a:buNone/>
            </a:pPr>
            <a:r>
              <a:rPr lang="en"/>
              <a:t>#NYSUTapproved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936e58c378_1_7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936e58c378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Alegreya"/>
                <a:ea typeface="Alegreya"/>
                <a:cs typeface="Alegreya"/>
                <a:sym typeface="Alegreya"/>
              </a:rPr>
              <a:t>When “bloomers,” as they became known, were being worn by more and more suffragists, Elizabeth Cady Stanton stated, </a:t>
            </a:r>
            <a:r>
              <a:rPr lang="en" sz="1800">
                <a:solidFill>
                  <a:srgbClr val="D31E8D"/>
                </a:solidFill>
                <a:latin typeface="Alegreya"/>
                <a:ea typeface="Alegreya"/>
                <a:cs typeface="Alegreya"/>
                <a:sym typeface="Alegreya"/>
              </a:rPr>
              <a:t>"The question is no longer how do you look, but woman, how do you feel?"</a:t>
            </a:r>
            <a:endParaRPr sz="1800">
              <a:solidFill>
                <a:srgbClr val="D31E8D"/>
              </a:solidFill>
              <a:latin typeface="Alegreya"/>
              <a:ea typeface="Alegreya"/>
              <a:cs typeface="Alegreya"/>
              <a:sym typeface="Alegreya"/>
            </a:endParaRPr>
          </a:p>
          <a:p>
            <a:pPr marL="0" lvl="0" indent="0" algn="l" rtl="0">
              <a:spcBef>
                <a:spcPts val="1000"/>
              </a:spcBef>
              <a:spcAft>
                <a:spcPts val="0"/>
              </a:spcAft>
              <a:buClr>
                <a:schemeClr val="dk1"/>
              </a:buClr>
              <a:buSzPts val="1100"/>
              <a:buFont typeface="Arial"/>
              <a:buNone/>
            </a:pPr>
            <a:r>
              <a:rPr lang="en" sz="1800">
                <a:solidFill>
                  <a:schemeClr val="dk1"/>
                </a:solidFill>
                <a:latin typeface="Alegreya"/>
                <a:ea typeface="Alegreya"/>
                <a:cs typeface="Alegreya"/>
                <a:sym typeface="Alegreya"/>
              </a:rPr>
              <a:t>Bloomers  freed women from disfiguring corsets and crinolines. But while health concerns were a socially acceptable reason for reforming fashion, for many, political ideology was not. </a:t>
            </a:r>
            <a:endParaRPr sz="1800">
              <a:solidFill>
                <a:srgbClr val="D31E8D"/>
              </a:solidFill>
              <a:latin typeface="Alegreya"/>
              <a:ea typeface="Alegreya"/>
              <a:cs typeface="Alegreya"/>
              <a:sym typeface="Alegreya"/>
            </a:endParaRPr>
          </a:p>
          <a:p>
            <a:pPr marL="0" lvl="0" indent="0" algn="l" rtl="0">
              <a:spcBef>
                <a:spcPts val="10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936e58c378_1_8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936e58c378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22c405679_15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22c405679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936e58c378_1_10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936e58c378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936e58c378_1_12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936e58c378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936e58c378_1_13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936e58c378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94958b357e_2_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94958b357e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22c405679_15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22c405679_1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22c405679_15_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922c405679_15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22c405679_15_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22c405679_1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22c405679_15_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22c405679_1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922c405679_15_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922c405679_15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22c405679_15_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22c405679_15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https://www.npr.org/2017/03/23/521220274/an-intimate-portrait-of-dorothy-day-the-catholic-activist-with-a-bohemian-past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74050" y="1191320"/>
            <a:ext cx="10224600" cy="3284400"/>
          </a:xfrm>
          <a:prstGeom prst="rect">
            <a:avLst/>
          </a:prstGeom>
        </p:spPr>
        <p:txBody>
          <a:bodyPr spcFirstLastPara="1" wrap="square" lIns="109700" tIns="109700" rIns="109700" bIns="109700"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endParaRPr/>
          </a:p>
        </p:txBody>
      </p:sp>
      <p:sp>
        <p:nvSpPr>
          <p:cNvPr id="11" name="Google Shape;11;p2"/>
          <p:cNvSpPr txBox="1">
            <a:spLocks noGrp="1"/>
          </p:cNvSpPr>
          <p:nvPr>
            <p:ph type="subTitle" idx="1"/>
          </p:nvPr>
        </p:nvSpPr>
        <p:spPr>
          <a:xfrm>
            <a:off x="374040" y="4534600"/>
            <a:ext cx="10224600" cy="126840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a:endParaRPr/>
          </a:p>
        </p:txBody>
      </p:sp>
      <p:sp>
        <p:nvSpPr>
          <p:cNvPr id="12" name="Google Shape;12;p2"/>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74040" y="6768920"/>
            <a:ext cx="7198500" cy="968100"/>
          </a:xfrm>
          <a:prstGeom prst="rect">
            <a:avLst/>
          </a:prstGeom>
        </p:spPr>
        <p:txBody>
          <a:bodyPr spcFirstLastPara="1" wrap="square" lIns="109700" tIns="109700" rIns="109700" bIns="1097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45" name="Google Shape;45;p11"/>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74040" y="1769800"/>
            <a:ext cx="10224600" cy="3141600"/>
          </a:xfrm>
          <a:prstGeom prst="rect">
            <a:avLst/>
          </a:prstGeom>
        </p:spPr>
        <p:txBody>
          <a:bodyPr spcFirstLastPara="1" wrap="square" lIns="109700" tIns="109700" rIns="109700" bIns="109700" anchor="b" anchorCtr="0">
            <a:no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a:r>
              <a:t>xx%</a:t>
            </a:r>
          </a:p>
        </p:txBody>
      </p:sp>
      <p:sp>
        <p:nvSpPr>
          <p:cNvPr id="48" name="Google Shape;48;p12"/>
          <p:cNvSpPr txBox="1">
            <a:spLocks noGrp="1"/>
          </p:cNvSpPr>
          <p:nvPr>
            <p:ph type="body" idx="1"/>
          </p:nvPr>
        </p:nvSpPr>
        <p:spPr>
          <a:xfrm>
            <a:off x="374040" y="5043560"/>
            <a:ext cx="10224600" cy="2081100"/>
          </a:xfrm>
          <a:prstGeom prst="rect">
            <a:avLst/>
          </a:prstGeom>
        </p:spPr>
        <p:txBody>
          <a:bodyPr spcFirstLastPara="1" wrap="square" lIns="109700" tIns="109700" rIns="109700" bIns="109700" anchor="t" anchorCtr="0">
            <a:noAutofit/>
          </a:bodyPr>
          <a:lstStyle>
            <a:lvl1pPr marL="457200" lvl="0" indent="-368300" algn="ctr">
              <a:spcBef>
                <a:spcPts val="0"/>
              </a:spcBef>
              <a:spcAft>
                <a:spcPts val="0"/>
              </a:spcAft>
              <a:buSzPts val="2200"/>
              <a:buChar char="●"/>
              <a:defRPr/>
            </a:lvl1pPr>
            <a:lvl2pPr marL="914400" lvl="1" indent="-336550" algn="ctr">
              <a:spcBef>
                <a:spcPts val="1900"/>
              </a:spcBef>
              <a:spcAft>
                <a:spcPts val="0"/>
              </a:spcAft>
              <a:buSzPts val="1700"/>
              <a:buChar char="○"/>
              <a:defRPr/>
            </a:lvl2pPr>
            <a:lvl3pPr marL="1371600" lvl="2" indent="-336550" algn="ctr">
              <a:spcBef>
                <a:spcPts val="1900"/>
              </a:spcBef>
              <a:spcAft>
                <a:spcPts val="0"/>
              </a:spcAft>
              <a:buSzPts val="1700"/>
              <a:buChar char="■"/>
              <a:defRPr/>
            </a:lvl3pPr>
            <a:lvl4pPr marL="1828800" lvl="3" indent="-336550" algn="ctr">
              <a:spcBef>
                <a:spcPts val="1900"/>
              </a:spcBef>
              <a:spcAft>
                <a:spcPts val="0"/>
              </a:spcAft>
              <a:buSzPts val="1700"/>
              <a:buChar char="●"/>
              <a:defRPr/>
            </a:lvl4pPr>
            <a:lvl5pPr marL="2286000" lvl="4" indent="-336550" algn="ctr">
              <a:spcBef>
                <a:spcPts val="1900"/>
              </a:spcBef>
              <a:spcAft>
                <a:spcPts val="0"/>
              </a:spcAft>
              <a:buSzPts val="1700"/>
              <a:buChar char="○"/>
              <a:defRPr/>
            </a:lvl5pPr>
            <a:lvl6pPr marL="2743200" lvl="5" indent="-336550" algn="ctr">
              <a:spcBef>
                <a:spcPts val="1900"/>
              </a:spcBef>
              <a:spcAft>
                <a:spcPts val="0"/>
              </a:spcAft>
              <a:buSzPts val="1700"/>
              <a:buChar char="■"/>
              <a:defRPr/>
            </a:lvl6pPr>
            <a:lvl7pPr marL="3200400" lvl="6" indent="-336550" algn="ctr">
              <a:spcBef>
                <a:spcPts val="1900"/>
              </a:spcBef>
              <a:spcAft>
                <a:spcPts val="0"/>
              </a:spcAft>
              <a:buSzPts val="1700"/>
              <a:buChar char="●"/>
              <a:defRPr/>
            </a:lvl7pPr>
            <a:lvl8pPr marL="3657600" lvl="7" indent="-336550" algn="ctr">
              <a:spcBef>
                <a:spcPts val="1900"/>
              </a:spcBef>
              <a:spcAft>
                <a:spcPts val="0"/>
              </a:spcAft>
              <a:buSzPts val="1700"/>
              <a:buChar char="○"/>
              <a:defRPr/>
            </a:lvl8pPr>
            <a:lvl9pPr marL="4114800" lvl="8" indent="-336550" algn="ctr">
              <a:spcBef>
                <a:spcPts val="1900"/>
              </a:spcBef>
              <a:spcAft>
                <a:spcPts val="1900"/>
              </a:spcAft>
              <a:buSzPts val="1700"/>
              <a:buChar char="■"/>
              <a:defRPr/>
            </a:lvl9pPr>
          </a:lstStyle>
          <a:p>
            <a:endParaRPr/>
          </a:p>
        </p:txBody>
      </p:sp>
      <p:sp>
        <p:nvSpPr>
          <p:cNvPr id="49" name="Google Shape;49;p12"/>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74050" y="1191320"/>
            <a:ext cx="10224600" cy="3284400"/>
          </a:xfrm>
          <a:prstGeom prst="rect">
            <a:avLst/>
          </a:prstGeom>
        </p:spPr>
        <p:txBody>
          <a:bodyPr spcFirstLastPara="1" wrap="square" lIns="109700" tIns="109700" rIns="109700" bIns="109700" anchor="b" anchorCtr="0">
            <a:no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58" name="Google Shape;58;p15"/>
          <p:cNvSpPr txBox="1">
            <a:spLocks noGrp="1"/>
          </p:cNvSpPr>
          <p:nvPr>
            <p:ph type="subTitle" idx="1"/>
          </p:nvPr>
        </p:nvSpPr>
        <p:spPr>
          <a:xfrm>
            <a:off x="374040" y="4534600"/>
            <a:ext cx="10224600" cy="126840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a:endParaRPr/>
          </a:p>
        </p:txBody>
      </p:sp>
      <p:sp>
        <p:nvSpPr>
          <p:cNvPr id="59" name="Google Shape;59;p15"/>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74040" y="3441360"/>
            <a:ext cx="10224600" cy="1346700"/>
          </a:xfrm>
          <a:prstGeom prst="rect">
            <a:avLst/>
          </a:prstGeom>
        </p:spPr>
        <p:txBody>
          <a:bodyPr spcFirstLastPara="1" wrap="square" lIns="109700" tIns="109700" rIns="109700" bIns="109700" anchor="ctr" anchorCtr="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a:endParaRPr/>
          </a:p>
        </p:txBody>
      </p:sp>
      <p:sp>
        <p:nvSpPr>
          <p:cNvPr id="62" name="Google Shape;62;p16"/>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5" name="Google Shape;65;p17"/>
          <p:cNvSpPr txBox="1">
            <a:spLocks noGrp="1"/>
          </p:cNvSpPr>
          <p:nvPr>
            <p:ph type="body" idx="1"/>
          </p:nvPr>
        </p:nvSpPr>
        <p:spPr>
          <a:xfrm>
            <a:off x="374040" y="1843960"/>
            <a:ext cx="10224600" cy="5466300"/>
          </a:xfrm>
          <a:prstGeom prst="rect">
            <a:avLst/>
          </a:prstGeom>
        </p:spPr>
        <p:txBody>
          <a:bodyPr spcFirstLastPara="1" wrap="square" lIns="109700" tIns="109700" rIns="109700" bIns="109700" anchor="t"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66" name="Google Shape;66;p17"/>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9" name="Google Shape;69;p18"/>
          <p:cNvSpPr txBox="1">
            <a:spLocks noGrp="1"/>
          </p:cNvSpPr>
          <p:nvPr>
            <p:ph type="body" idx="1"/>
          </p:nvPr>
        </p:nvSpPr>
        <p:spPr>
          <a:xfrm>
            <a:off x="374040" y="1843960"/>
            <a:ext cx="4800000" cy="546630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70" name="Google Shape;70;p18"/>
          <p:cNvSpPr txBox="1">
            <a:spLocks noGrp="1"/>
          </p:cNvSpPr>
          <p:nvPr>
            <p:ph type="body" idx="2"/>
          </p:nvPr>
        </p:nvSpPr>
        <p:spPr>
          <a:xfrm>
            <a:off x="5798880" y="1843960"/>
            <a:ext cx="4800000" cy="546630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71" name="Google Shape;71;p18"/>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74" name="Google Shape;74;p19"/>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74040" y="888960"/>
            <a:ext cx="3369600" cy="1209300"/>
          </a:xfrm>
          <a:prstGeom prst="rect">
            <a:avLst/>
          </a:prstGeom>
        </p:spPr>
        <p:txBody>
          <a:bodyPr spcFirstLastPara="1" wrap="square" lIns="109700" tIns="109700" rIns="109700" bIns="109700" anchor="b" anchorCtr="0">
            <a:no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77" name="Google Shape;77;p20"/>
          <p:cNvSpPr txBox="1">
            <a:spLocks noGrp="1"/>
          </p:cNvSpPr>
          <p:nvPr>
            <p:ph type="body" idx="1"/>
          </p:nvPr>
        </p:nvSpPr>
        <p:spPr>
          <a:xfrm>
            <a:off x="374040" y="2223360"/>
            <a:ext cx="3369600" cy="5087100"/>
          </a:xfrm>
          <a:prstGeom prst="rect">
            <a:avLst/>
          </a:prstGeom>
        </p:spPr>
        <p:txBody>
          <a:bodyPr spcFirstLastPara="1" wrap="square" lIns="109700" tIns="109700" rIns="109700" bIns="109700" anchor="t" anchorCtr="0">
            <a:noAutofit/>
          </a:bodyPr>
          <a:lstStyle>
            <a:lvl1pPr marL="457200" lvl="0" indent="-317500">
              <a:spcBef>
                <a:spcPts val="0"/>
              </a:spcBef>
              <a:spcAft>
                <a:spcPts val="0"/>
              </a:spcAft>
              <a:buSzPts val="1400"/>
              <a:buChar char="●"/>
              <a:defRPr sz="14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78" name="Google Shape;78;p20"/>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588300" y="720240"/>
            <a:ext cx="7641300" cy="6545100"/>
          </a:xfrm>
          <a:prstGeom prst="rect">
            <a:avLst/>
          </a:prstGeom>
        </p:spPr>
        <p:txBody>
          <a:bodyPr spcFirstLastPara="1" wrap="square" lIns="109700" tIns="109700" rIns="109700" bIns="109700" anchor="ctr"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
        <p:nvSpPr>
          <p:cNvPr id="81" name="Google Shape;81;p21"/>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74040" y="3441360"/>
            <a:ext cx="10224600" cy="1346700"/>
          </a:xfrm>
          <a:prstGeom prst="rect">
            <a:avLst/>
          </a:prstGeom>
        </p:spPr>
        <p:txBody>
          <a:bodyPr spcFirstLastPara="1" wrap="square" lIns="109700" tIns="109700" rIns="109700" bIns="109700" anchor="ctr" anchorCtr="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a:endParaRPr/>
          </a:p>
        </p:txBody>
      </p:sp>
      <p:sp>
        <p:nvSpPr>
          <p:cNvPr id="15" name="Google Shape;15;p3"/>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5486400" y="-200"/>
            <a:ext cx="5486400" cy="8229600"/>
          </a:xfrm>
          <a:prstGeom prst="rect">
            <a:avLst/>
          </a:prstGeom>
          <a:solidFill>
            <a:schemeClr val="lt2"/>
          </a:solidFill>
          <a:ln>
            <a:noFill/>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84" name="Google Shape;84;p22"/>
          <p:cNvSpPr txBox="1">
            <a:spLocks noGrp="1"/>
          </p:cNvSpPr>
          <p:nvPr>
            <p:ph type="title"/>
          </p:nvPr>
        </p:nvSpPr>
        <p:spPr>
          <a:xfrm>
            <a:off x="318600" y="1973080"/>
            <a:ext cx="4854300" cy="2371800"/>
          </a:xfrm>
          <a:prstGeom prst="rect">
            <a:avLst/>
          </a:prstGeom>
        </p:spPr>
        <p:txBody>
          <a:bodyPr spcFirstLastPara="1" wrap="square" lIns="109700" tIns="109700" rIns="109700" bIns="109700" anchor="b"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85" name="Google Shape;85;p22"/>
          <p:cNvSpPr txBox="1">
            <a:spLocks noGrp="1"/>
          </p:cNvSpPr>
          <p:nvPr>
            <p:ph type="subTitle" idx="1"/>
          </p:nvPr>
        </p:nvSpPr>
        <p:spPr>
          <a:xfrm>
            <a:off x="318600" y="4484920"/>
            <a:ext cx="4854300" cy="197610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86" name="Google Shape;86;p22"/>
          <p:cNvSpPr txBox="1">
            <a:spLocks noGrp="1"/>
          </p:cNvSpPr>
          <p:nvPr>
            <p:ph type="body" idx="2"/>
          </p:nvPr>
        </p:nvSpPr>
        <p:spPr>
          <a:xfrm>
            <a:off x="5927400" y="1158520"/>
            <a:ext cx="4604400" cy="5912400"/>
          </a:xfrm>
          <a:prstGeom prst="rect">
            <a:avLst/>
          </a:prstGeom>
        </p:spPr>
        <p:txBody>
          <a:bodyPr spcFirstLastPara="1" wrap="square" lIns="109700" tIns="109700" rIns="109700" bIns="109700" anchor="ctr"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87" name="Google Shape;87;p22"/>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74040" y="6768920"/>
            <a:ext cx="7198500" cy="968100"/>
          </a:xfrm>
          <a:prstGeom prst="rect">
            <a:avLst/>
          </a:prstGeom>
        </p:spPr>
        <p:txBody>
          <a:bodyPr spcFirstLastPara="1" wrap="square" lIns="109700" tIns="109700" rIns="109700" bIns="1097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90" name="Google Shape;90;p23"/>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74040" y="1769800"/>
            <a:ext cx="10224600" cy="3141600"/>
          </a:xfrm>
          <a:prstGeom prst="rect">
            <a:avLst/>
          </a:prstGeom>
        </p:spPr>
        <p:txBody>
          <a:bodyPr spcFirstLastPara="1" wrap="square" lIns="109700" tIns="109700" rIns="109700" bIns="109700" anchor="b" anchorCtr="0">
            <a:no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a:r>
              <a:t>xx%</a:t>
            </a:r>
          </a:p>
        </p:txBody>
      </p:sp>
      <p:sp>
        <p:nvSpPr>
          <p:cNvPr id="93" name="Google Shape;93;p24"/>
          <p:cNvSpPr txBox="1">
            <a:spLocks noGrp="1"/>
          </p:cNvSpPr>
          <p:nvPr>
            <p:ph type="body" idx="1"/>
          </p:nvPr>
        </p:nvSpPr>
        <p:spPr>
          <a:xfrm>
            <a:off x="374040" y="5043560"/>
            <a:ext cx="10224600" cy="2081100"/>
          </a:xfrm>
          <a:prstGeom prst="rect">
            <a:avLst/>
          </a:prstGeom>
        </p:spPr>
        <p:txBody>
          <a:bodyPr spcFirstLastPara="1" wrap="square" lIns="109700" tIns="109700" rIns="109700" bIns="109700" anchor="t" anchorCtr="0">
            <a:noAutofit/>
          </a:bodyPr>
          <a:lstStyle>
            <a:lvl1pPr marL="457200" lvl="0" indent="-368300" algn="ctr">
              <a:spcBef>
                <a:spcPts val="0"/>
              </a:spcBef>
              <a:spcAft>
                <a:spcPts val="0"/>
              </a:spcAft>
              <a:buSzPts val="2200"/>
              <a:buChar char="●"/>
              <a:defRPr/>
            </a:lvl1pPr>
            <a:lvl2pPr marL="914400" lvl="1" indent="-336550" algn="ctr">
              <a:spcBef>
                <a:spcPts val="1900"/>
              </a:spcBef>
              <a:spcAft>
                <a:spcPts val="0"/>
              </a:spcAft>
              <a:buSzPts val="1700"/>
              <a:buChar char="○"/>
              <a:defRPr/>
            </a:lvl2pPr>
            <a:lvl3pPr marL="1371600" lvl="2" indent="-336550" algn="ctr">
              <a:spcBef>
                <a:spcPts val="1900"/>
              </a:spcBef>
              <a:spcAft>
                <a:spcPts val="0"/>
              </a:spcAft>
              <a:buSzPts val="1700"/>
              <a:buChar char="■"/>
              <a:defRPr/>
            </a:lvl3pPr>
            <a:lvl4pPr marL="1828800" lvl="3" indent="-336550" algn="ctr">
              <a:spcBef>
                <a:spcPts val="1900"/>
              </a:spcBef>
              <a:spcAft>
                <a:spcPts val="0"/>
              </a:spcAft>
              <a:buSzPts val="1700"/>
              <a:buChar char="●"/>
              <a:defRPr/>
            </a:lvl4pPr>
            <a:lvl5pPr marL="2286000" lvl="4" indent="-336550" algn="ctr">
              <a:spcBef>
                <a:spcPts val="1900"/>
              </a:spcBef>
              <a:spcAft>
                <a:spcPts val="0"/>
              </a:spcAft>
              <a:buSzPts val="1700"/>
              <a:buChar char="○"/>
              <a:defRPr/>
            </a:lvl5pPr>
            <a:lvl6pPr marL="2743200" lvl="5" indent="-336550" algn="ctr">
              <a:spcBef>
                <a:spcPts val="1900"/>
              </a:spcBef>
              <a:spcAft>
                <a:spcPts val="0"/>
              </a:spcAft>
              <a:buSzPts val="1700"/>
              <a:buChar char="■"/>
              <a:defRPr/>
            </a:lvl6pPr>
            <a:lvl7pPr marL="3200400" lvl="6" indent="-336550" algn="ctr">
              <a:spcBef>
                <a:spcPts val="1900"/>
              </a:spcBef>
              <a:spcAft>
                <a:spcPts val="0"/>
              </a:spcAft>
              <a:buSzPts val="1700"/>
              <a:buChar char="●"/>
              <a:defRPr/>
            </a:lvl7pPr>
            <a:lvl8pPr marL="3657600" lvl="7" indent="-336550" algn="ctr">
              <a:spcBef>
                <a:spcPts val="1900"/>
              </a:spcBef>
              <a:spcAft>
                <a:spcPts val="0"/>
              </a:spcAft>
              <a:buSzPts val="1700"/>
              <a:buChar char="○"/>
              <a:defRPr/>
            </a:lvl8pPr>
            <a:lvl9pPr marL="4114800" lvl="8" indent="-336550" algn="ctr">
              <a:spcBef>
                <a:spcPts val="1900"/>
              </a:spcBef>
              <a:spcAft>
                <a:spcPts val="1900"/>
              </a:spcAft>
              <a:buSzPts val="1700"/>
              <a:buChar char="■"/>
              <a:defRPr/>
            </a:lvl9pPr>
          </a:lstStyle>
          <a:p>
            <a:endParaRPr/>
          </a:p>
        </p:txBody>
      </p:sp>
      <p:sp>
        <p:nvSpPr>
          <p:cNvPr id="94" name="Google Shape;94;p24"/>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5"/>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27"/>
          <p:cNvSpPr txBox="1">
            <a:spLocks noGrp="1"/>
          </p:cNvSpPr>
          <p:nvPr>
            <p:ph type="ctrTitle"/>
          </p:nvPr>
        </p:nvSpPr>
        <p:spPr>
          <a:xfrm>
            <a:off x="374050" y="1191320"/>
            <a:ext cx="10224720" cy="3284280"/>
          </a:xfrm>
          <a:prstGeom prst="rect">
            <a:avLst/>
          </a:prstGeom>
        </p:spPr>
        <p:txBody>
          <a:bodyPr spcFirstLastPara="1" wrap="square" lIns="109700" tIns="109700" rIns="109700" bIns="109700" anchor="b" anchorCtr="0">
            <a:no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103" name="Google Shape;103;p27"/>
          <p:cNvSpPr txBox="1">
            <a:spLocks noGrp="1"/>
          </p:cNvSpPr>
          <p:nvPr>
            <p:ph type="subTitle" idx="1"/>
          </p:nvPr>
        </p:nvSpPr>
        <p:spPr>
          <a:xfrm>
            <a:off x="374040" y="4534600"/>
            <a:ext cx="10224720" cy="126828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a:endParaRPr/>
          </a:p>
        </p:txBody>
      </p:sp>
      <p:sp>
        <p:nvSpPr>
          <p:cNvPr id="104" name="Google Shape;104;p27"/>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374040" y="3441360"/>
            <a:ext cx="10224720" cy="1346760"/>
          </a:xfrm>
          <a:prstGeom prst="rect">
            <a:avLst/>
          </a:prstGeom>
        </p:spPr>
        <p:txBody>
          <a:bodyPr spcFirstLastPara="1" wrap="square" lIns="109700" tIns="109700" rIns="109700" bIns="109700" anchor="ctr" anchorCtr="0">
            <a:noAutofit/>
          </a:bodyPr>
          <a:lstStyle>
            <a:lvl1pPr lvl="0" algn="ctr">
              <a:spcBef>
                <a:spcPts val="0"/>
              </a:spcBef>
              <a:spcAft>
                <a:spcPts val="0"/>
              </a:spcAft>
              <a:buSzPts val="4300"/>
              <a:buNone/>
              <a:defRPr sz="4300"/>
            </a:lvl1pPr>
            <a:lvl2pPr lvl="1" algn="ctr">
              <a:spcBef>
                <a:spcPts val="0"/>
              </a:spcBef>
              <a:spcAft>
                <a:spcPts val="0"/>
              </a:spcAft>
              <a:buSzPts val="4300"/>
              <a:buNone/>
              <a:defRPr sz="4300"/>
            </a:lvl2pPr>
            <a:lvl3pPr lvl="2" algn="ctr">
              <a:spcBef>
                <a:spcPts val="0"/>
              </a:spcBef>
              <a:spcAft>
                <a:spcPts val="0"/>
              </a:spcAft>
              <a:buSzPts val="4300"/>
              <a:buNone/>
              <a:defRPr sz="4300"/>
            </a:lvl3pPr>
            <a:lvl4pPr lvl="3" algn="ctr">
              <a:spcBef>
                <a:spcPts val="0"/>
              </a:spcBef>
              <a:spcAft>
                <a:spcPts val="0"/>
              </a:spcAft>
              <a:buSzPts val="4300"/>
              <a:buNone/>
              <a:defRPr sz="4300"/>
            </a:lvl4pPr>
            <a:lvl5pPr lvl="4" algn="ctr">
              <a:spcBef>
                <a:spcPts val="0"/>
              </a:spcBef>
              <a:spcAft>
                <a:spcPts val="0"/>
              </a:spcAft>
              <a:buSzPts val="4300"/>
              <a:buNone/>
              <a:defRPr sz="4300"/>
            </a:lvl5pPr>
            <a:lvl6pPr lvl="5" algn="ctr">
              <a:spcBef>
                <a:spcPts val="0"/>
              </a:spcBef>
              <a:spcAft>
                <a:spcPts val="0"/>
              </a:spcAft>
              <a:buSzPts val="4300"/>
              <a:buNone/>
              <a:defRPr sz="4300"/>
            </a:lvl6pPr>
            <a:lvl7pPr lvl="6" algn="ctr">
              <a:spcBef>
                <a:spcPts val="0"/>
              </a:spcBef>
              <a:spcAft>
                <a:spcPts val="0"/>
              </a:spcAft>
              <a:buSzPts val="4300"/>
              <a:buNone/>
              <a:defRPr sz="4300"/>
            </a:lvl7pPr>
            <a:lvl8pPr lvl="7" algn="ctr">
              <a:spcBef>
                <a:spcPts val="0"/>
              </a:spcBef>
              <a:spcAft>
                <a:spcPts val="0"/>
              </a:spcAft>
              <a:buSzPts val="4300"/>
              <a:buNone/>
              <a:defRPr sz="4300"/>
            </a:lvl8pPr>
            <a:lvl9pPr lvl="8" algn="ctr">
              <a:spcBef>
                <a:spcPts val="0"/>
              </a:spcBef>
              <a:spcAft>
                <a:spcPts val="0"/>
              </a:spcAft>
              <a:buSzPts val="4300"/>
              <a:buNone/>
              <a:defRPr sz="4300"/>
            </a:lvl9pPr>
          </a:lstStyle>
          <a:p>
            <a:endParaRPr/>
          </a:p>
        </p:txBody>
      </p:sp>
      <p:sp>
        <p:nvSpPr>
          <p:cNvPr id="107" name="Google Shape;107;p28"/>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29"/>
          <p:cNvSpPr txBox="1">
            <a:spLocks noGrp="1"/>
          </p:cNvSpPr>
          <p:nvPr>
            <p:ph type="title"/>
          </p:nvPr>
        </p:nvSpPr>
        <p:spPr>
          <a:xfrm>
            <a:off x="374040" y="712040"/>
            <a:ext cx="1022472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10" name="Google Shape;110;p29"/>
          <p:cNvSpPr txBox="1">
            <a:spLocks noGrp="1"/>
          </p:cNvSpPr>
          <p:nvPr>
            <p:ph type="body" idx="1"/>
          </p:nvPr>
        </p:nvSpPr>
        <p:spPr>
          <a:xfrm>
            <a:off x="374040" y="1843960"/>
            <a:ext cx="10224720" cy="5466240"/>
          </a:xfrm>
          <a:prstGeom prst="rect">
            <a:avLst/>
          </a:prstGeom>
        </p:spPr>
        <p:txBody>
          <a:bodyPr spcFirstLastPara="1" wrap="square" lIns="109700" tIns="109700" rIns="109700" bIns="109700" anchor="t"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111" name="Google Shape;111;p29"/>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30"/>
          <p:cNvSpPr txBox="1">
            <a:spLocks noGrp="1"/>
          </p:cNvSpPr>
          <p:nvPr>
            <p:ph type="title"/>
          </p:nvPr>
        </p:nvSpPr>
        <p:spPr>
          <a:xfrm>
            <a:off x="374040" y="712040"/>
            <a:ext cx="1022472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14" name="Google Shape;114;p30"/>
          <p:cNvSpPr txBox="1">
            <a:spLocks noGrp="1"/>
          </p:cNvSpPr>
          <p:nvPr>
            <p:ph type="body" idx="1"/>
          </p:nvPr>
        </p:nvSpPr>
        <p:spPr>
          <a:xfrm>
            <a:off x="374040" y="1843960"/>
            <a:ext cx="4799880" cy="546624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115" name="Google Shape;115;p30"/>
          <p:cNvSpPr txBox="1">
            <a:spLocks noGrp="1"/>
          </p:cNvSpPr>
          <p:nvPr>
            <p:ph type="body" idx="2"/>
          </p:nvPr>
        </p:nvSpPr>
        <p:spPr>
          <a:xfrm>
            <a:off x="5798880" y="1843960"/>
            <a:ext cx="4799880" cy="546624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116" name="Google Shape;116;p30"/>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374040" y="712040"/>
            <a:ext cx="1022472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19" name="Google Shape;119;p31"/>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374040" y="888960"/>
            <a:ext cx="3369600" cy="1209240"/>
          </a:xfrm>
          <a:prstGeom prst="rect">
            <a:avLst/>
          </a:prstGeom>
        </p:spPr>
        <p:txBody>
          <a:bodyPr spcFirstLastPara="1" wrap="square" lIns="109700" tIns="109700" rIns="109700" bIns="109700" anchor="b" anchorCtr="0">
            <a:no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122" name="Google Shape;122;p32"/>
          <p:cNvSpPr txBox="1">
            <a:spLocks noGrp="1"/>
          </p:cNvSpPr>
          <p:nvPr>
            <p:ph type="body" idx="1"/>
          </p:nvPr>
        </p:nvSpPr>
        <p:spPr>
          <a:xfrm>
            <a:off x="374040" y="2223360"/>
            <a:ext cx="3369600" cy="5087160"/>
          </a:xfrm>
          <a:prstGeom prst="rect">
            <a:avLst/>
          </a:prstGeom>
        </p:spPr>
        <p:txBody>
          <a:bodyPr spcFirstLastPara="1" wrap="square" lIns="109700" tIns="109700" rIns="109700" bIns="109700" anchor="t" anchorCtr="0">
            <a:noAutofit/>
          </a:bodyPr>
          <a:lstStyle>
            <a:lvl1pPr marL="457200" lvl="0" indent="-317500">
              <a:spcBef>
                <a:spcPts val="0"/>
              </a:spcBef>
              <a:spcAft>
                <a:spcPts val="0"/>
              </a:spcAft>
              <a:buSzPts val="1400"/>
              <a:buChar char="●"/>
              <a:defRPr sz="14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123" name="Google Shape;123;p32"/>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374040" y="1843960"/>
            <a:ext cx="10224600" cy="5466300"/>
          </a:xfrm>
          <a:prstGeom prst="rect">
            <a:avLst/>
          </a:prstGeom>
        </p:spPr>
        <p:txBody>
          <a:bodyPr spcFirstLastPara="1" wrap="square" lIns="109700" tIns="109700" rIns="109700" bIns="109700" anchor="t"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19" name="Google Shape;19;p4"/>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p33"/>
          <p:cNvSpPr txBox="1">
            <a:spLocks noGrp="1"/>
          </p:cNvSpPr>
          <p:nvPr>
            <p:ph type="title"/>
          </p:nvPr>
        </p:nvSpPr>
        <p:spPr>
          <a:xfrm>
            <a:off x="588300" y="720240"/>
            <a:ext cx="7641360" cy="6545160"/>
          </a:xfrm>
          <a:prstGeom prst="rect">
            <a:avLst/>
          </a:prstGeom>
        </p:spPr>
        <p:txBody>
          <a:bodyPr spcFirstLastPara="1" wrap="square" lIns="109700" tIns="109700" rIns="109700" bIns="109700" anchor="ctr"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
        <p:nvSpPr>
          <p:cNvPr id="126" name="Google Shape;126;p33"/>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34"/>
          <p:cNvSpPr/>
          <p:nvPr/>
        </p:nvSpPr>
        <p:spPr>
          <a:xfrm>
            <a:off x="5486400" y="-200"/>
            <a:ext cx="5486400" cy="8229600"/>
          </a:xfrm>
          <a:prstGeom prst="rect">
            <a:avLst/>
          </a:prstGeom>
          <a:solidFill>
            <a:schemeClr val="lt2"/>
          </a:solidFill>
          <a:ln>
            <a:noFill/>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129" name="Google Shape;129;p34"/>
          <p:cNvSpPr txBox="1">
            <a:spLocks noGrp="1"/>
          </p:cNvSpPr>
          <p:nvPr>
            <p:ph type="title"/>
          </p:nvPr>
        </p:nvSpPr>
        <p:spPr>
          <a:xfrm>
            <a:off x="318600" y="1973080"/>
            <a:ext cx="4854240" cy="2371680"/>
          </a:xfrm>
          <a:prstGeom prst="rect">
            <a:avLst/>
          </a:prstGeom>
        </p:spPr>
        <p:txBody>
          <a:bodyPr spcFirstLastPara="1" wrap="square" lIns="109700" tIns="109700" rIns="109700" bIns="109700" anchor="b"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30" name="Google Shape;130;p34"/>
          <p:cNvSpPr txBox="1">
            <a:spLocks noGrp="1"/>
          </p:cNvSpPr>
          <p:nvPr>
            <p:ph type="subTitle" idx="1"/>
          </p:nvPr>
        </p:nvSpPr>
        <p:spPr>
          <a:xfrm>
            <a:off x="318600" y="4484920"/>
            <a:ext cx="4854240" cy="197604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31" name="Google Shape;131;p34"/>
          <p:cNvSpPr txBox="1">
            <a:spLocks noGrp="1"/>
          </p:cNvSpPr>
          <p:nvPr>
            <p:ph type="body" idx="2"/>
          </p:nvPr>
        </p:nvSpPr>
        <p:spPr>
          <a:xfrm>
            <a:off x="5927400" y="1158520"/>
            <a:ext cx="4604400" cy="5912280"/>
          </a:xfrm>
          <a:prstGeom prst="rect">
            <a:avLst/>
          </a:prstGeom>
        </p:spPr>
        <p:txBody>
          <a:bodyPr spcFirstLastPara="1" wrap="square" lIns="109700" tIns="109700" rIns="109700" bIns="109700" anchor="ctr"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132" name="Google Shape;132;p34"/>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sp>
        <p:nvSpPr>
          <p:cNvPr id="134" name="Google Shape;134;p35"/>
          <p:cNvSpPr txBox="1">
            <a:spLocks noGrp="1"/>
          </p:cNvSpPr>
          <p:nvPr>
            <p:ph type="body" idx="1"/>
          </p:nvPr>
        </p:nvSpPr>
        <p:spPr>
          <a:xfrm>
            <a:off x="374040" y="6768920"/>
            <a:ext cx="7198560" cy="968040"/>
          </a:xfrm>
          <a:prstGeom prst="rect">
            <a:avLst/>
          </a:prstGeom>
        </p:spPr>
        <p:txBody>
          <a:bodyPr spcFirstLastPara="1" wrap="square" lIns="109700" tIns="109700" rIns="109700" bIns="1097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135" name="Google Shape;135;p35"/>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36"/>
          <p:cNvSpPr txBox="1">
            <a:spLocks noGrp="1"/>
          </p:cNvSpPr>
          <p:nvPr>
            <p:ph type="title" hasCustomPrompt="1"/>
          </p:nvPr>
        </p:nvSpPr>
        <p:spPr>
          <a:xfrm>
            <a:off x="374040" y="1769800"/>
            <a:ext cx="10224720" cy="3141720"/>
          </a:xfrm>
          <a:prstGeom prst="rect">
            <a:avLst/>
          </a:prstGeom>
        </p:spPr>
        <p:txBody>
          <a:bodyPr spcFirstLastPara="1" wrap="square" lIns="109700" tIns="109700" rIns="109700" bIns="109700" anchor="b" anchorCtr="0">
            <a:no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a:r>
              <a:t>xx%</a:t>
            </a:r>
          </a:p>
        </p:txBody>
      </p:sp>
      <p:sp>
        <p:nvSpPr>
          <p:cNvPr id="138" name="Google Shape;138;p36"/>
          <p:cNvSpPr txBox="1">
            <a:spLocks noGrp="1"/>
          </p:cNvSpPr>
          <p:nvPr>
            <p:ph type="body" idx="1"/>
          </p:nvPr>
        </p:nvSpPr>
        <p:spPr>
          <a:xfrm>
            <a:off x="374040" y="5043560"/>
            <a:ext cx="10224720" cy="2081160"/>
          </a:xfrm>
          <a:prstGeom prst="rect">
            <a:avLst/>
          </a:prstGeom>
        </p:spPr>
        <p:txBody>
          <a:bodyPr spcFirstLastPara="1" wrap="square" lIns="109700" tIns="109700" rIns="109700" bIns="109700" anchor="t" anchorCtr="0">
            <a:noAutofit/>
          </a:bodyPr>
          <a:lstStyle>
            <a:lvl1pPr marL="457200" lvl="0" indent="-368300" algn="ctr">
              <a:spcBef>
                <a:spcPts val="0"/>
              </a:spcBef>
              <a:spcAft>
                <a:spcPts val="0"/>
              </a:spcAft>
              <a:buSzPts val="2200"/>
              <a:buChar char="●"/>
              <a:defRPr/>
            </a:lvl1pPr>
            <a:lvl2pPr marL="914400" lvl="1" indent="-336550" algn="ctr">
              <a:spcBef>
                <a:spcPts val="1900"/>
              </a:spcBef>
              <a:spcAft>
                <a:spcPts val="0"/>
              </a:spcAft>
              <a:buSzPts val="1700"/>
              <a:buChar char="○"/>
              <a:defRPr/>
            </a:lvl2pPr>
            <a:lvl3pPr marL="1371600" lvl="2" indent="-336550" algn="ctr">
              <a:spcBef>
                <a:spcPts val="1900"/>
              </a:spcBef>
              <a:spcAft>
                <a:spcPts val="0"/>
              </a:spcAft>
              <a:buSzPts val="1700"/>
              <a:buChar char="■"/>
              <a:defRPr/>
            </a:lvl3pPr>
            <a:lvl4pPr marL="1828800" lvl="3" indent="-336550" algn="ctr">
              <a:spcBef>
                <a:spcPts val="1900"/>
              </a:spcBef>
              <a:spcAft>
                <a:spcPts val="0"/>
              </a:spcAft>
              <a:buSzPts val="1700"/>
              <a:buChar char="●"/>
              <a:defRPr/>
            </a:lvl4pPr>
            <a:lvl5pPr marL="2286000" lvl="4" indent="-336550" algn="ctr">
              <a:spcBef>
                <a:spcPts val="1900"/>
              </a:spcBef>
              <a:spcAft>
                <a:spcPts val="0"/>
              </a:spcAft>
              <a:buSzPts val="1700"/>
              <a:buChar char="○"/>
              <a:defRPr/>
            </a:lvl5pPr>
            <a:lvl6pPr marL="2743200" lvl="5" indent="-336550" algn="ctr">
              <a:spcBef>
                <a:spcPts val="1900"/>
              </a:spcBef>
              <a:spcAft>
                <a:spcPts val="0"/>
              </a:spcAft>
              <a:buSzPts val="1700"/>
              <a:buChar char="■"/>
              <a:defRPr/>
            </a:lvl6pPr>
            <a:lvl7pPr marL="3200400" lvl="6" indent="-336550" algn="ctr">
              <a:spcBef>
                <a:spcPts val="1900"/>
              </a:spcBef>
              <a:spcAft>
                <a:spcPts val="0"/>
              </a:spcAft>
              <a:buSzPts val="1700"/>
              <a:buChar char="●"/>
              <a:defRPr/>
            </a:lvl7pPr>
            <a:lvl8pPr marL="3657600" lvl="7" indent="-336550" algn="ctr">
              <a:spcBef>
                <a:spcPts val="1900"/>
              </a:spcBef>
              <a:spcAft>
                <a:spcPts val="0"/>
              </a:spcAft>
              <a:buSzPts val="1700"/>
              <a:buChar char="○"/>
              <a:defRPr/>
            </a:lvl8pPr>
            <a:lvl9pPr marL="4114800" lvl="8" indent="-336550" algn="ctr">
              <a:spcBef>
                <a:spcPts val="1900"/>
              </a:spcBef>
              <a:spcAft>
                <a:spcPts val="1900"/>
              </a:spcAft>
              <a:buSzPts val="1700"/>
              <a:buChar char="■"/>
              <a:defRPr/>
            </a:lvl9pPr>
          </a:lstStyle>
          <a:p>
            <a:endParaRPr/>
          </a:p>
        </p:txBody>
      </p:sp>
      <p:sp>
        <p:nvSpPr>
          <p:cNvPr id="139" name="Google Shape;139;p36"/>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37"/>
          <p:cNvSpPr txBox="1">
            <a:spLocks noGrp="1"/>
          </p:cNvSpPr>
          <p:nvPr>
            <p:ph type="sldNum" idx="12"/>
          </p:nvPr>
        </p:nvSpPr>
        <p:spPr>
          <a:xfrm>
            <a:off x="10166949" y="7461147"/>
            <a:ext cx="658440" cy="62964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2" name="Google Shape;22;p5"/>
          <p:cNvSpPr txBox="1">
            <a:spLocks noGrp="1"/>
          </p:cNvSpPr>
          <p:nvPr>
            <p:ph type="body" idx="1"/>
          </p:nvPr>
        </p:nvSpPr>
        <p:spPr>
          <a:xfrm>
            <a:off x="374040" y="1843960"/>
            <a:ext cx="4800000" cy="546630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23" name="Google Shape;23;p5"/>
          <p:cNvSpPr txBox="1">
            <a:spLocks noGrp="1"/>
          </p:cNvSpPr>
          <p:nvPr>
            <p:ph type="body" idx="2"/>
          </p:nvPr>
        </p:nvSpPr>
        <p:spPr>
          <a:xfrm>
            <a:off x="5798880" y="1843960"/>
            <a:ext cx="4800000" cy="5466300"/>
          </a:xfrm>
          <a:prstGeom prst="rect">
            <a:avLst/>
          </a:prstGeom>
        </p:spPr>
        <p:txBody>
          <a:bodyPr spcFirstLastPara="1" wrap="square" lIns="109700" tIns="109700" rIns="109700" bIns="109700" anchor="t" anchorCtr="0">
            <a:noAutofit/>
          </a:bodyPr>
          <a:lstStyle>
            <a:lvl1pPr marL="457200" lvl="0" indent="-336550">
              <a:spcBef>
                <a:spcPts val="0"/>
              </a:spcBef>
              <a:spcAft>
                <a:spcPts val="0"/>
              </a:spcAft>
              <a:buSzPts val="1700"/>
              <a:buChar char="●"/>
              <a:defRPr sz="17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24" name="Google Shape;24;p5"/>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74040" y="712040"/>
            <a:ext cx="10224600" cy="916200"/>
          </a:xfrm>
          <a:prstGeom prst="rect">
            <a:avLst/>
          </a:prstGeom>
        </p:spPr>
        <p:txBody>
          <a:bodyPr spcFirstLastPara="1" wrap="square" lIns="109700" tIns="109700" rIns="109700" bIns="10970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9" name="Google Shape;29;p7"/>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74040" y="888960"/>
            <a:ext cx="3369600" cy="1209300"/>
          </a:xfrm>
          <a:prstGeom prst="rect">
            <a:avLst/>
          </a:prstGeom>
        </p:spPr>
        <p:txBody>
          <a:bodyPr spcFirstLastPara="1" wrap="square" lIns="109700" tIns="109700" rIns="109700" bIns="109700" anchor="b" anchorCtr="0">
            <a:no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32" name="Google Shape;32;p8"/>
          <p:cNvSpPr txBox="1">
            <a:spLocks noGrp="1"/>
          </p:cNvSpPr>
          <p:nvPr>
            <p:ph type="body" idx="1"/>
          </p:nvPr>
        </p:nvSpPr>
        <p:spPr>
          <a:xfrm>
            <a:off x="374040" y="2223360"/>
            <a:ext cx="3369600" cy="5087100"/>
          </a:xfrm>
          <a:prstGeom prst="rect">
            <a:avLst/>
          </a:prstGeom>
        </p:spPr>
        <p:txBody>
          <a:bodyPr spcFirstLastPara="1" wrap="square" lIns="109700" tIns="109700" rIns="109700" bIns="109700" anchor="t" anchorCtr="0">
            <a:noAutofit/>
          </a:bodyPr>
          <a:lstStyle>
            <a:lvl1pPr marL="457200" lvl="0" indent="-317500">
              <a:spcBef>
                <a:spcPts val="0"/>
              </a:spcBef>
              <a:spcAft>
                <a:spcPts val="0"/>
              </a:spcAft>
              <a:buSzPts val="1400"/>
              <a:buChar char="●"/>
              <a:defRPr sz="1400"/>
            </a:lvl1pPr>
            <a:lvl2pPr marL="914400" lvl="1" indent="-317500">
              <a:spcBef>
                <a:spcPts val="1900"/>
              </a:spcBef>
              <a:spcAft>
                <a:spcPts val="0"/>
              </a:spcAft>
              <a:buSzPts val="1400"/>
              <a:buChar char="○"/>
              <a:defRPr sz="1400"/>
            </a:lvl2pPr>
            <a:lvl3pPr marL="1371600" lvl="2" indent="-317500">
              <a:spcBef>
                <a:spcPts val="1900"/>
              </a:spcBef>
              <a:spcAft>
                <a:spcPts val="0"/>
              </a:spcAft>
              <a:buSzPts val="1400"/>
              <a:buChar char="■"/>
              <a:defRPr sz="1400"/>
            </a:lvl3pPr>
            <a:lvl4pPr marL="1828800" lvl="3" indent="-317500">
              <a:spcBef>
                <a:spcPts val="1900"/>
              </a:spcBef>
              <a:spcAft>
                <a:spcPts val="0"/>
              </a:spcAft>
              <a:buSzPts val="1400"/>
              <a:buChar char="●"/>
              <a:defRPr sz="1400"/>
            </a:lvl4pPr>
            <a:lvl5pPr marL="2286000" lvl="4" indent="-317500">
              <a:spcBef>
                <a:spcPts val="1900"/>
              </a:spcBef>
              <a:spcAft>
                <a:spcPts val="0"/>
              </a:spcAft>
              <a:buSzPts val="1400"/>
              <a:buChar char="○"/>
              <a:defRPr sz="1400"/>
            </a:lvl5pPr>
            <a:lvl6pPr marL="2743200" lvl="5" indent="-317500">
              <a:spcBef>
                <a:spcPts val="1900"/>
              </a:spcBef>
              <a:spcAft>
                <a:spcPts val="0"/>
              </a:spcAft>
              <a:buSzPts val="1400"/>
              <a:buChar char="■"/>
              <a:defRPr sz="1400"/>
            </a:lvl6pPr>
            <a:lvl7pPr marL="3200400" lvl="6" indent="-317500">
              <a:spcBef>
                <a:spcPts val="1900"/>
              </a:spcBef>
              <a:spcAft>
                <a:spcPts val="0"/>
              </a:spcAft>
              <a:buSzPts val="1400"/>
              <a:buChar char="●"/>
              <a:defRPr sz="1400"/>
            </a:lvl7pPr>
            <a:lvl8pPr marL="3657600" lvl="7" indent="-317500">
              <a:spcBef>
                <a:spcPts val="1900"/>
              </a:spcBef>
              <a:spcAft>
                <a:spcPts val="0"/>
              </a:spcAft>
              <a:buSzPts val="1400"/>
              <a:buChar char="○"/>
              <a:defRPr sz="1400"/>
            </a:lvl8pPr>
            <a:lvl9pPr marL="4114800" lvl="8" indent="-317500">
              <a:spcBef>
                <a:spcPts val="1900"/>
              </a:spcBef>
              <a:spcAft>
                <a:spcPts val="1900"/>
              </a:spcAft>
              <a:buSzPts val="1400"/>
              <a:buChar char="■"/>
              <a:defRPr sz="1400"/>
            </a:lvl9pPr>
          </a:lstStyle>
          <a:p>
            <a:endParaRPr/>
          </a:p>
        </p:txBody>
      </p:sp>
      <p:sp>
        <p:nvSpPr>
          <p:cNvPr id="33" name="Google Shape;33;p8"/>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588300" y="720240"/>
            <a:ext cx="7641300" cy="6545100"/>
          </a:xfrm>
          <a:prstGeom prst="rect">
            <a:avLst/>
          </a:prstGeom>
        </p:spPr>
        <p:txBody>
          <a:bodyPr spcFirstLastPara="1" wrap="square" lIns="109700" tIns="109700" rIns="109700" bIns="109700" anchor="ctr" anchorCtr="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endParaRPr/>
          </a:p>
        </p:txBody>
      </p:sp>
      <p:sp>
        <p:nvSpPr>
          <p:cNvPr id="36" name="Google Shape;36;p9"/>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5486400" y="-200"/>
            <a:ext cx="5486400" cy="8229600"/>
          </a:xfrm>
          <a:prstGeom prst="rect">
            <a:avLst/>
          </a:prstGeom>
          <a:solidFill>
            <a:schemeClr val="lt2"/>
          </a:solidFill>
          <a:ln>
            <a:noFill/>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9" name="Google Shape;39;p10"/>
          <p:cNvSpPr txBox="1">
            <a:spLocks noGrp="1"/>
          </p:cNvSpPr>
          <p:nvPr>
            <p:ph type="title"/>
          </p:nvPr>
        </p:nvSpPr>
        <p:spPr>
          <a:xfrm>
            <a:off x="318600" y="1973080"/>
            <a:ext cx="4854300" cy="2371800"/>
          </a:xfrm>
          <a:prstGeom prst="rect">
            <a:avLst/>
          </a:prstGeom>
        </p:spPr>
        <p:txBody>
          <a:bodyPr spcFirstLastPara="1" wrap="square" lIns="109700" tIns="109700" rIns="109700" bIns="109700" anchor="b"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40" name="Google Shape;40;p10"/>
          <p:cNvSpPr txBox="1">
            <a:spLocks noGrp="1"/>
          </p:cNvSpPr>
          <p:nvPr>
            <p:ph type="subTitle" idx="1"/>
          </p:nvPr>
        </p:nvSpPr>
        <p:spPr>
          <a:xfrm>
            <a:off x="318600" y="4484920"/>
            <a:ext cx="4854300" cy="1976100"/>
          </a:xfrm>
          <a:prstGeom prst="rect">
            <a:avLst/>
          </a:prstGeom>
        </p:spPr>
        <p:txBody>
          <a:bodyPr spcFirstLastPara="1" wrap="square" lIns="109700" tIns="109700" rIns="109700" bIns="109700" anchor="t"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41" name="Google Shape;41;p10"/>
          <p:cNvSpPr txBox="1">
            <a:spLocks noGrp="1"/>
          </p:cNvSpPr>
          <p:nvPr>
            <p:ph type="body" idx="2"/>
          </p:nvPr>
        </p:nvSpPr>
        <p:spPr>
          <a:xfrm>
            <a:off x="5927400" y="1158520"/>
            <a:ext cx="4604400" cy="5912400"/>
          </a:xfrm>
          <a:prstGeom prst="rect">
            <a:avLst/>
          </a:prstGeom>
        </p:spPr>
        <p:txBody>
          <a:bodyPr spcFirstLastPara="1" wrap="square" lIns="109700" tIns="109700" rIns="109700" bIns="109700" anchor="ctr" anchorCtr="0">
            <a:noAutofit/>
          </a:bodyPr>
          <a:lstStyle>
            <a:lvl1pPr marL="457200" lvl="0" indent="-368300">
              <a:spcBef>
                <a:spcPts val="0"/>
              </a:spcBef>
              <a:spcAft>
                <a:spcPts val="0"/>
              </a:spcAft>
              <a:buSzPts val="2200"/>
              <a:buChar char="●"/>
              <a:defRPr/>
            </a:lvl1pPr>
            <a:lvl2pPr marL="914400" lvl="1" indent="-336550">
              <a:spcBef>
                <a:spcPts val="1900"/>
              </a:spcBef>
              <a:spcAft>
                <a:spcPts val="0"/>
              </a:spcAft>
              <a:buSzPts val="1700"/>
              <a:buChar char="○"/>
              <a:defRPr/>
            </a:lvl2pPr>
            <a:lvl3pPr marL="1371600" lvl="2" indent="-336550">
              <a:spcBef>
                <a:spcPts val="1900"/>
              </a:spcBef>
              <a:spcAft>
                <a:spcPts val="0"/>
              </a:spcAft>
              <a:buSzPts val="1700"/>
              <a:buChar char="■"/>
              <a:defRPr/>
            </a:lvl3pPr>
            <a:lvl4pPr marL="1828800" lvl="3" indent="-336550">
              <a:spcBef>
                <a:spcPts val="1900"/>
              </a:spcBef>
              <a:spcAft>
                <a:spcPts val="0"/>
              </a:spcAft>
              <a:buSzPts val="1700"/>
              <a:buChar char="●"/>
              <a:defRPr/>
            </a:lvl4pPr>
            <a:lvl5pPr marL="2286000" lvl="4" indent="-336550">
              <a:spcBef>
                <a:spcPts val="1900"/>
              </a:spcBef>
              <a:spcAft>
                <a:spcPts val="0"/>
              </a:spcAft>
              <a:buSzPts val="1700"/>
              <a:buChar char="○"/>
              <a:defRPr/>
            </a:lvl5pPr>
            <a:lvl6pPr marL="2743200" lvl="5" indent="-336550">
              <a:spcBef>
                <a:spcPts val="1900"/>
              </a:spcBef>
              <a:spcAft>
                <a:spcPts val="0"/>
              </a:spcAft>
              <a:buSzPts val="1700"/>
              <a:buChar char="■"/>
              <a:defRPr/>
            </a:lvl6pPr>
            <a:lvl7pPr marL="3200400" lvl="6" indent="-336550">
              <a:spcBef>
                <a:spcPts val="1900"/>
              </a:spcBef>
              <a:spcAft>
                <a:spcPts val="0"/>
              </a:spcAft>
              <a:buSzPts val="1700"/>
              <a:buChar char="●"/>
              <a:defRPr/>
            </a:lvl7pPr>
            <a:lvl8pPr marL="3657600" lvl="7" indent="-336550">
              <a:spcBef>
                <a:spcPts val="1900"/>
              </a:spcBef>
              <a:spcAft>
                <a:spcPts val="0"/>
              </a:spcAft>
              <a:buSzPts val="1700"/>
              <a:buChar char="○"/>
              <a:defRPr/>
            </a:lvl8pPr>
            <a:lvl9pPr marL="4114800" lvl="8" indent="-336550">
              <a:spcBef>
                <a:spcPts val="1900"/>
              </a:spcBef>
              <a:spcAft>
                <a:spcPts val="1900"/>
              </a:spcAft>
              <a:buSzPts val="1700"/>
              <a:buChar char="■"/>
              <a:defRPr/>
            </a:lvl9pPr>
          </a:lstStyle>
          <a:p>
            <a:endParaRPr/>
          </a:p>
        </p:txBody>
      </p:sp>
      <p:sp>
        <p:nvSpPr>
          <p:cNvPr id="42" name="Google Shape;42;p10"/>
          <p:cNvSpPr txBox="1">
            <a:spLocks noGrp="1"/>
          </p:cNvSpPr>
          <p:nvPr>
            <p:ph type="sldNum" idx="12"/>
          </p:nvPr>
        </p:nvSpPr>
        <p:spPr>
          <a:xfrm>
            <a:off x="10166949" y="7461147"/>
            <a:ext cx="658500" cy="629700"/>
          </a:xfrm>
          <a:prstGeom prst="rect">
            <a:avLst/>
          </a:prstGeom>
        </p:spPr>
        <p:txBody>
          <a:bodyPr spcFirstLastPara="1" wrap="square" lIns="109700" tIns="109700" rIns="109700" bIns="109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74040" y="712040"/>
            <a:ext cx="10224600" cy="916200"/>
          </a:xfrm>
          <a:prstGeom prst="rect">
            <a:avLst/>
          </a:prstGeom>
          <a:noFill/>
          <a:ln>
            <a:noFill/>
          </a:ln>
        </p:spPr>
        <p:txBody>
          <a:bodyPr spcFirstLastPara="1" wrap="square" lIns="109700" tIns="109700" rIns="109700" bIns="109700" anchor="t" anchorCtr="0">
            <a:noAutofit/>
          </a:bodyPr>
          <a:lstStyle>
            <a:lvl1pPr lvl="0">
              <a:spcBef>
                <a:spcPts val="0"/>
              </a:spcBef>
              <a:spcAft>
                <a:spcPts val="0"/>
              </a:spcAft>
              <a:buClr>
                <a:schemeClr val="dk1"/>
              </a:buClr>
              <a:buSzPts val="3400"/>
              <a:buNone/>
              <a:defRPr sz="3400">
                <a:solidFill>
                  <a:schemeClr val="dk1"/>
                </a:solidFill>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a:endParaRPr/>
          </a:p>
        </p:txBody>
      </p:sp>
      <p:sp>
        <p:nvSpPr>
          <p:cNvPr id="7" name="Google Shape;7;p1"/>
          <p:cNvSpPr txBox="1">
            <a:spLocks noGrp="1"/>
          </p:cNvSpPr>
          <p:nvPr>
            <p:ph type="body" idx="1"/>
          </p:nvPr>
        </p:nvSpPr>
        <p:spPr>
          <a:xfrm>
            <a:off x="374040" y="1843960"/>
            <a:ext cx="10224600" cy="5466300"/>
          </a:xfrm>
          <a:prstGeom prst="rect">
            <a:avLst/>
          </a:prstGeom>
          <a:noFill/>
          <a:ln>
            <a:noFill/>
          </a:ln>
        </p:spPr>
        <p:txBody>
          <a:bodyPr spcFirstLastPara="1" wrap="square" lIns="109700" tIns="109700" rIns="109700" bIns="1097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1900"/>
              </a:spcBef>
              <a:spcAft>
                <a:spcPts val="0"/>
              </a:spcAft>
              <a:buClr>
                <a:schemeClr val="dk2"/>
              </a:buClr>
              <a:buSzPts val="1700"/>
              <a:buChar char="○"/>
              <a:defRPr sz="1700">
                <a:solidFill>
                  <a:schemeClr val="dk2"/>
                </a:solidFill>
              </a:defRPr>
            </a:lvl2pPr>
            <a:lvl3pPr marL="1371600" lvl="2" indent="-336550">
              <a:lnSpc>
                <a:spcPct val="115000"/>
              </a:lnSpc>
              <a:spcBef>
                <a:spcPts val="1900"/>
              </a:spcBef>
              <a:spcAft>
                <a:spcPts val="0"/>
              </a:spcAft>
              <a:buClr>
                <a:schemeClr val="dk2"/>
              </a:buClr>
              <a:buSzPts val="1700"/>
              <a:buChar char="■"/>
              <a:defRPr sz="1700">
                <a:solidFill>
                  <a:schemeClr val="dk2"/>
                </a:solidFill>
              </a:defRPr>
            </a:lvl3pPr>
            <a:lvl4pPr marL="1828800" lvl="3" indent="-336550">
              <a:lnSpc>
                <a:spcPct val="115000"/>
              </a:lnSpc>
              <a:spcBef>
                <a:spcPts val="1900"/>
              </a:spcBef>
              <a:spcAft>
                <a:spcPts val="0"/>
              </a:spcAft>
              <a:buClr>
                <a:schemeClr val="dk2"/>
              </a:buClr>
              <a:buSzPts val="1700"/>
              <a:buChar char="●"/>
              <a:defRPr sz="1700">
                <a:solidFill>
                  <a:schemeClr val="dk2"/>
                </a:solidFill>
              </a:defRPr>
            </a:lvl4pPr>
            <a:lvl5pPr marL="2286000" lvl="4" indent="-336550">
              <a:lnSpc>
                <a:spcPct val="115000"/>
              </a:lnSpc>
              <a:spcBef>
                <a:spcPts val="1900"/>
              </a:spcBef>
              <a:spcAft>
                <a:spcPts val="0"/>
              </a:spcAft>
              <a:buClr>
                <a:schemeClr val="dk2"/>
              </a:buClr>
              <a:buSzPts val="1700"/>
              <a:buChar char="○"/>
              <a:defRPr sz="1700">
                <a:solidFill>
                  <a:schemeClr val="dk2"/>
                </a:solidFill>
              </a:defRPr>
            </a:lvl5pPr>
            <a:lvl6pPr marL="2743200" lvl="5" indent="-336550">
              <a:lnSpc>
                <a:spcPct val="115000"/>
              </a:lnSpc>
              <a:spcBef>
                <a:spcPts val="1900"/>
              </a:spcBef>
              <a:spcAft>
                <a:spcPts val="0"/>
              </a:spcAft>
              <a:buClr>
                <a:schemeClr val="dk2"/>
              </a:buClr>
              <a:buSzPts val="1700"/>
              <a:buChar char="■"/>
              <a:defRPr sz="1700">
                <a:solidFill>
                  <a:schemeClr val="dk2"/>
                </a:solidFill>
              </a:defRPr>
            </a:lvl6pPr>
            <a:lvl7pPr marL="3200400" lvl="6" indent="-336550">
              <a:lnSpc>
                <a:spcPct val="115000"/>
              </a:lnSpc>
              <a:spcBef>
                <a:spcPts val="1900"/>
              </a:spcBef>
              <a:spcAft>
                <a:spcPts val="0"/>
              </a:spcAft>
              <a:buClr>
                <a:schemeClr val="dk2"/>
              </a:buClr>
              <a:buSzPts val="1700"/>
              <a:buChar char="●"/>
              <a:defRPr sz="1700">
                <a:solidFill>
                  <a:schemeClr val="dk2"/>
                </a:solidFill>
              </a:defRPr>
            </a:lvl7pPr>
            <a:lvl8pPr marL="3657600" lvl="7" indent="-336550">
              <a:lnSpc>
                <a:spcPct val="115000"/>
              </a:lnSpc>
              <a:spcBef>
                <a:spcPts val="1900"/>
              </a:spcBef>
              <a:spcAft>
                <a:spcPts val="0"/>
              </a:spcAft>
              <a:buClr>
                <a:schemeClr val="dk2"/>
              </a:buClr>
              <a:buSzPts val="1700"/>
              <a:buChar char="○"/>
              <a:defRPr sz="1700">
                <a:solidFill>
                  <a:schemeClr val="dk2"/>
                </a:solidFill>
              </a:defRPr>
            </a:lvl8pPr>
            <a:lvl9pPr marL="4114800" lvl="8" indent="-336550">
              <a:lnSpc>
                <a:spcPct val="115000"/>
              </a:lnSpc>
              <a:spcBef>
                <a:spcPts val="1900"/>
              </a:spcBef>
              <a:spcAft>
                <a:spcPts val="19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10166949" y="7461147"/>
            <a:ext cx="658500" cy="629700"/>
          </a:xfrm>
          <a:prstGeom prst="rect">
            <a:avLst/>
          </a:prstGeom>
          <a:noFill/>
          <a:ln>
            <a:noFill/>
          </a:ln>
        </p:spPr>
        <p:txBody>
          <a:bodyPr spcFirstLastPara="1" wrap="square" lIns="109700" tIns="109700" rIns="109700" bIns="1097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374040" y="712040"/>
            <a:ext cx="10224600" cy="916200"/>
          </a:xfrm>
          <a:prstGeom prst="rect">
            <a:avLst/>
          </a:prstGeom>
          <a:noFill/>
          <a:ln>
            <a:noFill/>
          </a:ln>
        </p:spPr>
        <p:txBody>
          <a:bodyPr spcFirstLastPara="1" wrap="square" lIns="109700" tIns="109700" rIns="109700" bIns="109700" anchor="t" anchorCtr="0">
            <a:noAutofit/>
          </a:bodyPr>
          <a:lstStyle>
            <a:lvl1pPr lvl="0">
              <a:spcBef>
                <a:spcPts val="0"/>
              </a:spcBef>
              <a:spcAft>
                <a:spcPts val="0"/>
              </a:spcAft>
              <a:buClr>
                <a:schemeClr val="dk1"/>
              </a:buClr>
              <a:buSzPts val="3400"/>
              <a:buNone/>
              <a:defRPr sz="3400">
                <a:solidFill>
                  <a:schemeClr val="dk1"/>
                </a:solidFill>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a:endParaRPr/>
          </a:p>
        </p:txBody>
      </p:sp>
      <p:sp>
        <p:nvSpPr>
          <p:cNvPr id="54" name="Google Shape;54;p14"/>
          <p:cNvSpPr txBox="1">
            <a:spLocks noGrp="1"/>
          </p:cNvSpPr>
          <p:nvPr>
            <p:ph type="body" idx="1"/>
          </p:nvPr>
        </p:nvSpPr>
        <p:spPr>
          <a:xfrm>
            <a:off x="374040" y="1843960"/>
            <a:ext cx="10224600" cy="5466300"/>
          </a:xfrm>
          <a:prstGeom prst="rect">
            <a:avLst/>
          </a:prstGeom>
          <a:noFill/>
          <a:ln>
            <a:noFill/>
          </a:ln>
        </p:spPr>
        <p:txBody>
          <a:bodyPr spcFirstLastPara="1" wrap="square" lIns="109700" tIns="109700" rIns="109700" bIns="1097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1900"/>
              </a:spcBef>
              <a:spcAft>
                <a:spcPts val="0"/>
              </a:spcAft>
              <a:buClr>
                <a:schemeClr val="dk2"/>
              </a:buClr>
              <a:buSzPts val="1700"/>
              <a:buChar char="○"/>
              <a:defRPr sz="1700">
                <a:solidFill>
                  <a:schemeClr val="dk2"/>
                </a:solidFill>
              </a:defRPr>
            </a:lvl2pPr>
            <a:lvl3pPr marL="1371600" lvl="2" indent="-336550">
              <a:lnSpc>
                <a:spcPct val="115000"/>
              </a:lnSpc>
              <a:spcBef>
                <a:spcPts val="1900"/>
              </a:spcBef>
              <a:spcAft>
                <a:spcPts val="0"/>
              </a:spcAft>
              <a:buClr>
                <a:schemeClr val="dk2"/>
              </a:buClr>
              <a:buSzPts val="1700"/>
              <a:buChar char="■"/>
              <a:defRPr sz="1700">
                <a:solidFill>
                  <a:schemeClr val="dk2"/>
                </a:solidFill>
              </a:defRPr>
            </a:lvl3pPr>
            <a:lvl4pPr marL="1828800" lvl="3" indent="-336550">
              <a:lnSpc>
                <a:spcPct val="115000"/>
              </a:lnSpc>
              <a:spcBef>
                <a:spcPts val="1900"/>
              </a:spcBef>
              <a:spcAft>
                <a:spcPts val="0"/>
              </a:spcAft>
              <a:buClr>
                <a:schemeClr val="dk2"/>
              </a:buClr>
              <a:buSzPts val="1700"/>
              <a:buChar char="●"/>
              <a:defRPr sz="1700">
                <a:solidFill>
                  <a:schemeClr val="dk2"/>
                </a:solidFill>
              </a:defRPr>
            </a:lvl4pPr>
            <a:lvl5pPr marL="2286000" lvl="4" indent="-336550">
              <a:lnSpc>
                <a:spcPct val="115000"/>
              </a:lnSpc>
              <a:spcBef>
                <a:spcPts val="1900"/>
              </a:spcBef>
              <a:spcAft>
                <a:spcPts val="0"/>
              </a:spcAft>
              <a:buClr>
                <a:schemeClr val="dk2"/>
              </a:buClr>
              <a:buSzPts val="1700"/>
              <a:buChar char="○"/>
              <a:defRPr sz="1700">
                <a:solidFill>
                  <a:schemeClr val="dk2"/>
                </a:solidFill>
              </a:defRPr>
            </a:lvl5pPr>
            <a:lvl6pPr marL="2743200" lvl="5" indent="-336550">
              <a:lnSpc>
                <a:spcPct val="115000"/>
              </a:lnSpc>
              <a:spcBef>
                <a:spcPts val="1900"/>
              </a:spcBef>
              <a:spcAft>
                <a:spcPts val="0"/>
              </a:spcAft>
              <a:buClr>
                <a:schemeClr val="dk2"/>
              </a:buClr>
              <a:buSzPts val="1700"/>
              <a:buChar char="■"/>
              <a:defRPr sz="1700">
                <a:solidFill>
                  <a:schemeClr val="dk2"/>
                </a:solidFill>
              </a:defRPr>
            </a:lvl6pPr>
            <a:lvl7pPr marL="3200400" lvl="6" indent="-336550">
              <a:lnSpc>
                <a:spcPct val="115000"/>
              </a:lnSpc>
              <a:spcBef>
                <a:spcPts val="1900"/>
              </a:spcBef>
              <a:spcAft>
                <a:spcPts val="0"/>
              </a:spcAft>
              <a:buClr>
                <a:schemeClr val="dk2"/>
              </a:buClr>
              <a:buSzPts val="1700"/>
              <a:buChar char="●"/>
              <a:defRPr sz="1700">
                <a:solidFill>
                  <a:schemeClr val="dk2"/>
                </a:solidFill>
              </a:defRPr>
            </a:lvl7pPr>
            <a:lvl8pPr marL="3657600" lvl="7" indent="-336550">
              <a:lnSpc>
                <a:spcPct val="115000"/>
              </a:lnSpc>
              <a:spcBef>
                <a:spcPts val="1900"/>
              </a:spcBef>
              <a:spcAft>
                <a:spcPts val="0"/>
              </a:spcAft>
              <a:buClr>
                <a:schemeClr val="dk2"/>
              </a:buClr>
              <a:buSzPts val="1700"/>
              <a:buChar char="○"/>
              <a:defRPr sz="1700">
                <a:solidFill>
                  <a:schemeClr val="dk2"/>
                </a:solidFill>
              </a:defRPr>
            </a:lvl8pPr>
            <a:lvl9pPr marL="4114800" lvl="8" indent="-336550">
              <a:lnSpc>
                <a:spcPct val="115000"/>
              </a:lnSpc>
              <a:spcBef>
                <a:spcPts val="1900"/>
              </a:spcBef>
              <a:spcAft>
                <a:spcPts val="1900"/>
              </a:spcAft>
              <a:buClr>
                <a:schemeClr val="dk2"/>
              </a:buClr>
              <a:buSzPts val="1700"/>
              <a:buChar char="■"/>
              <a:defRPr sz="1700">
                <a:solidFill>
                  <a:schemeClr val="dk2"/>
                </a:solidFill>
              </a:defRPr>
            </a:lvl9pPr>
          </a:lstStyle>
          <a:p>
            <a:endParaRPr/>
          </a:p>
        </p:txBody>
      </p:sp>
      <p:sp>
        <p:nvSpPr>
          <p:cNvPr id="55" name="Google Shape;55;p14"/>
          <p:cNvSpPr txBox="1">
            <a:spLocks noGrp="1"/>
          </p:cNvSpPr>
          <p:nvPr>
            <p:ph type="sldNum" idx="12"/>
          </p:nvPr>
        </p:nvSpPr>
        <p:spPr>
          <a:xfrm>
            <a:off x="10166949" y="7461147"/>
            <a:ext cx="658500" cy="629700"/>
          </a:xfrm>
          <a:prstGeom prst="rect">
            <a:avLst/>
          </a:prstGeom>
          <a:noFill/>
          <a:ln>
            <a:noFill/>
          </a:ln>
        </p:spPr>
        <p:txBody>
          <a:bodyPr spcFirstLastPara="1" wrap="square" lIns="109700" tIns="109700" rIns="109700" bIns="1097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374040" y="712040"/>
            <a:ext cx="10224720" cy="916200"/>
          </a:xfrm>
          <a:prstGeom prst="rect">
            <a:avLst/>
          </a:prstGeom>
          <a:noFill/>
          <a:ln>
            <a:noFill/>
          </a:ln>
        </p:spPr>
        <p:txBody>
          <a:bodyPr spcFirstLastPara="1" wrap="square" lIns="109700" tIns="109700" rIns="109700" bIns="109700" anchor="t" anchorCtr="0">
            <a:noAutofit/>
          </a:bodyPr>
          <a:lstStyle>
            <a:lvl1pPr lvl="0">
              <a:spcBef>
                <a:spcPts val="0"/>
              </a:spcBef>
              <a:spcAft>
                <a:spcPts val="0"/>
              </a:spcAft>
              <a:buClr>
                <a:schemeClr val="dk1"/>
              </a:buClr>
              <a:buSzPts val="3400"/>
              <a:buNone/>
              <a:defRPr sz="3400">
                <a:solidFill>
                  <a:schemeClr val="dk1"/>
                </a:solidFill>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a:endParaRPr/>
          </a:p>
        </p:txBody>
      </p:sp>
      <p:sp>
        <p:nvSpPr>
          <p:cNvPr id="99" name="Google Shape;99;p26"/>
          <p:cNvSpPr txBox="1">
            <a:spLocks noGrp="1"/>
          </p:cNvSpPr>
          <p:nvPr>
            <p:ph type="body" idx="1"/>
          </p:nvPr>
        </p:nvSpPr>
        <p:spPr>
          <a:xfrm>
            <a:off x="374040" y="1843960"/>
            <a:ext cx="10224720" cy="5466240"/>
          </a:xfrm>
          <a:prstGeom prst="rect">
            <a:avLst/>
          </a:prstGeom>
          <a:noFill/>
          <a:ln>
            <a:noFill/>
          </a:ln>
        </p:spPr>
        <p:txBody>
          <a:bodyPr spcFirstLastPara="1" wrap="square" lIns="109700" tIns="109700" rIns="109700" bIns="1097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1900"/>
              </a:spcBef>
              <a:spcAft>
                <a:spcPts val="0"/>
              </a:spcAft>
              <a:buClr>
                <a:schemeClr val="dk2"/>
              </a:buClr>
              <a:buSzPts val="1700"/>
              <a:buChar char="○"/>
              <a:defRPr sz="1700">
                <a:solidFill>
                  <a:schemeClr val="dk2"/>
                </a:solidFill>
              </a:defRPr>
            </a:lvl2pPr>
            <a:lvl3pPr marL="1371600" lvl="2" indent="-336550">
              <a:lnSpc>
                <a:spcPct val="115000"/>
              </a:lnSpc>
              <a:spcBef>
                <a:spcPts val="1900"/>
              </a:spcBef>
              <a:spcAft>
                <a:spcPts val="0"/>
              </a:spcAft>
              <a:buClr>
                <a:schemeClr val="dk2"/>
              </a:buClr>
              <a:buSzPts val="1700"/>
              <a:buChar char="■"/>
              <a:defRPr sz="1700">
                <a:solidFill>
                  <a:schemeClr val="dk2"/>
                </a:solidFill>
              </a:defRPr>
            </a:lvl3pPr>
            <a:lvl4pPr marL="1828800" lvl="3" indent="-336550">
              <a:lnSpc>
                <a:spcPct val="115000"/>
              </a:lnSpc>
              <a:spcBef>
                <a:spcPts val="1900"/>
              </a:spcBef>
              <a:spcAft>
                <a:spcPts val="0"/>
              </a:spcAft>
              <a:buClr>
                <a:schemeClr val="dk2"/>
              </a:buClr>
              <a:buSzPts val="1700"/>
              <a:buChar char="●"/>
              <a:defRPr sz="1700">
                <a:solidFill>
                  <a:schemeClr val="dk2"/>
                </a:solidFill>
              </a:defRPr>
            </a:lvl4pPr>
            <a:lvl5pPr marL="2286000" lvl="4" indent="-336550">
              <a:lnSpc>
                <a:spcPct val="115000"/>
              </a:lnSpc>
              <a:spcBef>
                <a:spcPts val="1900"/>
              </a:spcBef>
              <a:spcAft>
                <a:spcPts val="0"/>
              </a:spcAft>
              <a:buClr>
                <a:schemeClr val="dk2"/>
              </a:buClr>
              <a:buSzPts val="1700"/>
              <a:buChar char="○"/>
              <a:defRPr sz="1700">
                <a:solidFill>
                  <a:schemeClr val="dk2"/>
                </a:solidFill>
              </a:defRPr>
            </a:lvl5pPr>
            <a:lvl6pPr marL="2743200" lvl="5" indent="-336550">
              <a:lnSpc>
                <a:spcPct val="115000"/>
              </a:lnSpc>
              <a:spcBef>
                <a:spcPts val="1900"/>
              </a:spcBef>
              <a:spcAft>
                <a:spcPts val="0"/>
              </a:spcAft>
              <a:buClr>
                <a:schemeClr val="dk2"/>
              </a:buClr>
              <a:buSzPts val="1700"/>
              <a:buChar char="■"/>
              <a:defRPr sz="1700">
                <a:solidFill>
                  <a:schemeClr val="dk2"/>
                </a:solidFill>
              </a:defRPr>
            </a:lvl6pPr>
            <a:lvl7pPr marL="3200400" lvl="6" indent="-336550">
              <a:lnSpc>
                <a:spcPct val="115000"/>
              </a:lnSpc>
              <a:spcBef>
                <a:spcPts val="1900"/>
              </a:spcBef>
              <a:spcAft>
                <a:spcPts val="0"/>
              </a:spcAft>
              <a:buClr>
                <a:schemeClr val="dk2"/>
              </a:buClr>
              <a:buSzPts val="1700"/>
              <a:buChar char="●"/>
              <a:defRPr sz="1700">
                <a:solidFill>
                  <a:schemeClr val="dk2"/>
                </a:solidFill>
              </a:defRPr>
            </a:lvl7pPr>
            <a:lvl8pPr marL="3657600" lvl="7" indent="-336550">
              <a:lnSpc>
                <a:spcPct val="115000"/>
              </a:lnSpc>
              <a:spcBef>
                <a:spcPts val="1900"/>
              </a:spcBef>
              <a:spcAft>
                <a:spcPts val="0"/>
              </a:spcAft>
              <a:buClr>
                <a:schemeClr val="dk2"/>
              </a:buClr>
              <a:buSzPts val="1700"/>
              <a:buChar char="○"/>
              <a:defRPr sz="1700">
                <a:solidFill>
                  <a:schemeClr val="dk2"/>
                </a:solidFill>
              </a:defRPr>
            </a:lvl8pPr>
            <a:lvl9pPr marL="4114800" lvl="8" indent="-336550">
              <a:lnSpc>
                <a:spcPct val="115000"/>
              </a:lnSpc>
              <a:spcBef>
                <a:spcPts val="1900"/>
              </a:spcBef>
              <a:spcAft>
                <a:spcPts val="1900"/>
              </a:spcAft>
              <a:buClr>
                <a:schemeClr val="dk2"/>
              </a:buClr>
              <a:buSzPts val="1700"/>
              <a:buChar char="■"/>
              <a:defRPr sz="1700">
                <a:solidFill>
                  <a:schemeClr val="dk2"/>
                </a:solidFill>
              </a:defRPr>
            </a:lvl9pPr>
          </a:lstStyle>
          <a:p>
            <a:endParaRPr/>
          </a:p>
        </p:txBody>
      </p:sp>
      <p:sp>
        <p:nvSpPr>
          <p:cNvPr id="100" name="Google Shape;100;p26"/>
          <p:cNvSpPr txBox="1">
            <a:spLocks noGrp="1"/>
          </p:cNvSpPr>
          <p:nvPr>
            <p:ph type="sldNum" idx="12"/>
          </p:nvPr>
        </p:nvSpPr>
        <p:spPr>
          <a:xfrm>
            <a:off x="10166949" y="7461147"/>
            <a:ext cx="658440" cy="629640"/>
          </a:xfrm>
          <a:prstGeom prst="rect">
            <a:avLst/>
          </a:prstGeom>
          <a:noFill/>
          <a:ln>
            <a:noFill/>
          </a:ln>
        </p:spPr>
        <p:txBody>
          <a:bodyPr spcFirstLastPara="1" wrap="square" lIns="109700" tIns="109700" rIns="109700" bIns="1097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slide" Target="slide16.xml"/><Relationship Id="rId21" Type="http://schemas.openxmlformats.org/officeDocument/2006/relationships/image" Target="../media/image10.png"/><Relationship Id="rId34" Type="http://schemas.openxmlformats.org/officeDocument/2006/relationships/slide" Target="slide20.xml"/><Relationship Id="rId42" Type="http://schemas.openxmlformats.org/officeDocument/2006/relationships/slide" Target="slide24.xml"/><Relationship Id="rId47" Type="http://schemas.openxmlformats.org/officeDocument/2006/relationships/image" Target="../media/image23.png"/><Relationship Id="rId50" Type="http://schemas.openxmlformats.org/officeDocument/2006/relationships/slide" Target="slide29.xml"/><Relationship Id="rId55" Type="http://schemas.openxmlformats.org/officeDocument/2006/relationships/image" Target="../media/image27.png"/><Relationship Id="rId63" Type="http://schemas.openxmlformats.org/officeDocument/2006/relationships/image" Target="../media/image31.png"/><Relationship Id="rId7"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slide" Target="slide11.xml"/><Relationship Id="rId29" Type="http://schemas.openxmlformats.org/officeDocument/2006/relationships/image" Target="../media/image14.png"/><Relationship Id="rId11" Type="http://schemas.openxmlformats.org/officeDocument/2006/relationships/image" Target="../media/image5.png"/><Relationship Id="rId24" Type="http://schemas.openxmlformats.org/officeDocument/2006/relationships/slide" Target="slide15.xml"/><Relationship Id="rId32" Type="http://schemas.openxmlformats.org/officeDocument/2006/relationships/slide" Target="slide19.xml"/><Relationship Id="rId37" Type="http://schemas.openxmlformats.org/officeDocument/2006/relationships/image" Target="../media/image18.png"/><Relationship Id="rId40" Type="http://schemas.openxmlformats.org/officeDocument/2006/relationships/slide" Target="slide23.xml"/><Relationship Id="rId45" Type="http://schemas.openxmlformats.org/officeDocument/2006/relationships/image" Target="../media/image22.png"/><Relationship Id="rId53" Type="http://schemas.openxmlformats.org/officeDocument/2006/relationships/image" Target="../media/image26.png"/><Relationship Id="rId58" Type="http://schemas.openxmlformats.org/officeDocument/2006/relationships/slide" Target="slide30.xml"/><Relationship Id="rId5" Type="http://schemas.openxmlformats.org/officeDocument/2006/relationships/slide" Target="slide4.xml"/><Relationship Id="rId61" Type="http://schemas.openxmlformats.org/officeDocument/2006/relationships/image" Target="../media/image30.png"/><Relationship Id="rId19" Type="http://schemas.openxmlformats.org/officeDocument/2006/relationships/image" Target="../media/image9.png"/><Relationship Id="rId14" Type="http://schemas.openxmlformats.org/officeDocument/2006/relationships/slide" Target="slide10.xml"/><Relationship Id="rId22" Type="http://schemas.openxmlformats.org/officeDocument/2006/relationships/slide" Target="slide14.xml"/><Relationship Id="rId27" Type="http://schemas.openxmlformats.org/officeDocument/2006/relationships/image" Target="../media/image13.png"/><Relationship Id="rId30" Type="http://schemas.openxmlformats.org/officeDocument/2006/relationships/slide" Target="slide18.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slide" Target="slide27.xml"/><Relationship Id="rId56" Type="http://schemas.openxmlformats.org/officeDocument/2006/relationships/slide" Target="slide32.xml"/><Relationship Id="rId64" Type="http://schemas.openxmlformats.org/officeDocument/2006/relationships/slide" Target="slide7.xml"/><Relationship Id="rId8" Type="http://schemas.openxmlformats.org/officeDocument/2006/relationships/image" Target="../media/image3.png"/><Relationship Id="rId51" Type="http://schemas.openxmlformats.org/officeDocument/2006/relationships/image" Target="../media/image25.png"/><Relationship Id="rId3" Type="http://schemas.openxmlformats.org/officeDocument/2006/relationships/slide" Target="slide3.xml"/><Relationship Id="rId12" Type="http://schemas.openxmlformats.org/officeDocument/2006/relationships/slide" Target="slide9.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slide" Target="slide22.xml"/><Relationship Id="rId46" Type="http://schemas.openxmlformats.org/officeDocument/2006/relationships/slide" Target="slide26.xml"/><Relationship Id="rId59" Type="http://schemas.openxmlformats.org/officeDocument/2006/relationships/image" Target="../media/image29.png"/><Relationship Id="rId20" Type="http://schemas.openxmlformats.org/officeDocument/2006/relationships/slide" Target="slide13.xml"/><Relationship Id="rId41" Type="http://schemas.openxmlformats.org/officeDocument/2006/relationships/image" Target="../media/image20.png"/><Relationship Id="rId54" Type="http://schemas.openxmlformats.org/officeDocument/2006/relationships/slide" Target="slide31.xml"/><Relationship Id="rId6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2.png"/><Relationship Id="rId15" Type="http://schemas.openxmlformats.org/officeDocument/2006/relationships/image" Target="../media/image7.jpg"/><Relationship Id="rId23" Type="http://schemas.openxmlformats.org/officeDocument/2006/relationships/image" Target="../media/image11.png"/><Relationship Id="rId28" Type="http://schemas.openxmlformats.org/officeDocument/2006/relationships/slide" Target="slide17.xml"/><Relationship Id="rId36" Type="http://schemas.openxmlformats.org/officeDocument/2006/relationships/slide" Target="slide21.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slide" Target="slide8.xml"/><Relationship Id="rId31" Type="http://schemas.openxmlformats.org/officeDocument/2006/relationships/image" Target="../media/image15.png"/><Relationship Id="rId44" Type="http://schemas.openxmlformats.org/officeDocument/2006/relationships/slide" Target="slide25.xml"/><Relationship Id="rId52" Type="http://schemas.openxmlformats.org/officeDocument/2006/relationships/slide" Target="slide28.xml"/><Relationship Id="rId60" Type="http://schemas.openxmlformats.org/officeDocument/2006/relationships/slide" Target="slide6.xml"/><Relationship Id="rId65"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slide" Target="slide12.xml"/><Relationship Id="rId3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www.nwhm.org/online-exhibits/rightsforwomen/Terrell.html"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s://www.aclu.org/issues/voting-right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www.facebook.com/amightygirl/photos/a.360833590619627/3129985140371111/?type=3&amp;theater&amp;ifg=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ncsl.org/legislators-staff/legislators/womens-legislative-network/women-in-state-legislatures-for-2020.aspx" TargetMode="External"/><Relationship Id="rId4" Type="http://schemas.openxmlformats.org/officeDocument/2006/relationships/hyperlink" Target="https://cawp.rutgers.edu/women-us-congress-202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hyperlink" Target="https://matildajoslyngage.org/about-ga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s://www.nps.gov/articles/black-women-and-the-fight-for-voting-rights.ht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hyperlink" Target="https://www.theatlantic.com/sexes/archive/2012/11/vote-no-on-womens-suffrage-bizarre-reasons-for-not-letting-women-vote/264639/" TargetMode="External"/><Relationship Id="rId4" Type="http://schemas.openxmlformats.org/officeDocument/2006/relationships/hyperlink" Target="https://nyheritage.org/exhibits/recognizing-womens-right-vote/women%E2%80%99s-march-january-2017" TargetMode="Externa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hyperlink" Target="https://www.nps.gov/people/mabel-lee.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hyperlink" Target="https://nyheritage.org/exhibits/recognizing-womens-right-vote/haudenosaune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hyperlink" Target="https://nyheritage.org/exhibits/recognizing-womens-right-vote/tax-protes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www.nps.gov/wori/learn/historyculture/2020-crash-course.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nyheritage.org/exhibits/recognizing-womens-right-vote/women%E2%80%99s-march-january-201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www.pbs.org/blackpress/news_bios/well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nyheritage.org/exhibits/recognizing-womens-right-vote/women%E2%80%99s-march-january-2017"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ps.gov/articles/votingrightsact.htm"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hyperlink" Target="https://www.history.com/news/selma-bloody-sunday-attack-civil-rights-moveme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www.vote.org/absentee-ballot/new-york/" TargetMode="External"/><Relationship Id="rId4" Type="http://schemas.openxmlformats.org/officeDocument/2006/relationships/hyperlink" Target="https://www.elections.ny.gov/votingabsente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constitutioncenter.org/blog/the-man-and-his-mom-who-gave-women-the-vot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hyperlink" Target="https://www.history.com/news/7-things-you-might-not-know-about-the-womens-suffrage-move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hyperlink" Target="https://helenrappaport.com/footnotes/rational-dres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hyperlink" Target="https://www.afscme.org/for-members/womens-leadership-training/leadership-tools/body/Women_in_Labor_History_Timeline.pdf?xid=PS_smithsonian"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hyperlink" Target="http://teachersinstitute.yale.edu/curriculum/units/2002/3/02.03.09.x.html?xid=PS_smithsonian" TargetMode="External"/><Relationship Id="rId5" Type="http://schemas.openxmlformats.org/officeDocument/2006/relationships/hyperlink" Target="https://www.warandgender.com/wgwomwwi.htm?xid=PS_smithsonian" TargetMode="External"/><Relationship Id="rId4" Type="http://schemas.openxmlformats.org/officeDocument/2006/relationships/hyperlink" Target="https://www.washingtonpost.com/graphics/2020/local/history/suffrage-facts/" TargetMode="Externa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www.goodreads.com/author/show/102764.Gerda_Lerner" TargetMode="Externa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hyperlink" Target="http://digital.lib.msu.edu/projects/cookbooks/html/books/book_43.cfm" TargetMode="External"/><Relationship Id="rId5" Type="http://schemas.openxmlformats.org/officeDocument/2006/relationships/image" Target="../media/image29.png"/><Relationship Id="rId4" Type="http://schemas.openxmlformats.org/officeDocument/2006/relationships/hyperlink" Target="https://www.npr.org/sections/thesalt/2015/11/05/454246666/how-suffragists-used-cookbooks-as-a-recipe-for-subversi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hyperlink" Target="https://narratively.com/barnum-bailey-forgotten-high-flying-suffragis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history.com/news/7-things-you-might-not-know-about-the-womens-suffrage-movement?fbclid=IwAR0azOHsNulEMuMn_Z1LaCZRJzp6AkJYCsErHov7G4AR0lyQN27I-77O0v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hyperlink" Target="https://www.messynessychic.com/2014/12/09/the-posters-that-warned-against-the-horrors-of-a-world-with-womens-righ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aclu.org/issues/voting-righ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aclu.org/issues/voting-right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vote.org/voter-id-law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www.womensvote100.org/the-suff-buffs-blog/2020/6/24/suffrage-in-spanish-hispanic-women-and-the-fight-for-the-19th-amendment-in-new-mexic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www.npr.org/2017/03/23/521220274/an-intimate-portrait-of-dorothy-day-the-catholic-activist-with-a-bohemian-pa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1D58"/>
        </a:solidFill>
        <a:effectLst/>
      </p:bgPr>
    </p:bg>
    <p:spTree>
      <p:nvGrpSpPr>
        <p:cNvPr id="1" name="Shape 145"/>
        <p:cNvGrpSpPr/>
        <p:nvPr/>
      </p:nvGrpSpPr>
      <p:grpSpPr>
        <a:xfrm>
          <a:off x="0" y="0"/>
          <a:ext cx="0" cy="0"/>
          <a:chOff x="0" y="0"/>
          <a:chExt cx="0" cy="0"/>
        </a:xfrm>
      </p:grpSpPr>
      <p:graphicFrame>
        <p:nvGraphicFramePr>
          <p:cNvPr id="146" name="Google Shape;146;p38"/>
          <p:cNvGraphicFramePr/>
          <p:nvPr/>
        </p:nvGraphicFramePr>
        <p:xfrm>
          <a:off x="62550" y="1101135"/>
          <a:ext cx="10868725" cy="6997075"/>
        </p:xfrm>
        <a:graphic>
          <a:graphicData uri="http://schemas.openxmlformats.org/drawingml/2006/table">
            <a:tbl>
              <a:tblPr>
                <a:noFill/>
                <a:tableStyleId>{673B57BB-D917-4DA5-9318-1F009643BC8E}</a:tableStyleId>
              </a:tblPr>
              <a:tblGrid>
                <a:gridCol w="1552675">
                  <a:extLst>
                    <a:ext uri="{9D8B030D-6E8A-4147-A177-3AD203B41FA5}">
                      <a16:colId xmlns:a16="http://schemas.microsoft.com/office/drawing/2014/main" val="20000"/>
                    </a:ext>
                  </a:extLst>
                </a:gridCol>
                <a:gridCol w="1552675">
                  <a:extLst>
                    <a:ext uri="{9D8B030D-6E8A-4147-A177-3AD203B41FA5}">
                      <a16:colId xmlns:a16="http://schemas.microsoft.com/office/drawing/2014/main" val="20001"/>
                    </a:ext>
                  </a:extLst>
                </a:gridCol>
                <a:gridCol w="1552675">
                  <a:extLst>
                    <a:ext uri="{9D8B030D-6E8A-4147-A177-3AD203B41FA5}">
                      <a16:colId xmlns:a16="http://schemas.microsoft.com/office/drawing/2014/main" val="20002"/>
                    </a:ext>
                  </a:extLst>
                </a:gridCol>
                <a:gridCol w="1552675">
                  <a:extLst>
                    <a:ext uri="{9D8B030D-6E8A-4147-A177-3AD203B41FA5}">
                      <a16:colId xmlns:a16="http://schemas.microsoft.com/office/drawing/2014/main" val="20003"/>
                    </a:ext>
                  </a:extLst>
                </a:gridCol>
                <a:gridCol w="1552675">
                  <a:extLst>
                    <a:ext uri="{9D8B030D-6E8A-4147-A177-3AD203B41FA5}">
                      <a16:colId xmlns:a16="http://schemas.microsoft.com/office/drawing/2014/main" val="20004"/>
                    </a:ext>
                  </a:extLst>
                </a:gridCol>
                <a:gridCol w="1552675">
                  <a:extLst>
                    <a:ext uri="{9D8B030D-6E8A-4147-A177-3AD203B41FA5}">
                      <a16:colId xmlns:a16="http://schemas.microsoft.com/office/drawing/2014/main" val="20005"/>
                    </a:ext>
                  </a:extLst>
                </a:gridCol>
                <a:gridCol w="1552675">
                  <a:extLst>
                    <a:ext uri="{9D8B030D-6E8A-4147-A177-3AD203B41FA5}">
                      <a16:colId xmlns:a16="http://schemas.microsoft.com/office/drawing/2014/main" val="20006"/>
                    </a:ext>
                  </a:extLst>
                </a:gridCol>
              </a:tblGrid>
              <a:tr h="1375375">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8E7CC3"/>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8E7CC3"/>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lnSpc>
                          <a:spcPct val="92000"/>
                        </a:lnSpc>
                        <a:spcBef>
                          <a:spcPts val="0"/>
                        </a:spcBef>
                        <a:spcAft>
                          <a:spcPts val="0"/>
                        </a:spcAft>
                        <a:buClr>
                          <a:schemeClr val="dk1"/>
                        </a:buClr>
                        <a:buSzPts val="1300"/>
                        <a:buFont typeface="Arial"/>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extLst>
                  <a:ext uri="{0D108BD9-81ED-4DB2-BD59-A6C34878D82A}">
                    <a16:rowId xmlns:a16="http://schemas.microsoft.com/office/drawing/2014/main" val="10000"/>
                  </a:ext>
                </a:extLst>
              </a:tr>
              <a:tr h="1419050">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lnSpc>
                          <a:spcPct val="92000"/>
                        </a:lnSpc>
                        <a:spcBef>
                          <a:spcPts val="0"/>
                        </a:spcBef>
                        <a:spcAft>
                          <a:spcPts val="0"/>
                        </a:spcAft>
                        <a:buNone/>
                      </a:pPr>
                      <a:r>
                        <a:rPr lang="en" sz="1700">
                          <a:solidFill>
                            <a:srgbClr val="FFFFFF"/>
                          </a:solidFill>
                          <a:latin typeface="Comic Sans MS"/>
                          <a:ea typeface="Comic Sans MS"/>
                          <a:cs typeface="Comic Sans MS"/>
                          <a:sym typeface="Comic Sans MS"/>
                        </a:rPr>
                        <a:t>   </a:t>
                      </a:r>
                      <a:r>
                        <a:rPr lang="en" sz="1900">
                          <a:solidFill>
                            <a:srgbClr val="FFFFFF"/>
                          </a:solidFill>
                          <a:latin typeface="Comic Sans MS"/>
                          <a:ea typeface="Comic Sans MS"/>
                          <a:cs typeface="Comic Sans MS"/>
                          <a:sym typeface="Comic Sans MS"/>
                        </a:rPr>
                        <a:t>  </a:t>
                      </a: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extLst>
                  <a:ext uri="{0D108BD9-81ED-4DB2-BD59-A6C34878D82A}">
                    <a16:rowId xmlns:a16="http://schemas.microsoft.com/office/drawing/2014/main" val="10001"/>
                  </a:ext>
                </a:extLst>
              </a:tr>
              <a:tr h="1419050">
                <a:tc>
                  <a:txBody>
                    <a:bodyPr/>
                    <a:lstStyle/>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r>
                        <a:rPr lang="en" sz="1700"/>
                        <a:t>R</a:t>
                      </a: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extLst>
                  <a:ext uri="{0D108BD9-81ED-4DB2-BD59-A6C34878D82A}">
                    <a16:rowId xmlns:a16="http://schemas.microsoft.com/office/drawing/2014/main" val="10002"/>
                  </a:ext>
                </a:extLst>
              </a:tr>
              <a:tr h="1419050">
                <a:tc>
                  <a:txBody>
                    <a:bodyPr/>
                    <a:lstStyle/>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extLst>
                  <a:ext uri="{0D108BD9-81ED-4DB2-BD59-A6C34878D82A}">
                    <a16:rowId xmlns:a16="http://schemas.microsoft.com/office/drawing/2014/main" val="10003"/>
                  </a:ext>
                </a:extLst>
              </a:tr>
              <a:tr h="1364550">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109700" marR="109700" marT="109700" marB="109700">
                    <a:lnL w="38100" cap="flat" cmpd="sng">
                      <a:solidFill>
                        <a:srgbClr val="B4A7D6"/>
                      </a:solidFill>
                      <a:prstDash val="solid"/>
                      <a:round/>
                      <a:headEnd type="none" w="sm" len="sm"/>
                      <a:tailEnd type="none" w="sm" len="sm"/>
                    </a:lnL>
                    <a:lnR w="38100" cap="flat" cmpd="sng">
                      <a:solidFill>
                        <a:srgbClr val="B4A7D6"/>
                      </a:solidFill>
                      <a:prstDash val="solid"/>
                      <a:round/>
                      <a:headEnd type="none" w="sm" len="sm"/>
                      <a:tailEnd type="none" w="sm" len="sm"/>
                    </a:lnR>
                    <a:lnT w="38100" cap="flat" cmpd="sng">
                      <a:solidFill>
                        <a:srgbClr val="B4A7D6"/>
                      </a:solidFill>
                      <a:prstDash val="solid"/>
                      <a:round/>
                      <a:headEnd type="none" w="sm" len="sm"/>
                      <a:tailEnd type="none" w="sm" len="sm"/>
                    </a:lnT>
                    <a:lnB w="38100" cap="flat" cmpd="sng">
                      <a:solidFill>
                        <a:srgbClr val="B4A7D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47" name="Google Shape;147;p38">
            <a:hlinkClick r:id="rId3" action="ppaction://hlinksldjump"/>
          </p:cNvPr>
          <p:cNvPicPr preferRelativeResize="0"/>
          <p:nvPr/>
        </p:nvPicPr>
        <p:blipFill rotWithShape="1">
          <a:blip r:embed="rId4">
            <a:alphaModFix/>
          </a:blip>
          <a:srcRect b="23541"/>
          <a:stretch/>
        </p:blipFill>
        <p:spPr>
          <a:xfrm>
            <a:off x="1869900" y="1592280"/>
            <a:ext cx="1011780" cy="804600"/>
          </a:xfrm>
          <a:prstGeom prst="rect">
            <a:avLst/>
          </a:prstGeom>
          <a:noFill/>
          <a:ln w="28575" cap="flat" cmpd="sng">
            <a:solidFill>
              <a:srgbClr val="FFFFFF"/>
            </a:solidFill>
            <a:prstDash val="solid"/>
            <a:round/>
            <a:headEnd type="none" w="sm" len="sm"/>
            <a:tailEnd type="none" w="sm" len="sm"/>
          </a:ln>
        </p:spPr>
      </p:pic>
      <p:sp>
        <p:nvSpPr>
          <p:cNvPr id="148" name="Google Shape;148;p38"/>
          <p:cNvSpPr/>
          <p:nvPr/>
        </p:nvSpPr>
        <p:spPr>
          <a:xfrm>
            <a:off x="3242150" y="143175"/>
            <a:ext cx="4940100" cy="878400"/>
          </a:xfrm>
          <a:prstGeom prst="rect">
            <a:avLst/>
          </a:prstGeom>
          <a:solidFill>
            <a:srgbClr val="E6CE2B"/>
          </a:solidFill>
          <a:ln w="38100"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None/>
            </a:pPr>
            <a:endParaRPr sz="1900" b="1">
              <a:latin typeface="Alegreya"/>
              <a:ea typeface="Alegreya"/>
              <a:cs typeface="Alegreya"/>
              <a:sym typeface="Alegreya"/>
            </a:endParaRPr>
          </a:p>
          <a:p>
            <a:pPr marL="0" lvl="0" indent="0" algn="ctr" rtl="0">
              <a:lnSpc>
                <a:spcPct val="92000"/>
              </a:lnSpc>
              <a:spcBef>
                <a:spcPts val="0"/>
              </a:spcBef>
              <a:spcAft>
                <a:spcPts val="0"/>
              </a:spcAft>
              <a:buNone/>
            </a:pPr>
            <a:r>
              <a:rPr lang="en" sz="1800" b="1">
                <a:solidFill>
                  <a:srgbClr val="FFFFFF"/>
                </a:solidFill>
                <a:latin typeface="Alegreya"/>
                <a:ea typeface="Alegreya"/>
                <a:cs typeface="Alegreya"/>
                <a:sym typeface="Alegreya"/>
              </a:rPr>
              <a:t>Welcome to </a:t>
            </a:r>
            <a:endParaRPr sz="1800" b="1">
              <a:solidFill>
                <a:srgbClr val="FFFFFF"/>
              </a:solidFill>
              <a:latin typeface="Alegreya"/>
              <a:ea typeface="Alegreya"/>
              <a:cs typeface="Alegreya"/>
              <a:sym typeface="Alegreya"/>
            </a:endParaRPr>
          </a:p>
          <a:p>
            <a:pPr marL="0" lvl="0" indent="0" algn="ctr" rtl="0">
              <a:lnSpc>
                <a:spcPct val="92000"/>
              </a:lnSpc>
              <a:spcBef>
                <a:spcPts val="0"/>
              </a:spcBef>
              <a:spcAft>
                <a:spcPts val="0"/>
              </a:spcAft>
              <a:buNone/>
            </a:pPr>
            <a:r>
              <a:rPr lang="en" sz="1800" b="1">
                <a:solidFill>
                  <a:srgbClr val="FFFFFF"/>
                </a:solidFill>
                <a:latin typeface="Alegreya"/>
                <a:ea typeface="Alegreya"/>
                <a:cs typeface="Alegreya"/>
                <a:sym typeface="Alegreya"/>
              </a:rPr>
              <a:t>   Voting Rights Awareness Days</a:t>
            </a:r>
            <a:endParaRPr sz="1800" b="1">
              <a:solidFill>
                <a:srgbClr val="FFFFFF"/>
              </a:solidFill>
              <a:latin typeface="Alegreya"/>
              <a:ea typeface="Alegreya"/>
              <a:cs typeface="Alegreya"/>
              <a:sym typeface="Alegreya"/>
            </a:endParaRPr>
          </a:p>
          <a:p>
            <a:pPr marL="0" lvl="0" indent="0" algn="l" rtl="0">
              <a:lnSpc>
                <a:spcPct val="92000"/>
              </a:lnSpc>
              <a:spcBef>
                <a:spcPts val="0"/>
              </a:spcBef>
              <a:spcAft>
                <a:spcPts val="0"/>
              </a:spcAft>
              <a:buClr>
                <a:schemeClr val="dk1"/>
              </a:buClr>
              <a:buSzPts val="1300"/>
              <a:buFont typeface="Arial"/>
              <a:buNone/>
            </a:pPr>
            <a:r>
              <a:rPr lang="en" sz="2100" b="1">
                <a:solidFill>
                  <a:srgbClr val="FFFFFF"/>
                </a:solidFill>
                <a:latin typeface="Caveat"/>
                <a:ea typeface="Caveat"/>
                <a:cs typeface="Caveat"/>
                <a:sym typeface="Caveat"/>
              </a:rPr>
              <a:t>-In Sisterhood and Solidarity,  NYSUT Women</a:t>
            </a:r>
            <a:endParaRPr sz="1300" b="1">
              <a:solidFill>
                <a:srgbClr val="FFFFFF"/>
              </a:solidFill>
            </a:endParaRPr>
          </a:p>
          <a:p>
            <a:pPr marL="0" lvl="0" indent="0" algn="l" rtl="0">
              <a:spcBef>
                <a:spcPts val="0"/>
              </a:spcBef>
              <a:spcAft>
                <a:spcPts val="0"/>
              </a:spcAft>
              <a:buNone/>
            </a:pPr>
            <a:endParaRPr sz="1900" b="1">
              <a:latin typeface="Alegreya"/>
              <a:ea typeface="Alegreya"/>
              <a:cs typeface="Alegreya"/>
              <a:sym typeface="Alegreya"/>
            </a:endParaRPr>
          </a:p>
        </p:txBody>
      </p:sp>
      <p:sp>
        <p:nvSpPr>
          <p:cNvPr id="149" name="Google Shape;149;p38"/>
          <p:cNvSpPr txBox="1"/>
          <p:nvPr/>
        </p:nvSpPr>
        <p:spPr>
          <a:xfrm>
            <a:off x="0" y="991080"/>
            <a:ext cx="1615200" cy="8571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Gender Equality</a:t>
            </a:r>
            <a:endParaRPr sz="1400" b="1">
              <a:solidFill>
                <a:srgbClr val="FF00FF"/>
              </a:solidFill>
              <a:latin typeface="Comic Sans MS"/>
              <a:ea typeface="Comic Sans MS"/>
              <a:cs typeface="Comic Sans MS"/>
              <a:sym typeface="Comic Sans MS"/>
            </a:endParaRPr>
          </a:p>
        </p:txBody>
      </p:sp>
      <p:sp>
        <p:nvSpPr>
          <p:cNvPr id="150" name="Google Shape;150;p38"/>
          <p:cNvSpPr txBox="1"/>
          <p:nvPr/>
        </p:nvSpPr>
        <p:spPr>
          <a:xfrm>
            <a:off x="1689360" y="983790"/>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a:t>
            </a:r>
            <a:endParaRPr sz="1400" b="1">
              <a:solidFill>
                <a:srgbClr val="FF00FF"/>
              </a:solidFill>
              <a:latin typeface="Comic Sans MS"/>
              <a:ea typeface="Comic Sans MS"/>
              <a:cs typeface="Comic Sans MS"/>
              <a:sym typeface="Comic Sans MS"/>
            </a:endParaRPr>
          </a:p>
          <a:p>
            <a:pPr marL="0" lvl="0" indent="0" algn="just" rtl="0">
              <a:lnSpc>
                <a:spcPct val="92000"/>
              </a:lnSpc>
              <a:spcBef>
                <a:spcPts val="0"/>
              </a:spcBef>
              <a:spcAft>
                <a:spcPts val="0"/>
              </a:spcAft>
              <a:buClr>
                <a:schemeClr val="dk1"/>
              </a:buClr>
              <a:buSzPts val="1300"/>
              <a:buFont typeface="Arial"/>
              <a:buNone/>
            </a:pPr>
            <a:r>
              <a:rPr lang="en" sz="1400" b="1">
                <a:solidFill>
                  <a:srgbClr val="FF00FF"/>
                </a:solidFill>
                <a:latin typeface="Comic Sans MS"/>
                <a:ea typeface="Comic Sans MS"/>
                <a:cs typeface="Comic Sans MS"/>
                <a:sym typeface="Comic Sans MS"/>
              </a:rPr>
              <a:t>Gerda Lerner</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51" name="Google Shape;151;p38"/>
          <p:cNvSpPr txBox="1"/>
          <p:nvPr/>
        </p:nvSpPr>
        <p:spPr>
          <a:xfrm>
            <a:off x="62550" y="2381820"/>
            <a:ext cx="1552800" cy="652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500" b="1">
                <a:solidFill>
                  <a:srgbClr val="FF00FF"/>
                </a:solidFill>
                <a:latin typeface="Comic Sans MS"/>
                <a:ea typeface="Comic Sans MS"/>
                <a:cs typeface="Comic Sans MS"/>
                <a:sym typeface="Comic Sans MS"/>
              </a:rPr>
              <a:t>Day 8</a:t>
            </a:r>
            <a:endParaRPr sz="15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Dorothy Day</a:t>
            </a:r>
            <a:endParaRPr sz="1400" b="1">
              <a:solidFill>
                <a:srgbClr val="FF00FF"/>
              </a:solidFill>
              <a:latin typeface="Comic Sans MS"/>
              <a:ea typeface="Comic Sans MS"/>
              <a:cs typeface="Comic Sans MS"/>
              <a:sym typeface="Comic Sans MS"/>
            </a:endParaRPr>
          </a:p>
        </p:txBody>
      </p:sp>
      <p:sp>
        <p:nvSpPr>
          <p:cNvPr id="152" name="Google Shape;152;p38"/>
          <p:cNvSpPr txBox="1"/>
          <p:nvPr/>
        </p:nvSpPr>
        <p:spPr>
          <a:xfrm>
            <a:off x="1626150" y="2412075"/>
            <a:ext cx="1552800" cy="652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9</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The March</a:t>
            </a:r>
            <a:endParaRPr sz="1400" b="1">
              <a:solidFill>
                <a:srgbClr val="FF00FF"/>
              </a:solidFill>
              <a:latin typeface="Comic Sans MS"/>
              <a:ea typeface="Comic Sans MS"/>
              <a:cs typeface="Comic Sans MS"/>
              <a:sym typeface="Comic Sans MS"/>
            </a:endParaRPr>
          </a:p>
        </p:txBody>
      </p:sp>
      <p:sp>
        <p:nvSpPr>
          <p:cNvPr id="153" name="Google Shape;153;p38"/>
          <p:cNvSpPr txBox="1"/>
          <p:nvPr/>
        </p:nvSpPr>
        <p:spPr>
          <a:xfrm>
            <a:off x="3084353" y="2442330"/>
            <a:ext cx="16980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10</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b="1">
                <a:solidFill>
                  <a:srgbClr val="FF00FF"/>
                </a:solidFill>
                <a:latin typeface="Comic Sans MS"/>
                <a:ea typeface="Comic Sans MS"/>
                <a:cs typeface="Comic Sans MS"/>
                <a:sym typeface="Comic Sans MS"/>
              </a:rPr>
              <a:t>Voting Right Act</a:t>
            </a:r>
            <a:endParaRPr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b="1">
              <a:solidFill>
                <a:srgbClr val="FF00FF"/>
              </a:solidFill>
              <a:latin typeface="Comic Sans MS"/>
              <a:ea typeface="Comic Sans MS"/>
              <a:cs typeface="Comic Sans MS"/>
              <a:sym typeface="Comic Sans MS"/>
            </a:endParaRPr>
          </a:p>
        </p:txBody>
      </p:sp>
      <p:sp>
        <p:nvSpPr>
          <p:cNvPr id="154" name="Google Shape;154;p38"/>
          <p:cNvSpPr txBox="1"/>
          <p:nvPr/>
        </p:nvSpPr>
        <p:spPr>
          <a:xfrm>
            <a:off x="4720590" y="2426580"/>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300" b="1">
                <a:solidFill>
                  <a:srgbClr val="FF00FF"/>
                </a:solidFill>
                <a:latin typeface="Comic Sans MS"/>
                <a:ea typeface="Comic Sans MS"/>
                <a:cs typeface="Comic Sans MS"/>
                <a:sym typeface="Comic Sans MS"/>
              </a:rPr>
              <a:t>Day 11</a:t>
            </a:r>
            <a:endParaRPr sz="13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300" b="1">
                <a:solidFill>
                  <a:srgbClr val="FF00FF"/>
                </a:solidFill>
                <a:latin typeface="Comic Sans MS"/>
                <a:ea typeface="Comic Sans MS"/>
                <a:cs typeface="Comic Sans MS"/>
                <a:sym typeface="Comic Sans MS"/>
              </a:rPr>
              <a:t>Lucy Burns</a:t>
            </a:r>
            <a:endParaRPr sz="1300" b="1">
              <a:solidFill>
                <a:srgbClr val="FF00FF"/>
              </a:solidFill>
              <a:latin typeface="Comic Sans MS"/>
              <a:ea typeface="Comic Sans MS"/>
              <a:cs typeface="Comic Sans MS"/>
              <a:sym typeface="Comic Sans MS"/>
            </a:endParaRPr>
          </a:p>
        </p:txBody>
      </p:sp>
      <p:sp>
        <p:nvSpPr>
          <p:cNvPr id="155" name="Google Shape;155;p38"/>
          <p:cNvSpPr txBox="1"/>
          <p:nvPr/>
        </p:nvSpPr>
        <p:spPr>
          <a:xfrm>
            <a:off x="6251368" y="2431945"/>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12</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Representatio</a:t>
            </a:r>
            <a:r>
              <a:rPr lang="en" sz="1400">
                <a:solidFill>
                  <a:srgbClr val="FF00FF"/>
                </a:solidFill>
                <a:latin typeface="Comic Sans MS"/>
                <a:ea typeface="Comic Sans MS"/>
                <a:cs typeface="Comic Sans MS"/>
                <a:sym typeface="Comic Sans MS"/>
              </a:rPr>
              <a:t>n</a:t>
            </a:r>
            <a:endParaRPr sz="1400">
              <a:solidFill>
                <a:srgbClr val="FF00FF"/>
              </a:solidFill>
              <a:latin typeface="Comic Sans MS"/>
              <a:ea typeface="Comic Sans MS"/>
              <a:cs typeface="Comic Sans MS"/>
              <a:sym typeface="Comic Sans MS"/>
            </a:endParaRPr>
          </a:p>
        </p:txBody>
      </p:sp>
      <p:sp>
        <p:nvSpPr>
          <p:cNvPr id="156" name="Google Shape;156;p38"/>
          <p:cNvSpPr txBox="1"/>
          <p:nvPr/>
        </p:nvSpPr>
        <p:spPr>
          <a:xfrm>
            <a:off x="7815030" y="2419740"/>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13</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Matilda Gage</a:t>
            </a:r>
            <a:endParaRPr sz="1400" b="1">
              <a:solidFill>
                <a:srgbClr val="FF00FF"/>
              </a:solidFill>
              <a:latin typeface="Comic Sans MS"/>
              <a:ea typeface="Comic Sans MS"/>
              <a:cs typeface="Comic Sans MS"/>
              <a:sym typeface="Comic Sans MS"/>
            </a:endParaRPr>
          </a:p>
        </p:txBody>
      </p:sp>
      <p:sp>
        <p:nvSpPr>
          <p:cNvPr id="157" name="Google Shape;157;p38"/>
          <p:cNvSpPr txBox="1"/>
          <p:nvPr/>
        </p:nvSpPr>
        <p:spPr>
          <a:xfrm>
            <a:off x="3102775" y="3837425"/>
            <a:ext cx="1615200" cy="5190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17</a:t>
            </a:r>
            <a:endParaRPr sz="1400" b="1">
              <a:solidFill>
                <a:srgbClr val="FF00FF"/>
              </a:solidFill>
              <a:latin typeface="Comic Sans MS"/>
              <a:ea typeface="Comic Sans MS"/>
              <a:cs typeface="Comic Sans MS"/>
              <a:sym typeface="Comic Sans MS"/>
            </a:endParaRPr>
          </a:p>
          <a:p>
            <a:pPr marL="0" lvl="0" indent="0" algn="l" rtl="0">
              <a:spcBef>
                <a:spcPts val="0"/>
              </a:spcBef>
              <a:spcAft>
                <a:spcPts val="0"/>
              </a:spcAft>
              <a:buClr>
                <a:schemeClr val="dk1"/>
              </a:buClr>
              <a:buSzPts val="1300"/>
              <a:buFont typeface="Arial"/>
              <a:buNone/>
            </a:pPr>
            <a:r>
              <a:rPr lang="en" sz="1300" b="1">
                <a:solidFill>
                  <a:srgbClr val="FF00FF"/>
                </a:solidFill>
                <a:latin typeface="Comic Sans MS"/>
                <a:ea typeface="Comic Sans MS"/>
                <a:cs typeface="Comic Sans MS"/>
                <a:sym typeface="Comic Sans MS"/>
              </a:rPr>
              <a:t>THE IROQUOIS</a:t>
            </a:r>
            <a:endParaRPr sz="1300" b="1">
              <a:solidFill>
                <a:srgbClr val="FF00FF"/>
              </a:solidFill>
              <a:latin typeface="Comic Sans MS"/>
              <a:ea typeface="Comic Sans MS"/>
              <a:cs typeface="Comic Sans MS"/>
              <a:sym typeface="Comic Sans MS"/>
            </a:endParaRPr>
          </a:p>
        </p:txBody>
      </p:sp>
      <p:sp>
        <p:nvSpPr>
          <p:cNvPr id="158" name="Google Shape;158;p38"/>
          <p:cNvSpPr txBox="1"/>
          <p:nvPr/>
        </p:nvSpPr>
        <p:spPr>
          <a:xfrm>
            <a:off x="3137275" y="5247177"/>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24</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300" b="1">
                <a:solidFill>
                  <a:srgbClr val="FF00FF"/>
                </a:solidFill>
                <a:latin typeface="Comic Sans MS"/>
                <a:ea typeface="Comic Sans MS"/>
                <a:cs typeface="Comic Sans MS"/>
                <a:sym typeface="Comic Sans MS"/>
              </a:rPr>
              <a:t>Absentee ballot </a:t>
            </a:r>
            <a:endParaRPr sz="1300" b="1">
              <a:solidFill>
                <a:srgbClr val="FF00FF"/>
              </a:solidFill>
              <a:latin typeface="Comic Sans MS"/>
              <a:ea typeface="Comic Sans MS"/>
              <a:cs typeface="Comic Sans MS"/>
              <a:sym typeface="Comic Sans MS"/>
            </a:endParaRPr>
          </a:p>
        </p:txBody>
      </p:sp>
      <p:sp>
        <p:nvSpPr>
          <p:cNvPr id="159" name="Google Shape;159;p38"/>
          <p:cNvSpPr txBox="1"/>
          <p:nvPr/>
        </p:nvSpPr>
        <p:spPr>
          <a:xfrm>
            <a:off x="3158500" y="6643875"/>
            <a:ext cx="1552800" cy="7611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31 </a:t>
            </a:r>
            <a:r>
              <a:rPr lang="en" sz="1300" b="1">
                <a:solidFill>
                  <a:srgbClr val="FF00FF"/>
                </a:solidFill>
                <a:latin typeface="Comic Sans MS"/>
                <a:ea typeface="Comic Sans MS"/>
                <a:cs typeface="Comic Sans MS"/>
                <a:sym typeface="Comic Sans MS"/>
              </a:rPr>
              <a:t>Roots in Abolition Movement </a:t>
            </a:r>
            <a:endParaRPr sz="1300" b="1">
              <a:solidFill>
                <a:srgbClr val="FF00FF"/>
              </a:solidFill>
              <a:latin typeface="Comic Sans MS"/>
              <a:ea typeface="Comic Sans MS"/>
              <a:cs typeface="Comic Sans MS"/>
              <a:sym typeface="Comic Sans MS"/>
            </a:endParaRPr>
          </a:p>
        </p:txBody>
      </p:sp>
      <p:sp>
        <p:nvSpPr>
          <p:cNvPr id="160" name="Google Shape;160;p38"/>
          <p:cNvSpPr txBox="1"/>
          <p:nvPr/>
        </p:nvSpPr>
        <p:spPr>
          <a:xfrm>
            <a:off x="4688940" y="3803295"/>
            <a:ext cx="1552800" cy="7464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18 </a:t>
            </a:r>
            <a:r>
              <a:rPr lang="en" sz="1200" b="1">
                <a:solidFill>
                  <a:srgbClr val="FF00FF"/>
                </a:solidFill>
                <a:latin typeface="Comic Sans MS"/>
                <a:ea typeface="Comic Sans MS"/>
                <a:cs typeface="Comic Sans MS"/>
                <a:sym typeface="Comic Sans MS"/>
              </a:rPr>
              <a:t>No Taxation Without Representation</a:t>
            </a:r>
            <a:endParaRPr sz="1100">
              <a:solidFill>
                <a:srgbClr val="FF00FF"/>
              </a:solidFill>
              <a:latin typeface="Comic Sans MS"/>
              <a:ea typeface="Comic Sans MS"/>
              <a:cs typeface="Comic Sans MS"/>
              <a:sym typeface="Comic Sans MS"/>
            </a:endParaRPr>
          </a:p>
        </p:txBody>
      </p:sp>
      <p:sp>
        <p:nvSpPr>
          <p:cNvPr id="161" name="Google Shape;161;p38"/>
          <p:cNvSpPr txBox="1"/>
          <p:nvPr/>
        </p:nvSpPr>
        <p:spPr>
          <a:xfrm>
            <a:off x="1528499" y="3809563"/>
            <a:ext cx="1698000" cy="694800"/>
          </a:xfrm>
          <a:prstGeom prst="rect">
            <a:avLst/>
          </a:prstGeom>
          <a:noFill/>
          <a:ln>
            <a:noFill/>
          </a:ln>
        </p:spPr>
        <p:txBody>
          <a:bodyPr spcFirstLastPara="1" wrap="square" lIns="109700" tIns="109700" rIns="109700" bIns="109700" anchor="t" anchorCtr="0">
            <a:noAutofit/>
          </a:bodyPr>
          <a:lstStyle/>
          <a:p>
            <a:pPr marL="0" lvl="0" indent="0" algn="l" rtl="0">
              <a:lnSpc>
                <a:spcPct val="85000"/>
              </a:lnSpc>
              <a:spcBef>
                <a:spcPts val="0"/>
              </a:spcBef>
              <a:spcAft>
                <a:spcPts val="0"/>
              </a:spcAft>
              <a:buNone/>
            </a:pPr>
            <a:r>
              <a:rPr lang="en" sz="1300" b="1">
                <a:solidFill>
                  <a:srgbClr val="FF00FF"/>
                </a:solidFill>
                <a:latin typeface="Comic Sans MS"/>
                <a:ea typeface="Comic Sans MS"/>
                <a:cs typeface="Comic Sans MS"/>
                <a:sym typeface="Comic Sans MS"/>
              </a:rPr>
              <a:t>Day 16 Dr. Mabel       Ping-Hua Lee</a:t>
            </a:r>
            <a:endParaRPr sz="1300" b="1">
              <a:solidFill>
                <a:srgbClr val="FF00FF"/>
              </a:solidFill>
              <a:latin typeface="Comic Sans MS"/>
              <a:ea typeface="Comic Sans MS"/>
              <a:cs typeface="Comic Sans MS"/>
              <a:sym typeface="Comic Sans MS"/>
            </a:endParaRPr>
          </a:p>
        </p:txBody>
      </p:sp>
      <p:sp>
        <p:nvSpPr>
          <p:cNvPr id="162" name="Google Shape;162;p38"/>
          <p:cNvSpPr txBox="1"/>
          <p:nvPr/>
        </p:nvSpPr>
        <p:spPr>
          <a:xfrm>
            <a:off x="91140" y="5259360"/>
            <a:ext cx="1615200" cy="7464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250" b="1">
                <a:solidFill>
                  <a:srgbClr val="FF00FF"/>
                </a:solidFill>
                <a:latin typeface="Comic Sans MS"/>
                <a:ea typeface="Comic Sans MS"/>
                <a:cs typeface="Comic Sans MS"/>
                <a:sym typeface="Comic Sans MS"/>
              </a:rPr>
              <a:t>Day 22 League of Women Voters</a:t>
            </a:r>
            <a:endParaRPr sz="125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63" name="Google Shape;163;p38"/>
          <p:cNvSpPr txBox="1"/>
          <p:nvPr/>
        </p:nvSpPr>
        <p:spPr>
          <a:xfrm>
            <a:off x="62540" y="3829115"/>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15</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The Antis</a:t>
            </a:r>
            <a:endParaRPr sz="1400" b="1">
              <a:solidFill>
                <a:srgbClr val="FF00FF"/>
              </a:solidFill>
              <a:latin typeface="Comic Sans MS"/>
              <a:ea typeface="Comic Sans MS"/>
              <a:cs typeface="Comic Sans MS"/>
              <a:sym typeface="Comic Sans MS"/>
            </a:endParaRPr>
          </a:p>
        </p:txBody>
      </p:sp>
      <p:sp>
        <p:nvSpPr>
          <p:cNvPr id="164" name="Google Shape;164;p38"/>
          <p:cNvSpPr txBox="1"/>
          <p:nvPr/>
        </p:nvSpPr>
        <p:spPr>
          <a:xfrm>
            <a:off x="1666300" y="5281465"/>
            <a:ext cx="1552800" cy="5853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23</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Selma March</a:t>
            </a:r>
            <a:endParaRPr sz="1400" b="1">
              <a:solidFill>
                <a:srgbClr val="FF00FF"/>
              </a:solidFill>
              <a:latin typeface="Comic Sans MS"/>
              <a:ea typeface="Comic Sans MS"/>
              <a:cs typeface="Comic Sans MS"/>
              <a:sym typeface="Comic Sans MS"/>
            </a:endParaRPr>
          </a:p>
        </p:txBody>
      </p:sp>
      <p:sp>
        <p:nvSpPr>
          <p:cNvPr id="165" name="Google Shape;165;p38"/>
          <p:cNvSpPr txBox="1"/>
          <p:nvPr/>
        </p:nvSpPr>
        <p:spPr>
          <a:xfrm>
            <a:off x="4710050" y="5231325"/>
            <a:ext cx="1615200" cy="5853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25</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“Be a good boy”</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66" name="Google Shape;166;p38"/>
          <p:cNvSpPr txBox="1"/>
          <p:nvPr/>
        </p:nvSpPr>
        <p:spPr>
          <a:xfrm>
            <a:off x="1626150" y="6643855"/>
            <a:ext cx="1552800" cy="4344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30 Circus</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67" name="Google Shape;167;p38"/>
          <p:cNvSpPr txBox="1"/>
          <p:nvPr/>
        </p:nvSpPr>
        <p:spPr>
          <a:xfrm>
            <a:off x="62550" y="6652902"/>
            <a:ext cx="1552800" cy="5853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b="1">
                <a:solidFill>
                  <a:srgbClr val="FF00FF"/>
                </a:solidFill>
                <a:latin typeface="Comic Sans MS"/>
                <a:ea typeface="Comic Sans MS"/>
                <a:cs typeface="Comic Sans MS"/>
                <a:sym typeface="Comic Sans MS"/>
              </a:rPr>
              <a:t>Day 29</a:t>
            </a:r>
            <a:r>
              <a:rPr lang="en" sz="1500" b="1">
                <a:solidFill>
                  <a:srgbClr val="FF00FF"/>
                </a:solidFill>
                <a:latin typeface="Comic Sans MS"/>
                <a:ea typeface="Comic Sans MS"/>
                <a:cs typeface="Comic Sans MS"/>
                <a:sym typeface="Comic Sans MS"/>
              </a:rPr>
              <a:t> </a:t>
            </a:r>
            <a:r>
              <a:rPr lang="en" sz="1600" b="1">
                <a:solidFill>
                  <a:srgbClr val="FF00FF"/>
                </a:solidFill>
                <a:latin typeface="Comic Sans MS"/>
                <a:ea typeface="Comic Sans MS"/>
                <a:cs typeface="Comic Sans MS"/>
                <a:sym typeface="Comic Sans MS"/>
              </a:rPr>
              <a:t>Cookbook</a:t>
            </a:r>
            <a:endParaRPr sz="16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68" name="Google Shape;168;p38"/>
          <p:cNvSpPr txBox="1"/>
          <p:nvPr/>
        </p:nvSpPr>
        <p:spPr>
          <a:xfrm>
            <a:off x="3136260" y="983790"/>
            <a:ext cx="1552800" cy="13686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3</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500" b="1">
                <a:solidFill>
                  <a:srgbClr val="FF00FF"/>
                </a:solidFill>
                <a:latin typeface="Comic Sans MS"/>
                <a:ea typeface="Comic Sans MS"/>
                <a:cs typeface="Comic Sans MS"/>
                <a:sym typeface="Comic Sans MS"/>
              </a:rPr>
              <a:t>Postcards</a:t>
            </a:r>
            <a:endParaRPr sz="1500" b="1">
              <a:solidFill>
                <a:srgbClr val="FF00FF"/>
              </a:solidFill>
              <a:latin typeface="Comic Sans MS"/>
              <a:ea typeface="Comic Sans MS"/>
              <a:cs typeface="Comic Sans MS"/>
              <a:sym typeface="Comic Sans MS"/>
            </a:endParaRPr>
          </a:p>
        </p:txBody>
      </p:sp>
      <p:sp>
        <p:nvSpPr>
          <p:cNvPr id="169" name="Google Shape;169;p38"/>
          <p:cNvSpPr txBox="1"/>
          <p:nvPr/>
        </p:nvSpPr>
        <p:spPr>
          <a:xfrm>
            <a:off x="4720590" y="983790"/>
            <a:ext cx="1552800" cy="13686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4</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Suppression</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70" name="Google Shape;170;p38"/>
          <p:cNvSpPr txBox="1"/>
          <p:nvPr/>
        </p:nvSpPr>
        <p:spPr>
          <a:xfrm>
            <a:off x="6257445" y="1045650"/>
            <a:ext cx="1552800" cy="6696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5</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Photo ID</a:t>
            </a:r>
            <a:endParaRPr sz="1400" b="1">
              <a:solidFill>
                <a:srgbClr val="FF00FF"/>
              </a:solidFill>
              <a:latin typeface="Comic Sans MS"/>
              <a:ea typeface="Comic Sans MS"/>
              <a:cs typeface="Comic Sans MS"/>
              <a:sym typeface="Comic Sans MS"/>
            </a:endParaRPr>
          </a:p>
        </p:txBody>
      </p:sp>
      <p:sp>
        <p:nvSpPr>
          <p:cNvPr id="171" name="Google Shape;171;p38"/>
          <p:cNvSpPr txBox="1"/>
          <p:nvPr/>
        </p:nvSpPr>
        <p:spPr>
          <a:xfrm>
            <a:off x="7815030" y="1054290"/>
            <a:ext cx="1552800" cy="652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6</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Voter ID Laws</a:t>
            </a:r>
            <a:endParaRPr sz="1400" b="1">
              <a:solidFill>
                <a:srgbClr val="FF00FF"/>
              </a:solidFill>
              <a:latin typeface="Comic Sans MS"/>
              <a:ea typeface="Comic Sans MS"/>
              <a:cs typeface="Comic Sans MS"/>
              <a:sym typeface="Comic Sans MS"/>
            </a:endParaRPr>
          </a:p>
        </p:txBody>
      </p:sp>
      <p:sp>
        <p:nvSpPr>
          <p:cNvPr id="172" name="Google Shape;172;p38"/>
          <p:cNvSpPr txBox="1"/>
          <p:nvPr/>
        </p:nvSpPr>
        <p:spPr>
          <a:xfrm>
            <a:off x="9372600" y="1052820"/>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300" b="1">
                <a:solidFill>
                  <a:srgbClr val="FF00FF"/>
                </a:solidFill>
                <a:latin typeface="Comic Sans MS"/>
                <a:ea typeface="Comic Sans MS"/>
                <a:cs typeface="Comic Sans MS"/>
                <a:sym typeface="Comic Sans MS"/>
              </a:rPr>
              <a:t>Day 7</a:t>
            </a:r>
            <a:endParaRPr sz="13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In Spanish</a:t>
            </a:r>
            <a:endParaRPr sz="1400" b="1">
              <a:solidFill>
                <a:srgbClr val="FF00FF"/>
              </a:solidFill>
              <a:latin typeface="Comic Sans MS"/>
              <a:ea typeface="Comic Sans MS"/>
              <a:cs typeface="Comic Sans MS"/>
              <a:sym typeface="Comic Sans MS"/>
            </a:endParaRPr>
          </a:p>
        </p:txBody>
      </p:sp>
      <p:sp>
        <p:nvSpPr>
          <p:cNvPr id="173" name="Google Shape;173;p38"/>
          <p:cNvSpPr txBox="1"/>
          <p:nvPr/>
        </p:nvSpPr>
        <p:spPr>
          <a:xfrm>
            <a:off x="7804110" y="3837750"/>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20 </a:t>
            </a:r>
            <a:r>
              <a:rPr lang="en" sz="1300" b="1">
                <a:solidFill>
                  <a:srgbClr val="FF00FF"/>
                </a:solidFill>
                <a:latin typeface="Comic Sans MS"/>
                <a:ea typeface="Comic Sans MS"/>
                <a:cs typeface="Comic Sans MS"/>
                <a:sym typeface="Comic Sans MS"/>
              </a:rPr>
              <a:t>Sojourner Truth</a:t>
            </a:r>
            <a:endParaRPr sz="1300" b="1">
              <a:solidFill>
                <a:srgbClr val="FF00FF"/>
              </a:solidFill>
              <a:latin typeface="Comic Sans MS"/>
              <a:ea typeface="Comic Sans MS"/>
              <a:cs typeface="Comic Sans MS"/>
              <a:sym typeface="Comic Sans MS"/>
            </a:endParaRPr>
          </a:p>
        </p:txBody>
      </p:sp>
      <p:sp>
        <p:nvSpPr>
          <p:cNvPr id="174" name="Google Shape;174;p38"/>
          <p:cNvSpPr txBox="1"/>
          <p:nvPr/>
        </p:nvSpPr>
        <p:spPr>
          <a:xfrm>
            <a:off x="6271920" y="3803310"/>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700" b="1">
                <a:solidFill>
                  <a:srgbClr val="FF00FF"/>
                </a:solidFill>
                <a:latin typeface="Comic Sans MS"/>
                <a:ea typeface="Comic Sans MS"/>
                <a:cs typeface="Comic Sans MS"/>
                <a:sym typeface="Comic Sans MS"/>
              </a:rPr>
              <a:t>D</a:t>
            </a:r>
            <a:r>
              <a:rPr lang="en" sz="1400" b="1">
                <a:solidFill>
                  <a:srgbClr val="FF00FF"/>
                </a:solidFill>
                <a:latin typeface="Comic Sans MS"/>
                <a:ea typeface="Comic Sans MS"/>
                <a:cs typeface="Comic Sans MS"/>
                <a:sym typeface="Comic Sans MS"/>
              </a:rPr>
              <a:t>ay 19</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500" b="1">
                <a:solidFill>
                  <a:srgbClr val="FF00FF"/>
                </a:solidFill>
                <a:latin typeface="Comic Sans MS"/>
                <a:ea typeface="Comic Sans MS"/>
                <a:cs typeface="Comic Sans MS"/>
                <a:sym typeface="Comic Sans MS"/>
              </a:rPr>
              <a:t>HerStory</a:t>
            </a:r>
            <a:endParaRPr sz="1500" b="1">
              <a:solidFill>
                <a:srgbClr val="FF00FF"/>
              </a:solidFill>
              <a:latin typeface="Comic Sans MS"/>
              <a:ea typeface="Comic Sans MS"/>
              <a:cs typeface="Comic Sans MS"/>
              <a:sym typeface="Comic Sans MS"/>
            </a:endParaRPr>
          </a:p>
        </p:txBody>
      </p:sp>
      <p:sp>
        <p:nvSpPr>
          <p:cNvPr id="175" name="Google Shape;175;p38"/>
          <p:cNvSpPr txBox="1"/>
          <p:nvPr/>
        </p:nvSpPr>
        <p:spPr>
          <a:xfrm>
            <a:off x="9378675" y="2431439"/>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300" b="1">
                <a:solidFill>
                  <a:srgbClr val="FF00FF"/>
                </a:solidFill>
                <a:latin typeface="Comic Sans MS"/>
                <a:ea typeface="Comic Sans MS"/>
                <a:cs typeface="Comic Sans MS"/>
                <a:sym typeface="Comic Sans MS"/>
              </a:rPr>
              <a:t>Day 14 Lifting As We Climb</a:t>
            </a:r>
            <a:endParaRPr sz="1300" b="1">
              <a:solidFill>
                <a:srgbClr val="FF00FF"/>
              </a:solidFill>
              <a:latin typeface="Comic Sans MS"/>
              <a:ea typeface="Comic Sans MS"/>
              <a:cs typeface="Comic Sans MS"/>
              <a:sym typeface="Comic Sans MS"/>
            </a:endParaRPr>
          </a:p>
        </p:txBody>
      </p:sp>
      <p:sp>
        <p:nvSpPr>
          <p:cNvPr id="176" name="Google Shape;176;p38"/>
          <p:cNvSpPr txBox="1"/>
          <p:nvPr/>
        </p:nvSpPr>
        <p:spPr>
          <a:xfrm>
            <a:off x="9378680" y="3810050"/>
            <a:ext cx="1552800" cy="7464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21</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Ida B Wells</a:t>
            </a:r>
            <a:endParaRPr sz="1400" b="1">
              <a:solidFill>
                <a:srgbClr val="FF00FF"/>
              </a:solidFill>
              <a:latin typeface="Comic Sans MS"/>
              <a:ea typeface="Comic Sans MS"/>
              <a:cs typeface="Comic Sans MS"/>
              <a:sym typeface="Comic Sans MS"/>
            </a:endParaRPr>
          </a:p>
        </p:txBody>
      </p:sp>
      <p:sp>
        <p:nvSpPr>
          <p:cNvPr id="177" name="Google Shape;177;p38"/>
          <p:cNvSpPr txBox="1"/>
          <p:nvPr/>
        </p:nvSpPr>
        <p:spPr>
          <a:xfrm>
            <a:off x="6263125" y="5230015"/>
            <a:ext cx="1552800" cy="5802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26 </a:t>
            </a:r>
            <a:r>
              <a:rPr lang="en" sz="1300" b="1">
                <a:solidFill>
                  <a:srgbClr val="FF00FF"/>
                </a:solidFill>
                <a:latin typeface="Comic Sans MS"/>
                <a:ea typeface="Comic Sans MS"/>
                <a:cs typeface="Comic Sans MS"/>
                <a:sym typeface="Comic Sans MS"/>
              </a:rPr>
              <a:t>Victoria Woodhull</a:t>
            </a:r>
            <a:endParaRPr sz="13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300">
              <a:solidFill>
                <a:srgbClr val="FF00FF"/>
              </a:solidFill>
              <a:latin typeface="Comic Sans MS"/>
              <a:ea typeface="Comic Sans MS"/>
              <a:cs typeface="Comic Sans MS"/>
              <a:sym typeface="Comic Sans MS"/>
            </a:endParaRPr>
          </a:p>
        </p:txBody>
      </p:sp>
      <p:sp>
        <p:nvSpPr>
          <p:cNvPr id="178" name="Google Shape;178;p38"/>
          <p:cNvSpPr txBox="1"/>
          <p:nvPr/>
        </p:nvSpPr>
        <p:spPr>
          <a:xfrm>
            <a:off x="7826050" y="5255754"/>
            <a:ext cx="1552800" cy="5289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27</a:t>
            </a:r>
            <a:endParaRPr sz="14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r>
              <a:rPr lang="en" sz="1500" b="1">
                <a:solidFill>
                  <a:srgbClr val="FF00FF"/>
                </a:solidFill>
                <a:latin typeface="Comic Sans MS"/>
                <a:ea typeface="Comic Sans MS"/>
                <a:cs typeface="Comic Sans MS"/>
                <a:sym typeface="Comic Sans MS"/>
              </a:rPr>
              <a:t>Bloomers</a:t>
            </a:r>
            <a:endParaRPr sz="15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1400">
              <a:solidFill>
                <a:srgbClr val="FF00FF"/>
              </a:solidFill>
              <a:latin typeface="Comic Sans MS"/>
              <a:ea typeface="Comic Sans MS"/>
              <a:cs typeface="Comic Sans MS"/>
              <a:sym typeface="Comic Sans MS"/>
            </a:endParaRPr>
          </a:p>
        </p:txBody>
      </p:sp>
      <p:sp>
        <p:nvSpPr>
          <p:cNvPr id="179" name="Google Shape;179;p38"/>
          <p:cNvSpPr txBox="1"/>
          <p:nvPr/>
        </p:nvSpPr>
        <p:spPr>
          <a:xfrm>
            <a:off x="9388975" y="5241550"/>
            <a:ext cx="1698000" cy="519000"/>
          </a:xfrm>
          <a:prstGeom prst="rect">
            <a:avLst/>
          </a:prstGeom>
          <a:noFill/>
          <a:ln>
            <a:noFill/>
          </a:ln>
        </p:spPr>
        <p:txBody>
          <a:bodyPr spcFirstLastPara="1" wrap="square" lIns="109700" tIns="109700" rIns="109700" bIns="109700" anchor="t" anchorCtr="0">
            <a:noAutofit/>
          </a:bodyPr>
          <a:lstStyle/>
          <a:p>
            <a:pPr marL="0" lvl="0" indent="0" algn="l" rtl="0">
              <a:lnSpc>
                <a:spcPct val="92000"/>
              </a:lnSpc>
              <a:spcBef>
                <a:spcPts val="0"/>
              </a:spcBef>
              <a:spcAft>
                <a:spcPts val="0"/>
              </a:spcAft>
              <a:buNone/>
            </a:pPr>
            <a:r>
              <a:rPr lang="en" sz="1400" b="1">
                <a:solidFill>
                  <a:srgbClr val="FF00FF"/>
                </a:solidFill>
                <a:latin typeface="Comic Sans MS"/>
                <a:ea typeface="Comic Sans MS"/>
                <a:cs typeface="Comic Sans MS"/>
                <a:sym typeface="Comic Sans MS"/>
              </a:rPr>
              <a:t>Day 28</a:t>
            </a:r>
            <a:r>
              <a:rPr lang="en" sz="1300" b="1">
                <a:solidFill>
                  <a:srgbClr val="FF00FF"/>
                </a:solidFill>
                <a:latin typeface="Comic Sans MS"/>
                <a:ea typeface="Comic Sans MS"/>
                <a:cs typeface="Comic Sans MS"/>
                <a:sym typeface="Comic Sans MS"/>
              </a:rPr>
              <a:t> </a:t>
            </a:r>
            <a:r>
              <a:rPr lang="en" b="1">
                <a:solidFill>
                  <a:srgbClr val="FF00FF"/>
                </a:solidFill>
                <a:latin typeface="Comic Sans MS"/>
                <a:ea typeface="Comic Sans MS"/>
                <a:cs typeface="Comic Sans MS"/>
                <a:sym typeface="Comic Sans MS"/>
              </a:rPr>
              <a:t>A tragic pandemic</a:t>
            </a:r>
            <a:endParaRPr sz="700" b="1">
              <a:solidFill>
                <a:srgbClr val="FF00FF"/>
              </a:solidFill>
              <a:latin typeface="Comic Sans MS"/>
              <a:ea typeface="Comic Sans MS"/>
              <a:cs typeface="Comic Sans MS"/>
              <a:sym typeface="Comic Sans MS"/>
            </a:endParaRPr>
          </a:p>
          <a:p>
            <a:pPr marL="0" lvl="0" indent="0" algn="l" rtl="0">
              <a:lnSpc>
                <a:spcPct val="92000"/>
              </a:lnSpc>
              <a:spcBef>
                <a:spcPts val="0"/>
              </a:spcBef>
              <a:spcAft>
                <a:spcPts val="0"/>
              </a:spcAft>
              <a:buNone/>
            </a:pPr>
            <a:endParaRPr sz="700" b="1">
              <a:solidFill>
                <a:srgbClr val="FF00FF"/>
              </a:solidFill>
              <a:latin typeface="Comic Sans MS"/>
              <a:ea typeface="Comic Sans MS"/>
              <a:cs typeface="Comic Sans MS"/>
              <a:sym typeface="Comic Sans MS"/>
            </a:endParaRPr>
          </a:p>
        </p:txBody>
      </p:sp>
      <p:pic>
        <p:nvPicPr>
          <p:cNvPr id="180" name="Google Shape;180;p38">
            <a:hlinkClick r:id="rId5" action="ppaction://hlinksldjump"/>
          </p:cNvPr>
          <p:cNvPicPr preferRelativeResize="0"/>
          <p:nvPr/>
        </p:nvPicPr>
        <p:blipFill rotWithShape="1">
          <a:blip r:embed="rId6">
            <a:alphaModFix/>
          </a:blip>
          <a:srcRect l="3261" t="4582" r="3008" b="5570"/>
          <a:stretch/>
        </p:blipFill>
        <p:spPr>
          <a:xfrm flipH="1">
            <a:off x="3237237" y="1575220"/>
            <a:ext cx="1398181" cy="804600"/>
          </a:xfrm>
          <a:prstGeom prst="rect">
            <a:avLst/>
          </a:prstGeom>
          <a:noFill/>
          <a:ln w="28575" cap="flat" cmpd="sng">
            <a:solidFill>
              <a:srgbClr val="FFFFFF"/>
            </a:solidFill>
            <a:prstDash val="solid"/>
            <a:round/>
            <a:headEnd type="none" w="sm" len="sm"/>
            <a:tailEnd type="none" w="sm" len="sm"/>
          </a:ln>
        </p:spPr>
      </p:pic>
      <p:pic>
        <p:nvPicPr>
          <p:cNvPr id="181" name="Google Shape;181;p38">
            <a:hlinkClick r:id="rId7" action="ppaction://hlinksldjump"/>
          </p:cNvPr>
          <p:cNvPicPr preferRelativeResize="0"/>
          <p:nvPr/>
        </p:nvPicPr>
        <p:blipFill rotWithShape="1">
          <a:blip r:embed="rId8">
            <a:alphaModFix/>
          </a:blip>
          <a:srcRect l="10655" t="10622" r="15242" b="8228"/>
          <a:stretch/>
        </p:blipFill>
        <p:spPr>
          <a:xfrm>
            <a:off x="162976" y="1530636"/>
            <a:ext cx="1197174" cy="857164"/>
          </a:xfrm>
          <a:prstGeom prst="rect">
            <a:avLst/>
          </a:prstGeom>
          <a:noFill/>
          <a:ln w="28575" cap="flat" cmpd="sng">
            <a:solidFill>
              <a:srgbClr val="FFFFFF"/>
            </a:solidFill>
            <a:prstDash val="solid"/>
            <a:round/>
            <a:headEnd type="none" w="sm" len="sm"/>
            <a:tailEnd type="none" w="sm" len="sm"/>
          </a:ln>
        </p:spPr>
      </p:pic>
      <p:pic>
        <p:nvPicPr>
          <p:cNvPr id="182" name="Google Shape;182;p38"/>
          <p:cNvPicPr preferRelativeResize="0"/>
          <p:nvPr/>
        </p:nvPicPr>
        <p:blipFill>
          <a:blip r:embed="rId9">
            <a:alphaModFix/>
          </a:blip>
          <a:stretch>
            <a:fillRect/>
          </a:stretch>
        </p:blipFill>
        <p:spPr>
          <a:xfrm>
            <a:off x="9448410" y="6621000"/>
            <a:ext cx="1496790" cy="1398180"/>
          </a:xfrm>
          <a:prstGeom prst="rect">
            <a:avLst/>
          </a:prstGeom>
          <a:noFill/>
          <a:ln>
            <a:noFill/>
          </a:ln>
        </p:spPr>
      </p:pic>
      <p:pic>
        <p:nvPicPr>
          <p:cNvPr id="183" name="Google Shape;183;p38">
            <a:hlinkClick r:id="rId10" action="ppaction://hlinksldjump"/>
          </p:cNvPr>
          <p:cNvPicPr preferRelativeResize="0"/>
          <p:nvPr/>
        </p:nvPicPr>
        <p:blipFill rotWithShape="1">
          <a:blip r:embed="rId11">
            <a:alphaModFix/>
          </a:blip>
          <a:srcRect b="14280"/>
          <a:stretch/>
        </p:blipFill>
        <p:spPr>
          <a:xfrm>
            <a:off x="9498575" y="1616926"/>
            <a:ext cx="1283882" cy="746280"/>
          </a:xfrm>
          <a:prstGeom prst="rect">
            <a:avLst/>
          </a:prstGeom>
          <a:noFill/>
          <a:ln w="28575" cap="flat" cmpd="sng">
            <a:solidFill>
              <a:srgbClr val="FFFFFF"/>
            </a:solidFill>
            <a:prstDash val="solid"/>
            <a:round/>
            <a:headEnd type="none" w="sm" len="sm"/>
            <a:tailEnd type="none" w="sm" len="sm"/>
          </a:ln>
        </p:spPr>
      </p:pic>
      <p:pic>
        <p:nvPicPr>
          <p:cNvPr id="184" name="Google Shape;184;p38">
            <a:hlinkClick r:id="rId12" action="ppaction://hlinksldjump"/>
          </p:cNvPr>
          <p:cNvPicPr preferRelativeResize="0"/>
          <p:nvPr/>
        </p:nvPicPr>
        <p:blipFill rotWithShape="1">
          <a:blip r:embed="rId13">
            <a:alphaModFix/>
          </a:blip>
          <a:srcRect b="12937"/>
          <a:stretch/>
        </p:blipFill>
        <p:spPr>
          <a:xfrm>
            <a:off x="159675" y="2982348"/>
            <a:ext cx="1197174" cy="801877"/>
          </a:xfrm>
          <a:prstGeom prst="rect">
            <a:avLst/>
          </a:prstGeom>
          <a:noFill/>
          <a:ln w="28575" cap="flat" cmpd="sng">
            <a:solidFill>
              <a:srgbClr val="FFFFFF"/>
            </a:solidFill>
            <a:prstDash val="solid"/>
            <a:round/>
            <a:headEnd type="none" w="sm" len="sm"/>
            <a:tailEnd type="none" w="sm" len="sm"/>
          </a:ln>
        </p:spPr>
      </p:pic>
      <p:pic>
        <p:nvPicPr>
          <p:cNvPr id="185" name="Google Shape;185;p38">
            <a:hlinkClick r:id="rId14" action="ppaction://hlinksldjump"/>
          </p:cNvPr>
          <p:cNvPicPr preferRelativeResize="0"/>
          <p:nvPr/>
        </p:nvPicPr>
        <p:blipFill rotWithShape="1">
          <a:blip r:embed="rId15">
            <a:alphaModFix/>
          </a:blip>
          <a:srcRect t="6748" b="43479"/>
          <a:stretch/>
        </p:blipFill>
        <p:spPr>
          <a:xfrm>
            <a:off x="1777200" y="3068430"/>
            <a:ext cx="1197180" cy="695884"/>
          </a:xfrm>
          <a:prstGeom prst="rect">
            <a:avLst/>
          </a:prstGeom>
          <a:noFill/>
          <a:ln w="28575" cap="flat" cmpd="sng">
            <a:solidFill>
              <a:srgbClr val="FFFFFF"/>
            </a:solidFill>
            <a:prstDash val="solid"/>
            <a:round/>
            <a:headEnd type="none" w="sm" len="sm"/>
            <a:tailEnd type="none" w="sm" len="sm"/>
          </a:ln>
        </p:spPr>
      </p:pic>
      <p:pic>
        <p:nvPicPr>
          <p:cNvPr id="186" name="Google Shape;186;p38">
            <a:hlinkClick r:id="rId16" action="ppaction://hlinksldjump"/>
          </p:cNvPr>
          <p:cNvPicPr preferRelativeResize="0"/>
          <p:nvPr/>
        </p:nvPicPr>
        <p:blipFill rotWithShape="1">
          <a:blip r:embed="rId17">
            <a:alphaModFix/>
          </a:blip>
          <a:srcRect b="17857"/>
          <a:stretch/>
        </p:blipFill>
        <p:spPr>
          <a:xfrm>
            <a:off x="3394740" y="3061168"/>
            <a:ext cx="1098360" cy="669600"/>
          </a:xfrm>
          <a:prstGeom prst="rect">
            <a:avLst/>
          </a:prstGeom>
          <a:noFill/>
          <a:ln w="28575" cap="flat" cmpd="sng">
            <a:solidFill>
              <a:srgbClr val="FFFFFF"/>
            </a:solidFill>
            <a:prstDash val="solid"/>
            <a:round/>
            <a:headEnd type="none" w="sm" len="sm"/>
            <a:tailEnd type="none" w="sm" len="sm"/>
          </a:ln>
        </p:spPr>
      </p:pic>
      <p:pic>
        <p:nvPicPr>
          <p:cNvPr id="187" name="Google Shape;187;p38">
            <a:hlinkClick r:id="rId18" action="ppaction://hlinksldjump"/>
          </p:cNvPr>
          <p:cNvPicPr preferRelativeResize="0"/>
          <p:nvPr/>
        </p:nvPicPr>
        <p:blipFill rotWithShape="1">
          <a:blip r:embed="rId19">
            <a:alphaModFix/>
          </a:blip>
          <a:srcRect l="25351" t="22835" r="38083" b="58775"/>
          <a:stretch/>
        </p:blipFill>
        <p:spPr>
          <a:xfrm>
            <a:off x="4947750" y="2998890"/>
            <a:ext cx="1098331" cy="760980"/>
          </a:xfrm>
          <a:prstGeom prst="rect">
            <a:avLst/>
          </a:prstGeom>
          <a:noFill/>
          <a:ln w="28575" cap="flat" cmpd="sng">
            <a:solidFill>
              <a:srgbClr val="FFFFFF"/>
            </a:solidFill>
            <a:prstDash val="solid"/>
            <a:round/>
            <a:headEnd type="none" w="sm" len="sm"/>
            <a:tailEnd type="none" w="sm" len="sm"/>
          </a:ln>
        </p:spPr>
      </p:pic>
      <p:pic>
        <p:nvPicPr>
          <p:cNvPr id="188" name="Google Shape;188;p38">
            <a:hlinkClick r:id="rId20" action="ppaction://hlinksldjump"/>
          </p:cNvPr>
          <p:cNvPicPr preferRelativeResize="0"/>
          <p:nvPr/>
        </p:nvPicPr>
        <p:blipFill rotWithShape="1">
          <a:blip r:embed="rId21">
            <a:alphaModFix/>
          </a:blip>
          <a:srcRect l="4279" r="3893"/>
          <a:stretch/>
        </p:blipFill>
        <p:spPr>
          <a:xfrm>
            <a:off x="6429175" y="3069025"/>
            <a:ext cx="1197175" cy="694800"/>
          </a:xfrm>
          <a:prstGeom prst="rect">
            <a:avLst/>
          </a:prstGeom>
          <a:noFill/>
          <a:ln w="28575" cap="flat" cmpd="sng">
            <a:solidFill>
              <a:srgbClr val="FFFFFF"/>
            </a:solidFill>
            <a:prstDash val="solid"/>
            <a:round/>
            <a:headEnd type="none" w="sm" len="sm"/>
            <a:tailEnd type="none" w="sm" len="sm"/>
          </a:ln>
        </p:spPr>
      </p:pic>
      <p:pic>
        <p:nvPicPr>
          <p:cNvPr id="189" name="Google Shape;189;p38">
            <a:hlinkClick r:id="rId22" action="ppaction://hlinksldjump"/>
          </p:cNvPr>
          <p:cNvPicPr preferRelativeResize="0"/>
          <p:nvPr/>
        </p:nvPicPr>
        <p:blipFill rotWithShape="1">
          <a:blip r:embed="rId23">
            <a:alphaModFix/>
          </a:blip>
          <a:srcRect b="14170"/>
          <a:stretch/>
        </p:blipFill>
        <p:spPr>
          <a:xfrm>
            <a:off x="8122675" y="2987475"/>
            <a:ext cx="920700" cy="799276"/>
          </a:xfrm>
          <a:prstGeom prst="rect">
            <a:avLst/>
          </a:prstGeom>
          <a:noFill/>
          <a:ln w="28575" cap="flat" cmpd="sng">
            <a:solidFill>
              <a:srgbClr val="FFFFFF"/>
            </a:solidFill>
            <a:prstDash val="solid"/>
            <a:round/>
            <a:headEnd type="none" w="sm" len="sm"/>
            <a:tailEnd type="none" w="sm" len="sm"/>
          </a:ln>
        </p:spPr>
      </p:pic>
      <p:pic>
        <p:nvPicPr>
          <p:cNvPr id="190" name="Google Shape;190;p38">
            <a:hlinkClick r:id="rId24" action="ppaction://hlinksldjump"/>
          </p:cNvPr>
          <p:cNvPicPr preferRelativeResize="0"/>
          <p:nvPr/>
        </p:nvPicPr>
        <p:blipFill>
          <a:blip r:embed="rId25">
            <a:alphaModFix/>
          </a:blip>
          <a:stretch>
            <a:fillRect/>
          </a:stretch>
        </p:blipFill>
        <p:spPr>
          <a:xfrm>
            <a:off x="9686200" y="2934375"/>
            <a:ext cx="871500" cy="857175"/>
          </a:xfrm>
          <a:prstGeom prst="rect">
            <a:avLst/>
          </a:prstGeom>
          <a:noFill/>
          <a:ln w="28575" cap="flat" cmpd="sng">
            <a:solidFill>
              <a:srgbClr val="FFFFFF"/>
            </a:solidFill>
            <a:prstDash val="solid"/>
            <a:round/>
            <a:headEnd type="none" w="sm" len="sm"/>
            <a:tailEnd type="none" w="sm" len="sm"/>
          </a:ln>
        </p:spPr>
      </p:pic>
      <p:pic>
        <p:nvPicPr>
          <p:cNvPr id="191" name="Google Shape;191;p38">
            <a:hlinkClick r:id="rId26" action="ppaction://hlinksldjump"/>
          </p:cNvPr>
          <p:cNvPicPr preferRelativeResize="0"/>
          <p:nvPr/>
        </p:nvPicPr>
        <p:blipFill>
          <a:blip r:embed="rId27">
            <a:alphaModFix/>
          </a:blip>
          <a:stretch>
            <a:fillRect/>
          </a:stretch>
        </p:blipFill>
        <p:spPr>
          <a:xfrm>
            <a:off x="336330" y="4402890"/>
            <a:ext cx="1011781" cy="804600"/>
          </a:xfrm>
          <a:prstGeom prst="rect">
            <a:avLst/>
          </a:prstGeom>
          <a:noFill/>
          <a:ln w="28575" cap="flat" cmpd="sng">
            <a:solidFill>
              <a:srgbClr val="FFFFFF"/>
            </a:solidFill>
            <a:prstDash val="solid"/>
            <a:round/>
            <a:headEnd type="none" w="sm" len="sm"/>
            <a:tailEnd type="none" w="sm" len="sm"/>
          </a:ln>
        </p:spPr>
      </p:pic>
      <p:pic>
        <p:nvPicPr>
          <p:cNvPr id="192" name="Google Shape;192;p38">
            <a:hlinkClick r:id="rId28" action="ppaction://hlinksldjump"/>
          </p:cNvPr>
          <p:cNvPicPr preferRelativeResize="0"/>
          <p:nvPr/>
        </p:nvPicPr>
        <p:blipFill rotWithShape="1">
          <a:blip r:embed="rId29">
            <a:alphaModFix/>
          </a:blip>
          <a:srcRect r="8256" b="20660"/>
          <a:stretch/>
        </p:blipFill>
        <p:spPr>
          <a:xfrm>
            <a:off x="1871614" y="4457466"/>
            <a:ext cx="1011774" cy="806721"/>
          </a:xfrm>
          <a:prstGeom prst="rect">
            <a:avLst/>
          </a:prstGeom>
          <a:noFill/>
          <a:ln w="38100" cap="flat" cmpd="sng">
            <a:solidFill>
              <a:srgbClr val="FFFFFF"/>
            </a:solidFill>
            <a:prstDash val="solid"/>
            <a:round/>
            <a:headEnd type="none" w="sm" len="sm"/>
            <a:tailEnd type="none" w="sm" len="sm"/>
          </a:ln>
        </p:spPr>
      </p:pic>
      <p:pic>
        <p:nvPicPr>
          <p:cNvPr id="193" name="Google Shape;193;p38">
            <a:hlinkClick r:id="rId30" action="ppaction://hlinksldjump"/>
          </p:cNvPr>
          <p:cNvPicPr preferRelativeResize="0"/>
          <p:nvPr/>
        </p:nvPicPr>
        <p:blipFill>
          <a:blip r:embed="rId31">
            <a:alphaModFix/>
          </a:blip>
          <a:stretch>
            <a:fillRect/>
          </a:stretch>
        </p:blipFill>
        <p:spPr>
          <a:xfrm>
            <a:off x="3406891" y="4381398"/>
            <a:ext cx="1098331" cy="818292"/>
          </a:xfrm>
          <a:prstGeom prst="rect">
            <a:avLst/>
          </a:prstGeom>
          <a:noFill/>
          <a:ln w="28575" cap="flat" cmpd="sng">
            <a:solidFill>
              <a:srgbClr val="FFFFFF"/>
            </a:solidFill>
            <a:prstDash val="solid"/>
            <a:round/>
            <a:headEnd type="none" w="sm" len="sm"/>
            <a:tailEnd type="none" w="sm" len="sm"/>
          </a:ln>
        </p:spPr>
      </p:pic>
      <p:pic>
        <p:nvPicPr>
          <p:cNvPr id="194" name="Google Shape;194;p38">
            <a:hlinkClick r:id="rId32" action="ppaction://hlinksldjump"/>
          </p:cNvPr>
          <p:cNvPicPr preferRelativeResize="0"/>
          <p:nvPr/>
        </p:nvPicPr>
        <p:blipFill rotWithShape="1">
          <a:blip r:embed="rId33">
            <a:alphaModFix/>
          </a:blip>
          <a:srcRect t="76100"/>
          <a:stretch/>
        </p:blipFill>
        <p:spPr>
          <a:xfrm>
            <a:off x="4734750" y="4541861"/>
            <a:ext cx="1496881" cy="585377"/>
          </a:xfrm>
          <a:prstGeom prst="rect">
            <a:avLst/>
          </a:prstGeom>
          <a:noFill/>
          <a:ln>
            <a:noFill/>
          </a:ln>
        </p:spPr>
      </p:pic>
      <p:pic>
        <p:nvPicPr>
          <p:cNvPr id="195" name="Google Shape;195;p38">
            <a:hlinkClick r:id="rId34" action="ppaction://hlinksldjump"/>
          </p:cNvPr>
          <p:cNvPicPr preferRelativeResize="0"/>
          <p:nvPr/>
        </p:nvPicPr>
        <p:blipFill>
          <a:blip r:embed="rId35">
            <a:alphaModFix/>
          </a:blip>
          <a:stretch>
            <a:fillRect/>
          </a:stretch>
        </p:blipFill>
        <p:spPr>
          <a:xfrm>
            <a:off x="6424275" y="4423110"/>
            <a:ext cx="1197180" cy="707607"/>
          </a:xfrm>
          <a:prstGeom prst="rect">
            <a:avLst/>
          </a:prstGeom>
          <a:noFill/>
          <a:ln w="28575" cap="flat" cmpd="sng">
            <a:solidFill>
              <a:srgbClr val="FFFFFF"/>
            </a:solidFill>
            <a:prstDash val="solid"/>
            <a:round/>
            <a:headEnd type="none" w="sm" len="sm"/>
            <a:tailEnd type="none" w="sm" len="sm"/>
          </a:ln>
        </p:spPr>
      </p:pic>
      <p:pic>
        <p:nvPicPr>
          <p:cNvPr id="196" name="Google Shape;196;p38">
            <a:hlinkClick r:id="rId36" action="ppaction://hlinksldjump"/>
          </p:cNvPr>
          <p:cNvPicPr preferRelativeResize="0"/>
          <p:nvPr/>
        </p:nvPicPr>
        <p:blipFill rotWithShape="1">
          <a:blip r:embed="rId37">
            <a:alphaModFix/>
          </a:blip>
          <a:srcRect l="7341" r="7486"/>
          <a:stretch/>
        </p:blipFill>
        <p:spPr>
          <a:xfrm>
            <a:off x="8122675" y="4384375"/>
            <a:ext cx="871500" cy="857175"/>
          </a:xfrm>
          <a:prstGeom prst="rect">
            <a:avLst/>
          </a:prstGeom>
          <a:noFill/>
          <a:ln w="28575" cap="flat" cmpd="sng">
            <a:solidFill>
              <a:srgbClr val="FFFFFF"/>
            </a:solidFill>
            <a:prstDash val="solid"/>
            <a:round/>
            <a:headEnd type="none" w="sm" len="sm"/>
            <a:tailEnd type="none" w="sm" len="sm"/>
          </a:ln>
        </p:spPr>
      </p:pic>
      <p:pic>
        <p:nvPicPr>
          <p:cNvPr id="197" name="Google Shape;197;p38">
            <a:hlinkClick r:id="rId38" action="ppaction://hlinksldjump"/>
          </p:cNvPr>
          <p:cNvPicPr preferRelativeResize="0"/>
          <p:nvPr/>
        </p:nvPicPr>
        <p:blipFill>
          <a:blip r:embed="rId39">
            <a:alphaModFix/>
          </a:blip>
          <a:stretch>
            <a:fillRect/>
          </a:stretch>
        </p:blipFill>
        <p:spPr>
          <a:xfrm>
            <a:off x="9683575" y="4356450"/>
            <a:ext cx="801936" cy="933600"/>
          </a:xfrm>
          <a:prstGeom prst="rect">
            <a:avLst/>
          </a:prstGeom>
          <a:noFill/>
          <a:ln w="28575" cap="flat" cmpd="sng">
            <a:solidFill>
              <a:srgbClr val="FFFFFF"/>
            </a:solidFill>
            <a:prstDash val="solid"/>
            <a:round/>
            <a:headEnd type="none" w="sm" len="sm"/>
            <a:tailEnd type="none" w="sm" len="sm"/>
          </a:ln>
        </p:spPr>
      </p:pic>
      <p:pic>
        <p:nvPicPr>
          <p:cNvPr id="198" name="Google Shape;198;p38">
            <a:hlinkClick r:id="rId40" action="ppaction://hlinksldjump"/>
          </p:cNvPr>
          <p:cNvPicPr preferRelativeResize="0"/>
          <p:nvPr/>
        </p:nvPicPr>
        <p:blipFill>
          <a:blip r:embed="rId41">
            <a:alphaModFix/>
          </a:blip>
          <a:stretch>
            <a:fillRect/>
          </a:stretch>
        </p:blipFill>
        <p:spPr>
          <a:xfrm rot="10799979" flipH="1">
            <a:off x="443851" y="5785028"/>
            <a:ext cx="713975" cy="862946"/>
          </a:xfrm>
          <a:prstGeom prst="rect">
            <a:avLst/>
          </a:prstGeom>
          <a:noFill/>
          <a:ln w="9525" cap="flat" cmpd="sng">
            <a:solidFill>
              <a:srgbClr val="FFFFFF"/>
            </a:solidFill>
            <a:prstDash val="solid"/>
            <a:round/>
            <a:headEnd type="none" w="sm" len="sm"/>
            <a:tailEnd type="none" w="sm" len="sm"/>
          </a:ln>
        </p:spPr>
      </p:pic>
      <p:pic>
        <p:nvPicPr>
          <p:cNvPr id="199" name="Google Shape;199;p38">
            <a:hlinkClick r:id="rId42" action="ppaction://hlinksldjump"/>
          </p:cNvPr>
          <p:cNvPicPr preferRelativeResize="0"/>
          <p:nvPr/>
        </p:nvPicPr>
        <p:blipFill>
          <a:blip r:embed="rId43">
            <a:alphaModFix/>
          </a:blip>
          <a:stretch>
            <a:fillRect/>
          </a:stretch>
        </p:blipFill>
        <p:spPr>
          <a:xfrm>
            <a:off x="1829350" y="5898899"/>
            <a:ext cx="1098351" cy="741253"/>
          </a:xfrm>
          <a:prstGeom prst="rect">
            <a:avLst/>
          </a:prstGeom>
          <a:noFill/>
          <a:ln w="38100" cap="flat" cmpd="sng">
            <a:solidFill>
              <a:srgbClr val="FFFFFF"/>
            </a:solidFill>
            <a:prstDash val="solid"/>
            <a:round/>
            <a:headEnd type="none" w="sm" len="sm"/>
            <a:tailEnd type="none" w="sm" len="sm"/>
          </a:ln>
        </p:spPr>
      </p:pic>
      <p:pic>
        <p:nvPicPr>
          <p:cNvPr id="200" name="Google Shape;200;p38">
            <a:hlinkClick r:id="rId44" action="ppaction://hlinksldjump"/>
          </p:cNvPr>
          <p:cNvPicPr preferRelativeResize="0"/>
          <p:nvPr/>
        </p:nvPicPr>
        <p:blipFill>
          <a:blip r:embed="rId45">
            <a:alphaModFix/>
          </a:blip>
          <a:stretch>
            <a:fillRect/>
          </a:stretch>
        </p:blipFill>
        <p:spPr>
          <a:xfrm>
            <a:off x="3297050" y="5914449"/>
            <a:ext cx="1283903" cy="707624"/>
          </a:xfrm>
          <a:prstGeom prst="rect">
            <a:avLst/>
          </a:prstGeom>
          <a:noFill/>
          <a:ln w="28575" cap="flat" cmpd="sng">
            <a:solidFill>
              <a:srgbClr val="FFFFFF"/>
            </a:solidFill>
            <a:prstDash val="solid"/>
            <a:round/>
            <a:headEnd type="none" w="sm" len="sm"/>
            <a:tailEnd type="none" w="sm" len="sm"/>
          </a:ln>
        </p:spPr>
      </p:pic>
      <p:pic>
        <p:nvPicPr>
          <p:cNvPr id="201" name="Google Shape;201;p38">
            <a:hlinkClick r:id="rId46" action="ppaction://hlinksldjump"/>
          </p:cNvPr>
          <p:cNvPicPr preferRelativeResize="0"/>
          <p:nvPr/>
        </p:nvPicPr>
        <p:blipFill>
          <a:blip r:embed="rId47">
            <a:alphaModFix/>
          </a:blip>
          <a:stretch>
            <a:fillRect/>
          </a:stretch>
        </p:blipFill>
        <p:spPr>
          <a:xfrm>
            <a:off x="4821825" y="5946275"/>
            <a:ext cx="1283875" cy="652975"/>
          </a:xfrm>
          <a:prstGeom prst="rect">
            <a:avLst/>
          </a:prstGeom>
          <a:noFill/>
          <a:ln w="28575" cap="flat" cmpd="sng">
            <a:solidFill>
              <a:srgbClr val="FFFFFF"/>
            </a:solidFill>
            <a:prstDash val="solid"/>
            <a:round/>
            <a:headEnd type="none" w="sm" len="sm"/>
            <a:tailEnd type="none" w="sm" len="sm"/>
          </a:ln>
        </p:spPr>
      </p:pic>
      <p:pic>
        <p:nvPicPr>
          <p:cNvPr id="202" name="Google Shape;202;p38">
            <a:hlinkClick r:id="rId48" action="ppaction://hlinksldjump"/>
          </p:cNvPr>
          <p:cNvPicPr preferRelativeResize="0"/>
          <p:nvPr/>
        </p:nvPicPr>
        <p:blipFill>
          <a:blip r:embed="rId49">
            <a:alphaModFix/>
          </a:blip>
          <a:stretch>
            <a:fillRect/>
          </a:stretch>
        </p:blipFill>
        <p:spPr>
          <a:xfrm>
            <a:off x="6454350" y="5909500"/>
            <a:ext cx="1283875" cy="720550"/>
          </a:xfrm>
          <a:prstGeom prst="rect">
            <a:avLst/>
          </a:prstGeom>
          <a:noFill/>
          <a:ln w="28575" cap="flat" cmpd="sng">
            <a:solidFill>
              <a:srgbClr val="FFFFFF"/>
            </a:solidFill>
            <a:prstDash val="solid"/>
            <a:round/>
            <a:headEnd type="none" w="sm" len="sm"/>
            <a:tailEnd type="none" w="sm" len="sm"/>
          </a:ln>
        </p:spPr>
      </p:pic>
      <p:pic>
        <p:nvPicPr>
          <p:cNvPr id="203" name="Google Shape;203;p38">
            <a:hlinkClick r:id="rId50" action="ppaction://hlinksldjump"/>
          </p:cNvPr>
          <p:cNvPicPr preferRelativeResize="0"/>
          <p:nvPr/>
        </p:nvPicPr>
        <p:blipFill>
          <a:blip r:embed="rId51">
            <a:alphaModFix/>
          </a:blip>
          <a:stretch>
            <a:fillRect/>
          </a:stretch>
        </p:blipFill>
        <p:spPr>
          <a:xfrm>
            <a:off x="9611625" y="5854951"/>
            <a:ext cx="1098352" cy="799276"/>
          </a:xfrm>
          <a:prstGeom prst="rect">
            <a:avLst/>
          </a:prstGeom>
          <a:noFill/>
          <a:ln w="28575" cap="flat" cmpd="sng">
            <a:solidFill>
              <a:srgbClr val="FFFFFF"/>
            </a:solidFill>
            <a:prstDash val="solid"/>
            <a:round/>
            <a:headEnd type="none" w="sm" len="sm"/>
            <a:tailEnd type="none" w="sm" len="sm"/>
          </a:ln>
        </p:spPr>
      </p:pic>
      <p:pic>
        <p:nvPicPr>
          <p:cNvPr id="204" name="Google Shape;204;p38">
            <a:hlinkClick r:id="rId52" action="ppaction://hlinksldjump"/>
          </p:cNvPr>
          <p:cNvPicPr preferRelativeResize="0"/>
          <p:nvPr/>
        </p:nvPicPr>
        <p:blipFill>
          <a:blip r:embed="rId53">
            <a:alphaModFix/>
          </a:blip>
          <a:stretch>
            <a:fillRect/>
          </a:stretch>
        </p:blipFill>
        <p:spPr>
          <a:xfrm>
            <a:off x="8000850" y="5916225"/>
            <a:ext cx="1197175" cy="760975"/>
          </a:xfrm>
          <a:prstGeom prst="rect">
            <a:avLst/>
          </a:prstGeom>
          <a:noFill/>
          <a:ln w="28575" cap="flat" cmpd="sng">
            <a:solidFill>
              <a:srgbClr val="FFFFFF"/>
            </a:solidFill>
            <a:prstDash val="solid"/>
            <a:round/>
            <a:headEnd type="none" w="sm" len="sm"/>
            <a:tailEnd type="none" w="sm" len="sm"/>
          </a:ln>
        </p:spPr>
      </p:pic>
      <p:pic>
        <p:nvPicPr>
          <p:cNvPr id="205" name="Google Shape;205;p38">
            <a:hlinkClick r:id="rId54" action="ppaction://hlinksldjump"/>
          </p:cNvPr>
          <p:cNvPicPr preferRelativeResize="0"/>
          <p:nvPr/>
        </p:nvPicPr>
        <p:blipFill rotWithShape="1">
          <a:blip r:embed="rId55">
            <a:alphaModFix/>
          </a:blip>
          <a:srcRect t="18118" r="6751" b="10350"/>
          <a:stretch/>
        </p:blipFill>
        <p:spPr>
          <a:xfrm>
            <a:off x="1812924" y="7026169"/>
            <a:ext cx="1146500" cy="993006"/>
          </a:xfrm>
          <a:prstGeom prst="rect">
            <a:avLst/>
          </a:prstGeom>
          <a:noFill/>
          <a:ln w="19050" cap="flat" cmpd="sng">
            <a:solidFill>
              <a:srgbClr val="FFFFFF"/>
            </a:solidFill>
            <a:prstDash val="solid"/>
            <a:round/>
            <a:headEnd type="none" w="sm" len="sm"/>
            <a:tailEnd type="none" w="sm" len="sm"/>
          </a:ln>
        </p:spPr>
      </p:pic>
      <p:pic>
        <p:nvPicPr>
          <p:cNvPr id="206" name="Google Shape;206;p38">
            <a:hlinkClick r:id="rId56" action="ppaction://hlinksldjump"/>
          </p:cNvPr>
          <p:cNvPicPr preferRelativeResize="0"/>
          <p:nvPr/>
        </p:nvPicPr>
        <p:blipFill>
          <a:blip r:embed="rId57">
            <a:alphaModFix/>
          </a:blip>
          <a:stretch>
            <a:fillRect/>
          </a:stretch>
        </p:blipFill>
        <p:spPr>
          <a:xfrm>
            <a:off x="3358425" y="7332220"/>
            <a:ext cx="1197199" cy="695880"/>
          </a:xfrm>
          <a:prstGeom prst="rect">
            <a:avLst/>
          </a:prstGeom>
          <a:noFill/>
          <a:ln w="19050" cap="flat" cmpd="sng">
            <a:solidFill>
              <a:srgbClr val="FFFFFF"/>
            </a:solidFill>
            <a:prstDash val="solid"/>
            <a:round/>
            <a:headEnd type="none" w="sm" len="sm"/>
            <a:tailEnd type="none" w="sm" len="sm"/>
          </a:ln>
        </p:spPr>
      </p:pic>
      <p:pic>
        <p:nvPicPr>
          <p:cNvPr id="207" name="Google Shape;207;p38">
            <a:hlinkClick r:id="rId58" action="ppaction://hlinksldjump"/>
          </p:cNvPr>
          <p:cNvPicPr preferRelativeResize="0"/>
          <p:nvPr/>
        </p:nvPicPr>
        <p:blipFill>
          <a:blip r:embed="rId59">
            <a:alphaModFix/>
          </a:blip>
          <a:stretch>
            <a:fillRect/>
          </a:stretch>
        </p:blipFill>
        <p:spPr>
          <a:xfrm rot="-6">
            <a:off x="468750" y="7243251"/>
            <a:ext cx="576450" cy="746398"/>
          </a:xfrm>
          <a:prstGeom prst="rect">
            <a:avLst/>
          </a:prstGeom>
          <a:noFill/>
          <a:ln w="28575" cap="flat" cmpd="sng">
            <a:solidFill>
              <a:srgbClr val="FFFFFF"/>
            </a:solidFill>
            <a:prstDash val="solid"/>
            <a:round/>
            <a:headEnd type="none" w="sm" len="sm"/>
            <a:tailEnd type="none" w="sm" len="sm"/>
          </a:ln>
        </p:spPr>
      </p:pic>
      <p:pic>
        <p:nvPicPr>
          <p:cNvPr id="208" name="Google Shape;208;p38">
            <a:hlinkClick r:id="rId60" action="ppaction://hlinksldjump"/>
          </p:cNvPr>
          <p:cNvPicPr preferRelativeResize="0"/>
          <p:nvPr/>
        </p:nvPicPr>
        <p:blipFill>
          <a:blip r:embed="rId61">
            <a:alphaModFix/>
          </a:blip>
          <a:stretch>
            <a:fillRect/>
          </a:stretch>
        </p:blipFill>
        <p:spPr>
          <a:xfrm>
            <a:off x="6534150" y="1667299"/>
            <a:ext cx="1098350" cy="728250"/>
          </a:xfrm>
          <a:prstGeom prst="rect">
            <a:avLst/>
          </a:prstGeom>
          <a:noFill/>
          <a:ln w="28575" cap="flat" cmpd="sng">
            <a:solidFill>
              <a:srgbClr val="FFFFFF"/>
            </a:solidFill>
            <a:prstDash val="solid"/>
            <a:round/>
            <a:headEnd type="none" w="sm" len="sm"/>
            <a:tailEnd type="none" w="sm" len="sm"/>
          </a:ln>
        </p:spPr>
      </p:pic>
      <p:pic>
        <p:nvPicPr>
          <p:cNvPr id="209" name="Google Shape;209;p38">
            <a:hlinkClick r:id="rId62" action="ppaction://hlinksldjump"/>
          </p:cNvPr>
          <p:cNvPicPr preferRelativeResize="0"/>
          <p:nvPr/>
        </p:nvPicPr>
        <p:blipFill>
          <a:blip r:embed="rId63">
            <a:alphaModFix/>
          </a:blip>
          <a:stretch>
            <a:fillRect/>
          </a:stretch>
        </p:blipFill>
        <p:spPr>
          <a:xfrm>
            <a:off x="4831312" y="1649549"/>
            <a:ext cx="1283875" cy="721389"/>
          </a:xfrm>
          <a:prstGeom prst="rect">
            <a:avLst/>
          </a:prstGeom>
          <a:noFill/>
          <a:ln w="28575" cap="flat" cmpd="sng">
            <a:solidFill>
              <a:srgbClr val="FFFFFF"/>
            </a:solidFill>
            <a:prstDash val="solid"/>
            <a:round/>
            <a:headEnd type="none" w="sm" len="sm"/>
            <a:tailEnd type="none" w="sm" len="sm"/>
          </a:ln>
        </p:spPr>
      </p:pic>
      <p:pic>
        <p:nvPicPr>
          <p:cNvPr id="210" name="Google Shape;210;p38">
            <a:hlinkClick r:id="rId64" action="ppaction://hlinksldjump"/>
          </p:cNvPr>
          <p:cNvPicPr preferRelativeResize="0"/>
          <p:nvPr/>
        </p:nvPicPr>
        <p:blipFill>
          <a:blip r:embed="rId65">
            <a:alphaModFix/>
          </a:blip>
          <a:stretch>
            <a:fillRect/>
          </a:stretch>
        </p:blipFill>
        <p:spPr>
          <a:xfrm>
            <a:off x="7966950" y="1606950"/>
            <a:ext cx="1283875" cy="795150"/>
          </a:xfrm>
          <a:prstGeom prst="rect">
            <a:avLst/>
          </a:prstGeom>
          <a:noFill/>
          <a:ln w="28575" cap="flat" cmpd="sng">
            <a:solidFill>
              <a:srgbClr val="FFFFFF"/>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5"/>
        <p:cNvGrpSpPr/>
        <p:nvPr/>
      </p:nvGrpSpPr>
      <p:grpSpPr>
        <a:xfrm>
          <a:off x="0" y="0"/>
          <a:ext cx="0" cy="0"/>
          <a:chOff x="0" y="0"/>
          <a:chExt cx="0" cy="0"/>
        </a:xfrm>
      </p:grpSpPr>
      <p:sp>
        <p:nvSpPr>
          <p:cNvPr id="346" name="Google Shape;346;p47"/>
          <p:cNvSpPr/>
          <p:nvPr/>
        </p:nvSpPr>
        <p:spPr>
          <a:xfrm>
            <a:off x="737640" y="2894700"/>
            <a:ext cx="9743100" cy="3801900"/>
          </a:xfrm>
          <a:prstGeom prst="rect">
            <a:avLst/>
          </a:prstGeom>
          <a:solidFill>
            <a:srgbClr val="EDEF5A"/>
          </a:solidFill>
          <a:ln w="28575"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47" name="Google Shape;347;p47"/>
          <p:cNvSpPr/>
          <p:nvPr/>
        </p:nvSpPr>
        <p:spPr>
          <a:xfrm>
            <a:off x="875310" y="2481510"/>
            <a:ext cx="8229600" cy="4487100"/>
          </a:xfrm>
          <a:prstGeom prst="rect">
            <a:avLst/>
          </a:prstGeom>
          <a:solidFill>
            <a:srgbClr val="EDEF5A"/>
          </a:solidFill>
          <a:ln w="1905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48" name="Google Shape;348;p47"/>
          <p:cNvSpPr/>
          <p:nvPr/>
        </p:nvSpPr>
        <p:spPr>
          <a:xfrm>
            <a:off x="178200" y="20016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349" name="Google Shape;349;p47"/>
          <p:cNvSpPr/>
          <p:nvPr/>
        </p:nvSpPr>
        <p:spPr>
          <a:xfrm>
            <a:off x="369690" y="1900440"/>
            <a:ext cx="10239900" cy="5398200"/>
          </a:xfrm>
          <a:prstGeom prst="rect">
            <a:avLst/>
          </a:prstGeom>
          <a:solidFill>
            <a:srgbClr val="EFD83A">
              <a:alpha val="79890"/>
            </a:srgbClr>
          </a:solidFill>
          <a:ln w="76200" cap="flat" cmpd="sng">
            <a:solidFill>
              <a:srgbClr val="5E1D58"/>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50" name="Google Shape;350;p47"/>
          <p:cNvSpPr txBox="1"/>
          <p:nvPr/>
        </p:nvSpPr>
        <p:spPr>
          <a:xfrm>
            <a:off x="2723340" y="7367715"/>
            <a:ext cx="6430200" cy="5604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100">
                <a:solidFill>
                  <a:srgbClr val="5E1D58"/>
                </a:solidFill>
                <a:latin typeface="Alegreya"/>
                <a:ea typeface="Alegreya"/>
                <a:cs typeface="Alegreya"/>
                <a:sym typeface="Alegreya"/>
              </a:rPr>
              <a:t>Learn more here: https://www.washingtonpost.com/blogs/she-the-people/wp/2013/03/03/despite-the-tremendous-risk-african-american-women-marched-for-suffrage-too/</a:t>
            </a:r>
            <a:endParaRPr sz="1100">
              <a:solidFill>
                <a:srgbClr val="5E1D58"/>
              </a:solidFill>
              <a:latin typeface="Alegreya"/>
              <a:ea typeface="Alegreya"/>
              <a:cs typeface="Alegreya"/>
              <a:sym typeface="Alegreya"/>
            </a:endParaRPr>
          </a:p>
        </p:txBody>
      </p:sp>
      <p:sp>
        <p:nvSpPr>
          <p:cNvPr id="351" name="Google Shape;351;p47"/>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52" name="Google Shape;352;p47"/>
          <p:cNvSpPr txBox="1"/>
          <p:nvPr/>
        </p:nvSpPr>
        <p:spPr>
          <a:xfrm>
            <a:off x="294390" y="340980"/>
            <a:ext cx="10370400" cy="14370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22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353" name="Google Shape;353;p47"/>
          <p:cNvSpPr txBox="1"/>
          <p:nvPr/>
        </p:nvSpPr>
        <p:spPr>
          <a:xfrm>
            <a:off x="5502450" y="1252920"/>
            <a:ext cx="5076000" cy="43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pic>
        <p:nvPicPr>
          <p:cNvPr id="354" name="Google Shape;354;p47"/>
          <p:cNvPicPr preferRelativeResize="0"/>
          <p:nvPr/>
        </p:nvPicPr>
        <p:blipFill>
          <a:blip r:embed="rId3">
            <a:alphaModFix/>
          </a:blip>
          <a:stretch>
            <a:fillRect/>
          </a:stretch>
        </p:blipFill>
        <p:spPr>
          <a:xfrm>
            <a:off x="9237480" y="7377601"/>
            <a:ext cx="1324921" cy="560520"/>
          </a:xfrm>
          <a:prstGeom prst="rect">
            <a:avLst/>
          </a:prstGeom>
          <a:noFill/>
          <a:ln>
            <a:noFill/>
          </a:ln>
        </p:spPr>
      </p:pic>
      <p:pic>
        <p:nvPicPr>
          <p:cNvPr id="355" name="Google Shape;355;p47"/>
          <p:cNvPicPr preferRelativeResize="0"/>
          <p:nvPr/>
        </p:nvPicPr>
        <p:blipFill rotWithShape="1">
          <a:blip r:embed="rId4">
            <a:alphaModFix/>
          </a:blip>
          <a:srcRect t="6751"/>
          <a:stretch/>
        </p:blipFill>
        <p:spPr>
          <a:xfrm>
            <a:off x="11411250" y="1982940"/>
            <a:ext cx="2006730" cy="2495308"/>
          </a:xfrm>
          <a:prstGeom prst="rect">
            <a:avLst/>
          </a:prstGeom>
          <a:noFill/>
          <a:ln w="38100" cap="flat" cmpd="sng">
            <a:solidFill>
              <a:srgbClr val="5E1D58"/>
            </a:solidFill>
            <a:prstDash val="solid"/>
            <a:round/>
            <a:headEnd type="none" w="sm" len="sm"/>
            <a:tailEnd type="none" w="sm" len="sm"/>
          </a:ln>
        </p:spPr>
      </p:pic>
      <p:sp>
        <p:nvSpPr>
          <p:cNvPr id="356" name="Google Shape;356;p47"/>
          <p:cNvSpPr/>
          <p:nvPr/>
        </p:nvSpPr>
        <p:spPr>
          <a:xfrm>
            <a:off x="-540630" y="2030790"/>
            <a:ext cx="251700" cy="4824600"/>
          </a:xfrm>
          <a:prstGeom prst="rect">
            <a:avLst/>
          </a:prstGeom>
          <a:solidFill>
            <a:srgbClr val="FFFFFF"/>
          </a:solidFill>
          <a:ln>
            <a:noFill/>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57" name="Google Shape;357;p47"/>
          <p:cNvSpPr txBox="1"/>
          <p:nvPr/>
        </p:nvSpPr>
        <p:spPr>
          <a:xfrm>
            <a:off x="5650230" y="4131720"/>
            <a:ext cx="4780500" cy="2251800"/>
          </a:xfrm>
          <a:prstGeom prst="rect">
            <a:avLst/>
          </a:prstGeom>
          <a:solidFill>
            <a:srgbClr val="F9E7E7"/>
          </a:solidFill>
          <a:ln w="38100"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115000"/>
              </a:lnSpc>
              <a:spcBef>
                <a:spcPts val="0"/>
              </a:spcBef>
              <a:spcAft>
                <a:spcPts val="0"/>
              </a:spcAft>
              <a:buNone/>
            </a:pPr>
            <a:endParaRPr sz="700" b="1" u="sng">
              <a:solidFill>
                <a:srgbClr val="741B47"/>
              </a:solidFill>
              <a:latin typeface="Alegreya"/>
              <a:ea typeface="Alegreya"/>
              <a:cs typeface="Alegreya"/>
              <a:sym typeface="Alegreya"/>
            </a:endParaRPr>
          </a:p>
          <a:p>
            <a:pPr marL="0" lvl="0" indent="0" algn="ctr" rtl="0">
              <a:lnSpc>
                <a:spcPct val="115000"/>
              </a:lnSpc>
              <a:spcBef>
                <a:spcPts val="0"/>
              </a:spcBef>
              <a:spcAft>
                <a:spcPts val="0"/>
              </a:spcAft>
              <a:buNone/>
            </a:pPr>
            <a:r>
              <a:rPr lang="en" sz="1900" b="1" u="sng">
                <a:solidFill>
                  <a:srgbClr val="741B47"/>
                </a:solidFill>
                <a:latin typeface="Alegreya"/>
                <a:ea typeface="Alegreya"/>
                <a:cs typeface="Alegreya"/>
                <a:sym typeface="Alegreya"/>
              </a:rPr>
              <a:t>Ida B. Wells-Barnett</a:t>
            </a:r>
            <a:r>
              <a:rPr lang="en" sz="1900" b="1">
                <a:solidFill>
                  <a:srgbClr val="741B47"/>
                </a:solidFill>
                <a:latin typeface="Alegreya"/>
                <a:ea typeface="Alegreya"/>
                <a:cs typeface="Alegreya"/>
                <a:sym typeface="Alegreya"/>
              </a:rPr>
              <a:t> </a:t>
            </a:r>
            <a:r>
              <a:rPr lang="en" sz="1900" b="1">
                <a:solidFill>
                  <a:srgbClr val="2A2A2A"/>
                </a:solidFill>
                <a:latin typeface="Alegreya"/>
                <a:ea typeface="Alegreya"/>
                <a:cs typeface="Alegreya"/>
                <a:sym typeface="Alegreya"/>
              </a:rPr>
              <a:t>refused to  march with an all-black delegation. She walked  between two white supporters in the Illinois delegation.</a:t>
            </a:r>
            <a:endParaRPr sz="1900" b="1">
              <a:solidFill>
                <a:srgbClr val="2A2A2A"/>
              </a:solidFill>
              <a:latin typeface="Alegreya"/>
              <a:ea typeface="Alegreya"/>
              <a:cs typeface="Alegreya"/>
              <a:sym typeface="Alegreya"/>
            </a:endParaRPr>
          </a:p>
          <a:p>
            <a:pPr marL="0" lvl="0" indent="0" algn="l" rtl="0">
              <a:lnSpc>
                <a:spcPct val="115000"/>
              </a:lnSpc>
              <a:spcBef>
                <a:spcPts val="0"/>
              </a:spcBef>
              <a:spcAft>
                <a:spcPts val="0"/>
              </a:spcAft>
              <a:buClr>
                <a:schemeClr val="dk1"/>
              </a:buClr>
              <a:buSzPts val="1300"/>
              <a:buFont typeface="Arial"/>
              <a:buNone/>
            </a:pPr>
            <a:endParaRPr sz="1800">
              <a:solidFill>
                <a:srgbClr val="741B47"/>
              </a:solidFill>
            </a:endParaRPr>
          </a:p>
        </p:txBody>
      </p:sp>
      <p:sp>
        <p:nvSpPr>
          <p:cNvPr id="358" name="Google Shape;358;p47"/>
          <p:cNvSpPr txBox="1"/>
          <p:nvPr/>
        </p:nvSpPr>
        <p:spPr>
          <a:xfrm>
            <a:off x="518490" y="4114800"/>
            <a:ext cx="4983900" cy="2251800"/>
          </a:xfrm>
          <a:prstGeom prst="rect">
            <a:avLst/>
          </a:prstGeom>
          <a:solidFill>
            <a:srgbClr val="F9E7E7"/>
          </a:solidFill>
          <a:ln w="38100"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100000"/>
              </a:lnSpc>
              <a:spcBef>
                <a:spcPts val="0"/>
              </a:spcBef>
              <a:spcAft>
                <a:spcPts val="0"/>
              </a:spcAft>
              <a:buNone/>
            </a:pPr>
            <a:r>
              <a:rPr lang="en" sz="1700" b="1">
                <a:solidFill>
                  <a:srgbClr val="2A2A2A"/>
                </a:solidFill>
                <a:latin typeface="Alegreya"/>
                <a:ea typeface="Alegreya"/>
                <a:cs typeface="Alegreya"/>
                <a:sym typeface="Alegreya"/>
              </a:rPr>
              <a:t>The daughter of formerly enslaved people, </a:t>
            </a:r>
            <a:r>
              <a:rPr lang="en" sz="1700" b="1" u="sng">
                <a:solidFill>
                  <a:srgbClr val="5E1D58"/>
                </a:solidFill>
                <a:latin typeface="Alegreya"/>
                <a:ea typeface="Alegreya"/>
                <a:cs typeface="Alegreya"/>
                <a:sym typeface="Alegreya"/>
              </a:rPr>
              <a:t>Mary Church Terrell </a:t>
            </a:r>
            <a:r>
              <a:rPr lang="en" sz="1700" b="1">
                <a:solidFill>
                  <a:srgbClr val="2A2A2A"/>
                </a:solidFill>
                <a:latin typeface="Alegreya"/>
                <a:ea typeface="Alegreya"/>
                <a:cs typeface="Alegreya"/>
                <a:sym typeface="Alegreya"/>
              </a:rPr>
              <a:t>was one of the founders of the National Association of Colored Women.   While fighting against lynching and Jim Crow laws, Terrell advocated women’s suffrage. She spoke with authority because she represented “</a:t>
            </a:r>
            <a:r>
              <a:rPr lang="en" sz="1700" b="1">
                <a:solidFill>
                  <a:srgbClr val="E02296"/>
                </a:solidFill>
                <a:uFill>
                  <a:noFill/>
                </a:uFill>
                <a:latin typeface="Alegreya"/>
                <a:ea typeface="Alegreya"/>
                <a:cs typeface="Alegreya"/>
                <a:sym typeface="Alegreya"/>
                <a:hlinkClick r:id="rId5">
                  <a:extLst>
                    <a:ext uri="{A12FA001-AC4F-418D-AE19-62706E023703}">
                      <ahyp:hlinkClr xmlns:ahyp="http://schemas.microsoft.com/office/drawing/2018/hyperlinkcolor" val="tx"/>
                    </a:ext>
                  </a:extLst>
                </a:hlinkClick>
              </a:rPr>
              <a:t>the only group in this country that has two such huge obstacles to surmount …both sex and race.</a:t>
            </a:r>
            <a:r>
              <a:rPr lang="en" sz="1700" b="1">
                <a:solidFill>
                  <a:srgbClr val="2A2A2A"/>
                </a:solidFill>
                <a:latin typeface="Alegreya"/>
                <a:ea typeface="Alegreya"/>
                <a:cs typeface="Alegreya"/>
                <a:sym typeface="Alegreya"/>
              </a:rPr>
              <a:t>”</a:t>
            </a:r>
            <a:endParaRPr sz="1700" b="1">
              <a:solidFill>
                <a:srgbClr val="2A2A2A"/>
              </a:solidFill>
              <a:latin typeface="Alegreya"/>
              <a:ea typeface="Alegreya"/>
              <a:cs typeface="Alegreya"/>
              <a:sym typeface="Alegreya"/>
            </a:endParaRPr>
          </a:p>
          <a:p>
            <a:pPr marL="0" lvl="0" indent="0" algn="l" rtl="0">
              <a:lnSpc>
                <a:spcPct val="100000"/>
              </a:lnSpc>
              <a:spcBef>
                <a:spcPts val="0"/>
              </a:spcBef>
              <a:spcAft>
                <a:spcPts val="0"/>
              </a:spcAft>
              <a:buNone/>
            </a:pPr>
            <a:endParaRPr sz="400" b="1">
              <a:solidFill>
                <a:srgbClr val="5E1D58"/>
              </a:solidFill>
              <a:latin typeface="Alegreya"/>
              <a:ea typeface="Alegreya"/>
              <a:cs typeface="Alegreya"/>
              <a:sym typeface="Alegreya"/>
            </a:endParaRPr>
          </a:p>
          <a:p>
            <a:pPr marL="0" lvl="0" indent="0" algn="ctr" rtl="0">
              <a:lnSpc>
                <a:spcPct val="100000"/>
              </a:lnSpc>
              <a:spcBef>
                <a:spcPts val="0"/>
              </a:spcBef>
              <a:spcAft>
                <a:spcPts val="0"/>
              </a:spcAft>
              <a:buNone/>
            </a:pPr>
            <a:endParaRPr sz="1700"/>
          </a:p>
        </p:txBody>
      </p:sp>
      <p:sp>
        <p:nvSpPr>
          <p:cNvPr id="359" name="Google Shape;359;p47"/>
          <p:cNvSpPr txBox="1"/>
          <p:nvPr/>
        </p:nvSpPr>
        <p:spPr>
          <a:xfrm>
            <a:off x="518490" y="6496800"/>
            <a:ext cx="9922200" cy="699600"/>
          </a:xfrm>
          <a:prstGeom prst="rect">
            <a:avLst/>
          </a:prstGeom>
          <a:solidFill>
            <a:srgbClr val="F9E7E7"/>
          </a:solidFill>
          <a:ln w="38100"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900" b="1">
                <a:solidFill>
                  <a:srgbClr val="2A2A2A"/>
                </a:solidFill>
                <a:latin typeface="Alegreya"/>
                <a:ea typeface="Alegreya"/>
                <a:cs typeface="Alegreya"/>
                <a:sym typeface="Alegreya"/>
              </a:rPr>
              <a:t>The 22 founders of</a:t>
            </a:r>
            <a:r>
              <a:rPr lang="en" sz="1900" b="1">
                <a:solidFill>
                  <a:srgbClr val="E02296"/>
                </a:solidFill>
                <a:latin typeface="Alegreya"/>
                <a:ea typeface="Alegreya"/>
                <a:cs typeface="Alegreya"/>
                <a:sym typeface="Alegreya"/>
              </a:rPr>
              <a:t> Delta Sigma Theta Sorority</a:t>
            </a:r>
            <a:r>
              <a:rPr lang="en" sz="1900" b="1">
                <a:solidFill>
                  <a:srgbClr val="2A2A2A"/>
                </a:solidFill>
                <a:latin typeface="Alegreya"/>
                <a:ea typeface="Alegreya"/>
                <a:cs typeface="Alegreya"/>
                <a:sym typeface="Alegreya"/>
              </a:rPr>
              <a:t> marched. </a:t>
            </a:r>
            <a:endParaRPr sz="1900" b="1">
              <a:solidFill>
                <a:srgbClr val="2A2A2A"/>
              </a:solidFill>
              <a:latin typeface="Alegreya"/>
              <a:ea typeface="Alegreya"/>
              <a:cs typeface="Alegreya"/>
              <a:sym typeface="Alegreya"/>
            </a:endParaRPr>
          </a:p>
          <a:p>
            <a:pPr marL="0" lvl="0" indent="0" algn="ctr" rtl="0">
              <a:spcBef>
                <a:spcPts val="0"/>
              </a:spcBef>
              <a:spcAft>
                <a:spcPts val="0"/>
              </a:spcAft>
              <a:buNone/>
            </a:pPr>
            <a:r>
              <a:rPr lang="en" sz="1900" b="1">
                <a:solidFill>
                  <a:srgbClr val="2A2A2A"/>
                </a:solidFill>
                <a:latin typeface="Alegreya"/>
                <a:ea typeface="Alegreya"/>
                <a:cs typeface="Alegreya"/>
                <a:sym typeface="Alegreya"/>
              </a:rPr>
              <a:t>It was the only African American women’s organization to participate.</a:t>
            </a:r>
            <a:endParaRPr sz="1800" b="1">
              <a:latin typeface="Alegreya"/>
              <a:ea typeface="Alegreya"/>
              <a:cs typeface="Alegreya"/>
              <a:sym typeface="Alegreya"/>
            </a:endParaRPr>
          </a:p>
        </p:txBody>
      </p:sp>
      <p:sp>
        <p:nvSpPr>
          <p:cNvPr id="360" name="Google Shape;360;p47"/>
          <p:cNvSpPr txBox="1"/>
          <p:nvPr/>
        </p:nvSpPr>
        <p:spPr>
          <a:xfrm>
            <a:off x="673170" y="2262000"/>
            <a:ext cx="9633000" cy="1756500"/>
          </a:xfrm>
          <a:prstGeom prst="rect">
            <a:avLst/>
          </a:prstGeom>
          <a:solidFill>
            <a:srgbClr val="F9E7E7"/>
          </a:solidFill>
          <a:ln w="28575"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115000"/>
              </a:lnSpc>
              <a:spcBef>
                <a:spcPts val="0"/>
              </a:spcBef>
              <a:spcAft>
                <a:spcPts val="0"/>
              </a:spcAft>
              <a:buClr>
                <a:schemeClr val="dk1"/>
              </a:buClr>
              <a:buSzPts val="1300"/>
              <a:buFont typeface="Arial"/>
              <a:buNone/>
            </a:pPr>
            <a:r>
              <a:rPr lang="en" sz="2000" b="1" u="sng">
                <a:solidFill>
                  <a:srgbClr val="E02296"/>
                </a:solidFill>
                <a:latin typeface="Alegreya"/>
                <a:ea typeface="Alegreya"/>
                <a:cs typeface="Alegreya"/>
                <a:sym typeface="Alegreya"/>
              </a:rPr>
              <a:t>Women’s Suffrage March </a:t>
            </a:r>
            <a:r>
              <a:rPr lang="en" sz="1700" b="1" u="sng">
                <a:solidFill>
                  <a:srgbClr val="E02296"/>
                </a:solidFill>
                <a:latin typeface="Alegreya"/>
                <a:ea typeface="Alegreya"/>
                <a:cs typeface="Alegreya"/>
                <a:sym typeface="Alegreya"/>
              </a:rPr>
              <a:t> </a:t>
            </a:r>
            <a:endParaRPr sz="1700" b="1" u="sng">
              <a:solidFill>
                <a:srgbClr val="E02296"/>
              </a:solidFill>
              <a:latin typeface="Alegreya"/>
              <a:ea typeface="Alegreya"/>
              <a:cs typeface="Alegreya"/>
              <a:sym typeface="Alegreya"/>
            </a:endParaRPr>
          </a:p>
          <a:p>
            <a:pPr marL="0" lvl="0" indent="0" algn="ctr" rtl="0">
              <a:lnSpc>
                <a:spcPct val="115000"/>
              </a:lnSpc>
              <a:spcBef>
                <a:spcPts val="0"/>
              </a:spcBef>
              <a:spcAft>
                <a:spcPts val="0"/>
              </a:spcAft>
              <a:buClr>
                <a:schemeClr val="dk1"/>
              </a:buClr>
              <a:buSzPts val="1300"/>
              <a:buFont typeface="Arial"/>
              <a:buNone/>
            </a:pPr>
            <a:r>
              <a:rPr lang="en" sz="1700" b="1">
                <a:solidFill>
                  <a:srgbClr val="E02296"/>
                </a:solidFill>
                <a:latin typeface="Alegreya"/>
                <a:ea typeface="Alegreya"/>
                <a:cs typeface="Alegreya"/>
                <a:sym typeface="Alegreya"/>
              </a:rPr>
              <a:t>March 3, 1913 - Washington D.C.</a:t>
            </a:r>
            <a:endParaRPr sz="1700" b="1">
              <a:solidFill>
                <a:srgbClr val="E02296"/>
              </a:solidFill>
              <a:latin typeface="Alegreya"/>
              <a:ea typeface="Alegreya"/>
              <a:cs typeface="Alegreya"/>
              <a:sym typeface="Alegreya"/>
            </a:endParaRPr>
          </a:p>
          <a:p>
            <a:pPr marL="0" lvl="0" indent="0" algn="ctr" rtl="0">
              <a:spcBef>
                <a:spcPts val="0"/>
              </a:spcBef>
              <a:spcAft>
                <a:spcPts val="0"/>
              </a:spcAft>
              <a:buNone/>
            </a:pPr>
            <a:r>
              <a:rPr lang="en" sz="1800" b="1">
                <a:solidFill>
                  <a:schemeClr val="dk1"/>
                </a:solidFill>
                <a:latin typeface="Alegreya"/>
                <a:ea typeface="Alegreya"/>
                <a:cs typeface="Alegreya"/>
                <a:sym typeface="Alegreya"/>
              </a:rPr>
              <a:t>African American women were told to march at the back of the parade with the black procession.</a:t>
            </a:r>
            <a:endParaRPr sz="1800" b="1">
              <a:solidFill>
                <a:schemeClr val="dk1"/>
              </a:solidFill>
              <a:latin typeface="Alegreya"/>
              <a:ea typeface="Alegreya"/>
              <a:cs typeface="Alegreya"/>
              <a:sym typeface="Alegreya"/>
            </a:endParaRPr>
          </a:p>
          <a:p>
            <a:pPr marL="0" lvl="0" indent="0" algn="l" rtl="0">
              <a:spcBef>
                <a:spcPts val="0"/>
              </a:spcBef>
              <a:spcAft>
                <a:spcPts val="0"/>
              </a:spcAft>
              <a:buNone/>
            </a:pPr>
            <a:endParaRPr sz="200" b="1">
              <a:solidFill>
                <a:srgbClr val="2A2A2A"/>
              </a:solidFill>
              <a:latin typeface="Alegreya"/>
              <a:ea typeface="Alegreya"/>
              <a:cs typeface="Alegreya"/>
              <a:sym typeface="Alegreya"/>
            </a:endParaRPr>
          </a:p>
          <a:p>
            <a:pPr marL="0" lvl="0" indent="0" algn="ctr" rtl="0">
              <a:spcBef>
                <a:spcPts val="0"/>
              </a:spcBef>
              <a:spcAft>
                <a:spcPts val="0"/>
              </a:spcAft>
              <a:buNone/>
            </a:pPr>
            <a:r>
              <a:rPr lang="en" sz="1800" b="1">
                <a:solidFill>
                  <a:srgbClr val="2A2A2A"/>
                </a:solidFill>
                <a:latin typeface="Alegreya"/>
                <a:ea typeface="Alegreya"/>
                <a:cs typeface="Alegreya"/>
                <a:sym typeface="Alegreya"/>
              </a:rPr>
              <a:t>As suffrage was still not welcome by many, protesters were pushed, shoved, tripped, spat upon and injured and the police “didn’t hold the mobs back.”</a:t>
            </a:r>
            <a:endParaRPr sz="1800" b="1">
              <a:solidFill>
                <a:schemeClr val="dk1"/>
              </a:solidFill>
              <a:latin typeface="Alegreya"/>
              <a:ea typeface="Alegreya"/>
              <a:cs typeface="Alegreya"/>
              <a:sym typeface="Alegreya"/>
            </a:endParaRPr>
          </a:p>
          <a:p>
            <a:pPr marL="546100" lvl="0" indent="0" algn="ctr" rtl="0">
              <a:spcBef>
                <a:spcPts val="0"/>
              </a:spcBef>
              <a:spcAft>
                <a:spcPts val="0"/>
              </a:spcAft>
              <a:buClr>
                <a:schemeClr val="dk1"/>
              </a:buClr>
              <a:buSzPts val="1300"/>
              <a:buFont typeface="Arial"/>
              <a:buNone/>
            </a:pPr>
            <a:endParaRPr sz="2000" b="1">
              <a:solidFill>
                <a:schemeClr val="dk1"/>
              </a:solidFill>
              <a:latin typeface="Alegreya"/>
              <a:ea typeface="Alegreya"/>
              <a:cs typeface="Alegreya"/>
              <a:sym typeface="Alegreya"/>
            </a:endParaRPr>
          </a:p>
        </p:txBody>
      </p:sp>
      <p:sp>
        <p:nvSpPr>
          <p:cNvPr id="361" name="Google Shape;361;p47"/>
          <p:cNvSpPr txBox="1"/>
          <p:nvPr/>
        </p:nvSpPr>
        <p:spPr>
          <a:xfrm>
            <a:off x="178200" y="7491540"/>
            <a:ext cx="2461200" cy="332700"/>
          </a:xfrm>
          <a:prstGeom prst="rect">
            <a:avLst/>
          </a:prstGeom>
          <a:solidFill>
            <a:srgbClr val="5E1D58"/>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600" b="1">
                <a:solidFill>
                  <a:schemeClr val="lt1"/>
                </a:solidFill>
                <a:latin typeface="Alegreya"/>
                <a:ea typeface="Alegreya"/>
                <a:cs typeface="Alegreya"/>
                <a:sym typeface="Alegreya"/>
              </a:rPr>
              <a:t>#NYSUTWomenVote2020</a:t>
            </a:r>
            <a:endParaRPr sz="1100">
              <a:solidFill>
                <a:schemeClr val="dk1"/>
              </a:solidFill>
            </a:endParaRPr>
          </a:p>
          <a:p>
            <a:pPr marL="0" lvl="0" indent="0" algn="l" rtl="0">
              <a:lnSpc>
                <a:spcPct val="115000"/>
              </a:lnSpc>
              <a:spcBef>
                <a:spcPts val="0"/>
              </a:spcBef>
              <a:spcAft>
                <a:spcPts val="0"/>
              </a:spcAft>
              <a:buNone/>
            </a:pPr>
            <a:endParaRPr sz="1700" b="1">
              <a:solidFill>
                <a:schemeClr val="lt1"/>
              </a:solidFill>
              <a:latin typeface="Alegreya"/>
              <a:ea typeface="Alegreya"/>
              <a:cs typeface="Alegreya"/>
              <a:sym typeface="Alegreya"/>
            </a:endParaRPr>
          </a:p>
        </p:txBody>
      </p:sp>
      <p:sp>
        <p:nvSpPr>
          <p:cNvPr id="362" name="Google Shape;362;p47"/>
          <p:cNvSpPr txBox="1"/>
          <p:nvPr/>
        </p:nvSpPr>
        <p:spPr>
          <a:xfrm>
            <a:off x="3500760" y="1803510"/>
            <a:ext cx="3959400" cy="5346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latin typeface="Alegreya"/>
                <a:ea typeface="Alegreya"/>
                <a:cs typeface="Alegreya"/>
                <a:sym typeface="Alegreya"/>
              </a:rPr>
              <a:t> Voting Rights Awareness Day  9</a:t>
            </a:r>
            <a:endParaRPr sz="2200" b="1">
              <a:latin typeface="Alegreya"/>
              <a:ea typeface="Alegreya"/>
              <a:cs typeface="Alegreya"/>
              <a:sym typeface="Alegreya"/>
            </a:endParaRPr>
          </a:p>
          <a:p>
            <a:pPr marL="0" lvl="0" indent="0" algn="l" rtl="0">
              <a:spcBef>
                <a:spcPts val="0"/>
              </a:spcBef>
              <a:spcAft>
                <a:spcPts val="0"/>
              </a:spcAft>
              <a:buNone/>
            </a:pP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6"/>
        <p:cNvGrpSpPr/>
        <p:nvPr/>
      </p:nvGrpSpPr>
      <p:grpSpPr>
        <a:xfrm>
          <a:off x="0" y="0"/>
          <a:ext cx="0" cy="0"/>
          <a:chOff x="0" y="0"/>
          <a:chExt cx="0" cy="0"/>
        </a:xfrm>
      </p:grpSpPr>
      <p:sp>
        <p:nvSpPr>
          <p:cNvPr id="367" name="Google Shape;367;p48"/>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68" name="Google Shape;368;p48"/>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69" name="Google Shape;369;p48"/>
          <p:cNvSpPr txBox="1"/>
          <p:nvPr/>
        </p:nvSpPr>
        <p:spPr>
          <a:xfrm>
            <a:off x="795600" y="7058920"/>
            <a:ext cx="67494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sz="1800" b="1">
              <a:solidFill>
                <a:srgbClr val="5E1D58"/>
              </a:solidFill>
              <a:latin typeface="Alegreya"/>
              <a:ea typeface="Alegreya"/>
              <a:cs typeface="Alegreya"/>
              <a:sym typeface="Alegreya"/>
            </a:endParaRPr>
          </a:p>
        </p:txBody>
      </p:sp>
      <p:sp>
        <p:nvSpPr>
          <p:cNvPr id="370" name="Google Shape;370;p48"/>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71" name="Google Shape;371;p48"/>
          <p:cNvSpPr txBox="1">
            <a:spLocks noGrp="1"/>
          </p:cNvSpPr>
          <p:nvPr>
            <p:ph type="subTitle" idx="1"/>
          </p:nvPr>
        </p:nvSpPr>
        <p:spPr>
          <a:xfrm>
            <a:off x="1051260" y="2376690"/>
            <a:ext cx="8919600" cy="4428300"/>
          </a:xfrm>
          <a:prstGeom prst="rect">
            <a:avLst/>
          </a:prstGeom>
          <a:solidFill>
            <a:srgbClr val="E6CE2B">
              <a:alpha val="70390"/>
            </a:srgbClr>
          </a:solidFill>
          <a:ln w="38100"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1092200" lvl="0" indent="558800" algn="ctr" rtl="0">
              <a:lnSpc>
                <a:spcPct val="115000"/>
              </a:lnSpc>
              <a:spcBef>
                <a:spcPts val="0"/>
              </a:spcBef>
              <a:spcAft>
                <a:spcPts val="0"/>
              </a:spcAft>
              <a:buNone/>
            </a:pPr>
            <a:endParaRPr sz="700">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r>
              <a:rPr lang="en" sz="2900" b="1">
                <a:solidFill>
                  <a:srgbClr val="000000"/>
                </a:solidFill>
                <a:latin typeface="Alegreya"/>
                <a:ea typeface="Alegreya"/>
                <a:cs typeface="Alegreya"/>
                <a:sym typeface="Alegreya"/>
              </a:rPr>
              <a:t>              In 2013, the U.S. Supreme Court struck down </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what had been called the “heart” of the </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Voting Rights Act.</a:t>
            </a:r>
            <a:r>
              <a:rPr lang="en" sz="2800" b="1">
                <a:solidFill>
                  <a:srgbClr val="5E1D58"/>
                </a:solidFill>
                <a:latin typeface="Alegreya"/>
                <a:ea typeface="Alegreya"/>
                <a:cs typeface="Alegreya"/>
                <a:sym typeface="Alegreya"/>
              </a:rPr>
              <a:t> </a:t>
            </a:r>
            <a:endParaRPr sz="28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17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7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500" b="1">
                <a:solidFill>
                  <a:srgbClr val="000000"/>
                </a:solidFill>
                <a:latin typeface="Alegreya"/>
                <a:ea typeface="Alegreya"/>
                <a:cs typeface="Alegreya"/>
                <a:sym typeface="Alegreya"/>
              </a:rPr>
              <a:t>States no longer need “pre-clearance” from the federal DOJ </a:t>
            </a:r>
            <a:endParaRPr sz="25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500" b="1">
                <a:solidFill>
                  <a:srgbClr val="000000"/>
                </a:solidFill>
                <a:latin typeface="Alegreya"/>
                <a:ea typeface="Alegreya"/>
                <a:cs typeface="Alegreya"/>
                <a:sym typeface="Alegreya"/>
              </a:rPr>
              <a:t>for new voting laws</a:t>
            </a:r>
            <a:r>
              <a:rPr lang="en" sz="2500" b="1">
                <a:solidFill>
                  <a:srgbClr val="5E1D58"/>
                </a:solidFill>
                <a:latin typeface="Alegreya"/>
                <a:ea typeface="Alegreya"/>
                <a:cs typeface="Alegreya"/>
                <a:sym typeface="Alegreya"/>
              </a:rPr>
              <a:t>.</a:t>
            </a:r>
            <a:endParaRPr sz="25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372" name="Google Shape;372;p48"/>
          <p:cNvSpPr txBox="1"/>
          <p:nvPr/>
        </p:nvSpPr>
        <p:spPr>
          <a:xfrm>
            <a:off x="250410" y="7301300"/>
            <a:ext cx="8192400" cy="487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300">
                <a:solidFill>
                  <a:srgbClr val="5E1D58"/>
                </a:solidFill>
                <a:latin typeface="Alegreya"/>
                <a:ea typeface="Alegreya"/>
                <a:cs typeface="Alegreya"/>
                <a:sym typeface="Alegreya"/>
              </a:rPr>
              <a:t>Learn more here: </a:t>
            </a:r>
            <a:r>
              <a:rPr lang="en" sz="2300" u="sng">
                <a:solidFill>
                  <a:srgbClr val="5E1D58"/>
                </a:solidFill>
                <a:latin typeface="Alegreya"/>
                <a:ea typeface="Alegreya"/>
                <a:cs typeface="Alegreya"/>
                <a:sym typeface="Alegreya"/>
                <a:hlinkClick r:id="rId3">
                  <a:extLst>
                    <a:ext uri="{A12FA001-AC4F-418D-AE19-62706E023703}">
                      <ahyp:hlinkClr xmlns:ahyp="http://schemas.microsoft.com/office/drawing/2018/hyperlinkcolor" val="tx"/>
                    </a:ext>
                  </a:extLst>
                </a:hlinkClick>
              </a:rPr>
              <a:t>https://www.aclu.org/issues/voting-rights</a:t>
            </a:r>
            <a:endParaRPr sz="2300">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pic>
        <p:nvPicPr>
          <p:cNvPr id="373" name="Google Shape;373;p48"/>
          <p:cNvPicPr preferRelativeResize="0"/>
          <p:nvPr/>
        </p:nvPicPr>
        <p:blipFill>
          <a:blip r:embed="rId4">
            <a:alphaModFix/>
          </a:blip>
          <a:stretch>
            <a:fillRect/>
          </a:stretch>
        </p:blipFill>
        <p:spPr>
          <a:xfrm>
            <a:off x="8442930" y="7132204"/>
            <a:ext cx="2133721" cy="1029830"/>
          </a:xfrm>
          <a:prstGeom prst="rect">
            <a:avLst/>
          </a:prstGeom>
          <a:noFill/>
          <a:ln>
            <a:noFill/>
          </a:ln>
        </p:spPr>
      </p:pic>
      <p:sp>
        <p:nvSpPr>
          <p:cNvPr id="374" name="Google Shape;374;p48"/>
          <p:cNvSpPr txBox="1"/>
          <p:nvPr/>
        </p:nvSpPr>
        <p:spPr>
          <a:xfrm>
            <a:off x="290880" y="6506880"/>
            <a:ext cx="3477900" cy="625200"/>
          </a:xfrm>
          <a:prstGeom prst="rect">
            <a:avLst/>
          </a:prstGeom>
          <a:solidFill>
            <a:srgbClr val="3E1562">
              <a:alpha val="86030"/>
            </a:srgbClr>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r>
              <a:rPr lang="en" sz="1900" b="1">
                <a:solidFill>
                  <a:srgbClr val="FFFFFF"/>
                </a:solidFill>
                <a:latin typeface="Alegreya"/>
                <a:ea typeface="Alegreya"/>
                <a:cs typeface="Alegreya"/>
                <a:sym typeface="Alegreya"/>
              </a:rPr>
              <a:t>#</a:t>
            </a:r>
            <a:r>
              <a:rPr lang="en" sz="2300" b="1">
                <a:solidFill>
                  <a:srgbClr val="FFFFFF"/>
                </a:solidFill>
                <a:latin typeface="Alegreya"/>
                <a:ea typeface="Alegreya"/>
                <a:cs typeface="Alegreya"/>
                <a:sym typeface="Alegreya"/>
              </a:rPr>
              <a:t>NYSUTWomenVote2020</a:t>
            </a:r>
            <a:endParaRPr sz="2300" b="1">
              <a:solidFill>
                <a:srgbClr val="FFFFFF"/>
              </a:solidFill>
              <a:latin typeface="Alegreya"/>
              <a:ea typeface="Alegreya"/>
              <a:cs typeface="Alegreya"/>
              <a:sym typeface="Alegreya"/>
            </a:endParaRPr>
          </a:p>
        </p:txBody>
      </p:sp>
      <p:sp>
        <p:nvSpPr>
          <p:cNvPr id="375" name="Google Shape;375;p48"/>
          <p:cNvSpPr txBox="1"/>
          <p:nvPr/>
        </p:nvSpPr>
        <p:spPr>
          <a:xfrm>
            <a:off x="290880" y="356430"/>
            <a:ext cx="10370400" cy="1840800"/>
          </a:xfrm>
          <a:prstGeom prst="rect">
            <a:avLst/>
          </a:prstGeom>
          <a:solidFill>
            <a:srgbClr val="571D5E"/>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376" name="Google Shape;376;p48"/>
          <p:cNvSpPr txBox="1"/>
          <p:nvPr/>
        </p:nvSpPr>
        <p:spPr>
          <a:xfrm>
            <a:off x="5562810" y="1457280"/>
            <a:ext cx="52899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p:txBody>
      </p:sp>
      <p:sp>
        <p:nvSpPr>
          <p:cNvPr id="377" name="Google Shape;377;p48"/>
          <p:cNvSpPr txBox="1"/>
          <p:nvPr/>
        </p:nvSpPr>
        <p:spPr>
          <a:xfrm>
            <a:off x="2735940" y="2069880"/>
            <a:ext cx="5376300" cy="727800"/>
          </a:xfrm>
          <a:prstGeom prst="rect">
            <a:avLst/>
          </a:prstGeom>
          <a:solidFill>
            <a:srgbClr val="D9D2E9"/>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solidFill>
                  <a:srgbClr val="5E1D58"/>
                </a:solidFill>
                <a:latin typeface="Alegreya"/>
                <a:ea typeface="Alegreya"/>
                <a:cs typeface="Alegreya"/>
                <a:sym typeface="Alegreya"/>
              </a:rPr>
              <a:t>   Voting Rights Awareness Day 10 </a:t>
            </a:r>
            <a:endParaRPr sz="29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1"/>
        <p:cNvGrpSpPr/>
        <p:nvPr/>
      </p:nvGrpSpPr>
      <p:grpSpPr>
        <a:xfrm>
          <a:off x="0" y="0"/>
          <a:ext cx="0" cy="0"/>
          <a:chOff x="0" y="0"/>
          <a:chExt cx="0" cy="0"/>
        </a:xfrm>
      </p:grpSpPr>
      <p:sp>
        <p:nvSpPr>
          <p:cNvPr id="382" name="Google Shape;382;p49"/>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383" name="Google Shape;383;p49"/>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84" name="Google Shape;384;p49"/>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385" name="Google Shape;385;p49"/>
          <p:cNvPicPr preferRelativeResize="0"/>
          <p:nvPr/>
        </p:nvPicPr>
        <p:blipFill>
          <a:blip r:embed="rId3">
            <a:alphaModFix/>
          </a:blip>
          <a:stretch>
            <a:fillRect/>
          </a:stretch>
        </p:blipFill>
        <p:spPr>
          <a:xfrm>
            <a:off x="8688960" y="7250020"/>
            <a:ext cx="1970643" cy="951120"/>
          </a:xfrm>
          <a:prstGeom prst="rect">
            <a:avLst/>
          </a:prstGeom>
          <a:noFill/>
          <a:ln>
            <a:noFill/>
          </a:ln>
        </p:spPr>
      </p:pic>
      <p:sp>
        <p:nvSpPr>
          <p:cNvPr id="386" name="Google Shape;386;p49"/>
          <p:cNvSpPr txBox="1"/>
          <p:nvPr/>
        </p:nvSpPr>
        <p:spPr>
          <a:xfrm>
            <a:off x="186240" y="7438170"/>
            <a:ext cx="8471100" cy="10440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300" b="1">
                <a:solidFill>
                  <a:srgbClr val="5E1D58"/>
                </a:solidFill>
                <a:latin typeface="Alegreya"/>
                <a:ea typeface="Alegreya"/>
                <a:cs typeface="Alegreya"/>
                <a:sym typeface="Alegreya"/>
              </a:rPr>
              <a:t>Learn more here: </a:t>
            </a:r>
            <a:r>
              <a:rPr lang="en" sz="1300" u="sng">
                <a:solidFill>
                  <a:schemeClr val="hlink"/>
                </a:solidFill>
                <a:hlinkClick r:id="rId4"/>
              </a:rPr>
              <a:t>https://www.facebook.com/amightygirl/photos/a.360833590619627/3129985140371111/?type=3&amp;theater&amp;ifg=1</a:t>
            </a:r>
            <a:endParaRPr sz="1300" b="1">
              <a:solidFill>
                <a:srgbClr val="5E1D58"/>
              </a:solidFill>
              <a:latin typeface="Alegreya"/>
              <a:ea typeface="Alegreya"/>
              <a:cs typeface="Alegreya"/>
              <a:sym typeface="Alegreya"/>
            </a:endParaRPr>
          </a:p>
        </p:txBody>
      </p:sp>
      <p:sp>
        <p:nvSpPr>
          <p:cNvPr id="387" name="Google Shape;387;p49"/>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88" name="Google Shape;388;p49"/>
          <p:cNvSpPr txBox="1"/>
          <p:nvPr/>
        </p:nvSpPr>
        <p:spPr>
          <a:xfrm>
            <a:off x="297090" y="1990050"/>
            <a:ext cx="10365000" cy="5259900"/>
          </a:xfrm>
          <a:prstGeom prst="rect">
            <a:avLst/>
          </a:prstGeom>
          <a:solidFill>
            <a:srgbClr val="E6CE2B">
              <a:alpha val="70390"/>
            </a:srgbClr>
          </a:solidFill>
          <a:ln w="19050"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endParaRPr sz="1800" b="1">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800" b="1" i="1">
              <a:solidFill>
                <a:srgbClr val="E02296"/>
              </a:solidFill>
              <a:latin typeface="Alegreya"/>
              <a:ea typeface="Alegreya"/>
              <a:cs typeface="Alegreya"/>
              <a:sym typeface="Alegreya"/>
            </a:endParaRPr>
          </a:p>
          <a:p>
            <a:pPr marL="0" lvl="0" indent="0" algn="ctr" rtl="0">
              <a:spcBef>
                <a:spcPts val="0"/>
              </a:spcBef>
              <a:spcAft>
                <a:spcPts val="0"/>
              </a:spcAft>
              <a:buNone/>
            </a:pPr>
            <a:endParaRPr sz="1900" b="1" i="1">
              <a:solidFill>
                <a:srgbClr val="E02296"/>
              </a:solidFill>
              <a:latin typeface="Alegreya"/>
              <a:ea typeface="Alegreya"/>
              <a:cs typeface="Alegreya"/>
              <a:sym typeface="Alegreya"/>
            </a:endParaRPr>
          </a:p>
          <a:p>
            <a:pPr marL="0" lvl="0" indent="0" algn="ctr" rtl="0">
              <a:spcBef>
                <a:spcPts val="0"/>
              </a:spcBef>
              <a:spcAft>
                <a:spcPts val="0"/>
              </a:spcAft>
              <a:buNone/>
            </a:pPr>
            <a:endParaRPr sz="1900" b="1">
              <a:solidFill>
                <a:srgbClr val="E02296"/>
              </a:solidFill>
              <a:latin typeface="Alegreya"/>
              <a:ea typeface="Alegreya"/>
              <a:cs typeface="Alegreya"/>
              <a:sym typeface="Alegreya"/>
            </a:endParaRPr>
          </a:p>
          <a:p>
            <a:pPr marL="0" lvl="0" indent="0" algn="ctr" rtl="0">
              <a:spcBef>
                <a:spcPts val="0"/>
              </a:spcBef>
              <a:spcAft>
                <a:spcPts val="0"/>
              </a:spcAft>
              <a:buNone/>
            </a:pPr>
            <a:endParaRPr sz="600" b="1">
              <a:solidFill>
                <a:srgbClr val="E02296"/>
              </a:solidFill>
              <a:latin typeface="Alegreya"/>
              <a:ea typeface="Alegreya"/>
              <a:cs typeface="Alegreya"/>
              <a:sym typeface="Alegreya"/>
            </a:endParaRPr>
          </a:p>
          <a:p>
            <a:pPr marL="0" lvl="0" indent="0" algn="ctr" rtl="0">
              <a:spcBef>
                <a:spcPts val="0"/>
              </a:spcBef>
              <a:spcAft>
                <a:spcPts val="0"/>
              </a:spcAft>
              <a:buNone/>
            </a:pPr>
            <a:endParaRPr sz="400" b="1">
              <a:solidFill>
                <a:srgbClr val="E02296"/>
              </a:solidFill>
              <a:latin typeface="Alegreya"/>
              <a:ea typeface="Alegreya"/>
              <a:cs typeface="Alegreya"/>
              <a:sym typeface="Alegreya"/>
            </a:endParaRPr>
          </a:p>
          <a:p>
            <a:pPr marL="0" lvl="0" indent="0" algn="ctr" rtl="0">
              <a:spcBef>
                <a:spcPts val="0"/>
              </a:spcBef>
              <a:spcAft>
                <a:spcPts val="0"/>
              </a:spcAft>
              <a:buNone/>
            </a:pPr>
            <a:r>
              <a:rPr lang="en" sz="2000" b="1" u="sng">
                <a:solidFill>
                  <a:srgbClr val="E02296"/>
                </a:solidFill>
                <a:latin typeface="Alegreya"/>
                <a:ea typeface="Alegreya"/>
                <a:cs typeface="Alegreya"/>
                <a:sym typeface="Alegreya"/>
              </a:rPr>
              <a:t>It is unthinkable that a national government which represents women should ignore</a:t>
            </a:r>
            <a:endParaRPr sz="2000" b="1" u="sng">
              <a:solidFill>
                <a:srgbClr val="E02296"/>
              </a:solidFill>
              <a:latin typeface="Alegreya"/>
              <a:ea typeface="Alegreya"/>
              <a:cs typeface="Alegreya"/>
              <a:sym typeface="Alegreya"/>
            </a:endParaRPr>
          </a:p>
          <a:p>
            <a:pPr marL="0" lvl="0" indent="0" algn="ctr" rtl="0">
              <a:spcBef>
                <a:spcPts val="0"/>
              </a:spcBef>
              <a:spcAft>
                <a:spcPts val="0"/>
              </a:spcAft>
              <a:buNone/>
            </a:pPr>
            <a:r>
              <a:rPr lang="en" sz="2000" b="1" u="sng">
                <a:solidFill>
                  <a:srgbClr val="E02296"/>
                </a:solidFill>
                <a:latin typeface="Alegreya"/>
                <a:ea typeface="Alegreya"/>
                <a:cs typeface="Alegreya"/>
                <a:sym typeface="Alegreya"/>
              </a:rPr>
              <a:t> the issue of the rig</a:t>
            </a:r>
            <a:r>
              <a:rPr lang="en" sz="2000" b="1" u="sng">
                <a:solidFill>
                  <a:srgbClr val="E02296"/>
                </a:solidFill>
                <a:latin typeface="Times New Roman"/>
                <a:ea typeface="Times New Roman"/>
                <a:cs typeface="Times New Roman"/>
                <a:sym typeface="Times New Roman"/>
              </a:rPr>
              <a:t>ht of </a:t>
            </a:r>
            <a:r>
              <a:rPr lang="en" sz="2000" b="1" i="1" u="sng">
                <a:solidFill>
                  <a:srgbClr val="E02296"/>
                </a:solidFill>
                <a:latin typeface="Times New Roman"/>
                <a:ea typeface="Times New Roman"/>
                <a:cs typeface="Times New Roman"/>
                <a:sym typeface="Times New Roman"/>
              </a:rPr>
              <a:t>all</a:t>
            </a:r>
            <a:r>
              <a:rPr lang="en" sz="2000" b="1" u="sng">
                <a:solidFill>
                  <a:srgbClr val="E02296"/>
                </a:solidFill>
                <a:latin typeface="Times New Roman"/>
                <a:ea typeface="Times New Roman"/>
                <a:cs typeface="Times New Roman"/>
                <a:sym typeface="Times New Roman"/>
              </a:rPr>
              <a:t> women to political freedom." - Lucy Burns, 1913</a:t>
            </a:r>
            <a:endParaRPr sz="2000" b="1" u="sng">
              <a:solidFill>
                <a:srgbClr val="E02296"/>
              </a:solidFill>
              <a:latin typeface="Times New Roman"/>
              <a:ea typeface="Times New Roman"/>
              <a:cs typeface="Times New Roman"/>
              <a:sym typeface="Times New Roman"/>
            </a:endParaRPr>
          </a:p>
        </p:txBody>
      </p:sp>
      <p:sp>
        <p:nvSpPr>
          <p:cNvPr id="389" name="Google Shape;389;p49"/>
          <p:cNvSpPr txBox="1"/>
          <p:nvPr/>
        </p:nvSpPr>
        <p:spPr>
          <a:xfrm>
            <a:off x="8286450" y="5841480"/>
            <a:ext cx="2253900" cy="48240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None/>
            </a:pPr>
            <a:endParaRPr sz="1600">
              <a:highlight>
                <a:srgbClr val="FCE5CD"/>
              </a:highlight>
              <a:latin typeface="Times New Roman"/>
              <a:ea typeface="Times New Roman"/>
              <a:cs typeface="Times New Roman"/>
              <a:sym typeface="Times New Roman"/>
            </a:endParaRPr>
          </a:p>
        </p:txBody>
      </p:sp>
      <p:sp>
        <p:nvSpPr>
          <p:cNvPr id="390" name="Google Shape;390;p49"/>
          <p:cNvSpPr txBox="1"/>
          <p:nvPr/>
        </p:nvSpPr>
        <p:spPr>
          <a:xfrm>
            <a:off x="171450" y="7169250"/>
            <a:ext cx="2683500" cy="3978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700" b="1">
                <a:solidFill>
                  <a:srgbClr val="FFFFFF"/>
                </a:solidFill>
                <a:latin typeface="Alegreya"/>
                <a:ea typeface="Alegreya"/>
                <a:cs typeface="Alegreya"/>
                <a:sym typeface="Alegreya"/>
              </a:rPr>
              <a:t>#NYSUTWomenVote2020</a:t>
            </a:r>
            <a:endParaRPr sz="1700" b="1">
              <a:solidFill>
                <a:srgbClr val="FFFFFF"/>
              </a:solidFill>
              <a:latin typeface="Alegreya"/>
              <a:ea typeface="Alegreya"/>
              <a:cs typeface="Alegreya"/>
              <a:sym typeface="Alegreya"/>
            </a:endParaRPr>
          </a:p>
        </p:txBody>
      </p:sp>
      <p:sp>
        <p:nvSpPr>
          <p:cNvPr id="391" name="Google Shape;391;p49"/>
          <p:cNvSpPr txBox="1"/>
          <p:nvPr/>
        </p:nvSpPr>
        <p:spPr>
          <a:xfrm>
            <a:off x="294390" y="338910"/>
            <a:ext cx="10370400" cy="14631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2300" b="1">
                <a:solidFill>
                  <a:schemeClr val="lt1"/>
                </a:solidFill>
                <a:latin typeface="Caveat"/>
                <a:ea typeface="Caveat"/>
                <a:cs typeface="Caveat"/>
                <a:sym typeface="Caveat"/>
              </a:rPr>
              <a:t>In Sisterhood and Solidarity,  NYSUT Women</a:t>
            </a:r>
            <a:endParaRPr sz="1600">
              <a:solidFill>
                <a:schemeClr val="lt1"/>
              </a:solidFill>
            </a:endParaRPr>
          </a:p>
          <a:p>
            <a:pPr marL="0" lvl="0" indent="0" algn="l" rtl="0">
              <a:spcBef>
                <a:spcPts val="0"/>
              </a:spcBef>
              <a:spcAft>
                <a:spcPts val="0"/>
              </a:spcAft>
              <a:buNone/>
            </a:pPr>
            <a:r>
              <a:rPr lang="en" sz="22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endParaRPr sz="1600" b="1">
              <a:solidFill>
                <a:schemeClr val="dk1"/>
              </a:solidFill>
              <a:highlight>
                <a:srgbClr val="FFFFFF"/>
              </a:highlight>
            </a:endParaRPr>
          </a:p>
        </p:txBody>
      </p:sp>
      <p:sp>
        <p:nvSpPr>
          <p:cNvPr id="392" name="Google Shape;392;p49"/>
          <p:cNvSpPr txBox="1"/>
          <p:nvPr/>
        </p:nvSpPr>
        <p:spPr>
          <a:xfrm>
            <a:off x="558210" y="2106630"/>
            <a:ext cx="7547700" cy="820500"/>
          </a:xfrm>
          <a:prstGeom prst="rect">
            <a:avLst/>
          </a:prstGeom>
          <a:noFill/>
          <a:ln w="38100"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2000" b="1">
                <a:solidFill>
                  <a:srgbClr val="E02296"/>
                </a:solidFill>
                <a:latin typeface="Alegreya"/>
                <a:ea typeface="Alegreya"/>
                <a:cs typeface="Alegreya"/>
                <a:sym typeface="Alegreya"/>
              </a:rPr>
              <a:t>Lucy Burns was arrested six times and served more jail time than any other suffragist in America.</a:t>
            </a:r>
            <a:endParaRPr sz="2200" b="1">
              <a:solidFill>
                <a:srgbClr val="E02296"/>
              </a:solidFill>
              <a:latin typeface="Alegreya"/>
              <a:ea typeface="Alegreya"/>
              <a:cs typeface="Alegreya"/>
              <a:sym typeface="Alegreya"/>
            </a:endParaRPr>
          </a:p>
        </p:txBody>
      </p:sp>
      <p:sp>
        <p:nvSpPr>
          <p:cNvPr id="393" name="Google Shape;393;p49"/>
          <p:cNvSpPr txBox="1"/>
          <p:nvPr/>
        </p:nvSpPr>
        <p:spPr>
          <a:xfrm>
            <a:off x="3524700" y="1667250"/>
            <a:ext cx="3994800" cy="4824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solidFill>
                  <a:srgbClr val="5E1D58"/>
                </a:solidFill>
                <a:latin typeface="Alegreya"/>
                <a:ea typeface="Alegreya"/>
                <a:cs typeface="Alegreya"/>
                <a:sym typeface="Alegreya"/>
              </a:rPr>
              <a:t> Voting Rights Awareness Day 11</a:t>
            </a:r>
            <a:endParaRPr sz="22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
        <p:nvSpPr>
          <p:cNvPr id="394" name="Google Shape;394;p49"/>
          <p:cNvSpPr txBox="1"/>
          <p:nvPr/>
        </p:nvSpPr>
        <p:spPr>
          <a:xfrm>
            <a:off x="558210" y="2927070"/>
            <a:ext cx="7547700" cy="1614000"/>
          </a:xfrm>
          <a:prstGeom prst="rect">
            <a:avLst/>
          </a:prstGeom>
          <a:noFill/>
          <a:ln w="38100"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900" b="1">
                <a:solidFill>
                  <a:schemeClr val="dk1"/>
                </a:solidFill>
                <a:latin typeface="Alegreya"/>
                <a:ea typeface="Alegreya"/>
                <a:cs typeface="Alegreya"/>
                <a:sym typeface="Alegreya"/>
              </a:rPr>
              <a:t>Lucy  organized 32 other suffragist prisoners by informing them of their rights. In retaliation, the 33 suffragists  were beaten with clubs by 40 male guards and then refused medical attention. As the group's leader, Burns was singled out, and after beating her, guards chained her hands to the cell bars above her head for the night.</a:t>
            </a:r>
            <a:endParaRPr sz="1800"/>
          </a:p>
        </p:txBody>
      </p:sp>
      <p:sp>
        <p:nvSpPr>
          <p:cNvPr id="395" name="Google Shape;395;p49"/>
          <p:cNvSpPr txBox="1"/>
          <p:nvPr/>
        </p:nvSpPr>
        <p:spPr>
          <a:xfrm>
            <a:off x="558270" y="4540950"/>
            <a:ext cx="7488300" cy="514200"/>
          </a:xfrm>
          <a:prstGeom prst="rect">
            <a:avLst/>
          </a:prstGeom>
          <a:noFill/>
          <a:ln w="38100"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900">
                <a:solidFill>
                  <a:schemeClr val="dk1"/>
                </a:solidFill>
                <a:latin typeface="Alegreya"/>
                <a:ea typeface="Alegreya"/>
                <a:cs typeface="Alegreya"/>
                <a:sym typeface="Alegreya"/>
              </a:rPr>
              <a:t> </a:t>
            </a:r>
            <a:r>
              <a:rPr lang="en" sz="1900" b="1">
                <a:solidFill>
                  <a:schemeClr val="dk1"/>
                </a:solidFill>
                <a:latin typeface="Alegreya"/>
                <a:ea typeface="Alegreya"/>
                <a:cs typeface="Alegreya"/>
                <a:sym typeface="Alegreya"/>
              </a:rPr>
              <a:t>Lucy led a hunger strike and was force-fed by tubes up her nostril." </a:t>
            </a:r>
            <a:endParaRPr sz="1900" b="1">
              <a:solidFill>
                <a:schemeClr val="dk1"/>
              </a:solidFill>
              <a:latin typeface="Alegreya"/>
              <a:ea typeface="Alegreya"/>
              <a:cs typeface="Alegreya"/>
              <a:sym typeface="Alegreya"/>
            </a:endParaRPr>
          </a:p>
        </p:txBody>
      </p:sp>
      <p:sp>
        <p:nvSpPr>
          <p:cNvPr id="396" name="Google Shape;396;p49"/>
          <p:cNvSpPr txBox="1"/>
          <p:nvPr/>
        </p:nvSpPr>
        <p:spPr>
          <a:xfrm>
            <a:off x="558210" y="5055150"/>
            <a:ext cx="7488300" cy="1324200"/>
          </a:xfrm>
          <a:prstGeom prst="rect">
            <a:avLst/>
          </a:prstGeom>
          <a:noFill/>
          <a:ln w="38100"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900" b="1">
                <a:solidFill>
                  <a:schemeClr val="dk1"/>
                </a:solidFill>
                <a:latin typeface="Alegreya"/>
                <a:ea typeface="Alegreya"/>
                <a:cs typeface="Alegreya"/>
                <a:sym typeface="Alegreya"/>
              </a:rPr>
              <a:t>Widespread press coverage of these abuses, along with ongoing protests, strongly influenced the Wilson Administration who declared, in January 1918, that women's suffrage was urgently needed as a "war measure" and asked Congress to act.</a:t>
            </a:r>
            <a:endParaRPr sz="1800"/>
          </a:p>
        </p:txBody>
      </p:sp>
      <p:pic>
        <p:nvPicPr>
          <p:cNvPr id="397" name="Google Shape;397;p49"/>
          <p:cNvPicPr preferRelativeResize="0"/>
          <p:nvPr/>
        </p:nvPicPr>
        <p:blipFill rotWithShape="1">
          <a:blip r:embed="rId5">
            <a:alphaModFix/>
          </a:blip>
          <a:srcRect l="19231" t="8408" r="9247" b="11128"/>
          <a:stretch/>
        </p:blipFill>
        <p:spPr>
          <a:xfrm>
            <a:off x="8046450" y="2287121"/>
            <a:ext cx="2513580" cy="3896028"/>
          </a:xfrm>
          <a:prstGeom prst="rect">
            <a:avLst/>
          </a:prstGeom>
          <a:noFill/>
          <a:ln w="38100" cap="flat" cmpd="sng">
            <a:solidFill>
              <a:srgbClr val="5E1D58"/>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1"/>
        <p:cNvGrpSpPr/>
        <p:nvPr/>
      </p:nvGrpSpPr>
      <p:grpSpPr>
        <a:xfrm>
          <a:off x="0" y="0"/>
          <a:ext cx="0" cy="0"/>
          <a:chOff x="0" y="0"/>
          <a:chExt cx="0" cy="0"/>
        </a:xfrm>
      </p:grpSpPr>
      <p:sp>
        <p:nvSpPr>
          <p:cNvPr id="402" name="Google Shape;402;p50"/>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03" name="Google Shape;403;p50"/>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04" name="Google Shape;404;p50"/>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405" name="Google Shape;405;p50"/>
          <p:cNvPicPr preferRelativeResize="0"/>
          <p:nvPr/>
        </p:nvPicPr>
        <p:blipFill rotWithShape="1">
          <a:blip r:embed="rId3">
            <a:alphaModFix/>
          </a:blip>
          <a:srcRect l="3035"/>
          <a:stretch/>
        </p:blipFill>
        <p:spPr>
          <a:xfrm>
            <a:off x="8727990" y="7212630"/>
            <a:ext cx="1910819" cy="951120"/>
          </a:xfrm>
          <a:prstGeom prst="rect">
            <a:avLst/>
          </a:prstGeom>
          <a:noFill/>
          <a:ln>
            <a:noFill/>
          </a:ln>
        </p:spPr>
      </p:pic>
      <p:sp>
        <p:nvSpPr>
          <p:cNvPr id="406" name="Google Shape;406;p50"/>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07" name="Google Shape;407;p50"/>
          <p:cNvSpPr txBox="1">
            <a:spLocks noGrp="1"/>
          </p:cNvSpPr>
          <p:nvPr>
            <p:ph type="subTitle" idx="1"/>
          </p:nvPr>
        </p:nvSpPr>
        <p:spPr>
          <a:xfrm>
            <a:off x="360540" y="2601450"/>
            <a:ext cx="10251600" cy="3782400"/>
          </a:xfrm>
          <a:prstGeom prst="rect">
            <a:avLst/>
          </a:prstGeom>
          <a:solidFill>
            <a:srgbClr val="E6CE2B">
              <a:alpha val="70390"/>
            </a:srgbClr>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115000"/>
              </a:lnSpc>
              <a:spcBef>
                <a:spcPts val="0"/>
              </a:spcBef>
              <a:spcAft>
                <a:spcPts val="0"/>
              </a:spcAft>
              <a:buNone/>
            </a:pPr>
            <a:endParaRPr sz="14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r>
              <a:rPr lang="en" sz="2600" b="1">
                <a:solidFill>
                  <a:srgbClr val="000000"/>
                </a:solidFill>
                <a:latin typeface="Alegreya"/>
                <a:ea typeface="Alegreya"/>
                <a:cs typeface="Alegreya"/>
                <a:sym typeface="Alegreya"/>
              </a:rPr>
              <a:t>“There will never be complete equality until women themselves help </a:t>
            </a:r>
            <a:endParaRPr sz="26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600" b="1">
                <a:solidFill>
                  <a:srgbClr val="000000"/>
                </a:solidFill>
                <a:latin typeface="Alegreya"/>
                <a:ea typeface="Alegreya"/>
                <a:cs typeface="Alegreya"/>
                <a:sym typeface="Alegreya"/>
              </a:rPr>
              <a:t>to make  laws and elect lawmakers.”  </a:t>
            </a:r>
            <a:r>
              <a:rPr lang="en" sz="2500" b="1">
                <a:solidFill>
                  <a:srgbClr val="000000"/>
                </a:solidFill>
                <a:latin typeface="Alegreya"/>
                <a:ea typeface="Alegreya"/>
                <a:cs typeface="Alegreya"/>
                <a:sym typeface="Alegreya"/>
              </a:rPr>
              <a:t>  -Susan B. Anthony</a:t>
            </a:r>
            <a:endParaRPr sz="25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500" b="1">
              <a:solidFill>
                <a:srgbClr val="000000"/>
              </a:solidFill>
              <a:latin typeface="Alegreya"/>
              <a:ea typeface="Alegreya"/>
              <a:cs typeface="Alegreya"/>
              <a:sym typeface="Alegreya"/>
            </a:endParaRPr>
          </a:p>
          <a:p>
            <a:pPr marL="0" lvl="0" indent="546100" algn="ctr" rtl="0">
              <a:lnSpc>
                <a:spcPct val="115000"/>
              </a:lnSpc>
              <a:spcBef>
                <a:spcPts val="0"/>
              </a:spcBef>
              <a:spcAft>
                <a:spcPts val="0"/>
              </a:spcAft>
              <a:buNone/>
            </a:pPr>
            <a:endParaRPr sz="2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700" b="1">
                <a:solidFill>
                  <a:srgbClr val="000000"/>
                </a:solidFill>
                <a:latin typeface="Alegreya"/>
                <a:ea typeface="Alegreya"/>
                <a:cs typeface="Alegreya"/>
                <a:sym typeface="Alegreya"/>
              </a:rPr>
              <a:t>Only 32.4 % of NYS legislators are women; </a:t>
            </a:r>
            <a:endParaRPr sz="27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700" b="1">
                <a:solidFill>
                  <a:srgbClr val="000000"/>
                </a:solidFill>
                <a:latin typeface="Alegreya"/>
                <a:ea typeface="Alegreya"/>
                <a:cs typeface="Alegreya"/>
                <a:sym typeface="Alegreya"/>
              </a:rPr>
              <a:t>of them, 42% are women of color</a:t>
            </a:r>
            <a:endParaRPr sz="27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8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700" b="1">
                <a:solidFill>
                  <a:srgbClr val="000000"/>
                </a:solidFill>
                <a:latin typeface="Alegreya"/>
                <a:ea typeface="Alegreya"/>
                <a:cs typeface="Alegreya"/>
                <a:sym typeface="Alegreya"/>
              </a:rPr>
              <a:t>Only 23.7% of members of Congress are women; </a:t>
            </a:r>
            <a:endParaRPr sz="27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700" b="1">
                <a:solidFill>
                  <a:srgbClr val="000000"/>
                </a:solidFill>
                <a:latin typeface="Alegreya"/>
                <a:ea typeface="Alegreya"/>
                <a:cs typeface="Alegreya"/>
                <a:sym typeface="Alegreya"/>
              </a:rPr>
              <a:t>of them, 37.8% are women of color </a:t>
            </a:r>
            <a:endParaRPr sz="2700" b="1">
              <a:solidFill>
                <a:srgbClr val="000000"/>
              </a:solidFill>
              <a:latin typeface="Alegreya"/>
              <a:ea typeface="Alegreya"/>
              <a:cs typeface="Alegreya"/>
              <a:sym typeface="Alegreya"/>
            </a:endParaRPr>
          </a:p>
          <a:p>
            <a:pPr marL="0" lvl="0" indent="0" algn="ctr" rtl="0">
              <a:spcBef>
                <a:spcPts val="0"/>
              </a:spcBef>
              <a:spcAft>
                <a:spcPts val="0"/>
              </a:spcAft>
              <a:buClr>
                <a:schemeClr val="dk1"/>
              </a:buClr>
              <a:buSzPts val="1300"/>
              <a:buFont typeface="Arial"/>
              <a:buNone/>
            </a:pPr>
            <a:endParaRPr sz="1100" b="1">
              <a:solidFill>
                <a:srgbClr val="000000"/>
              </a:solidFill>
              <a:latin typeface="Comic Sans MS"/>
              <a:ea typeface="Comic Sans MS"/>
              <a:cs typeface="Comic Sans MS"/>
              <a:sym typeface="Comic Sans MS"/>
            </a:endParaRPr>
          </a:p>
          <a:p>
            <a:pPr marL="0" lvl="0" indent="0" algn="ctr" rtl="0">
              <a:spcBef>
                <a:spcPts val="0"/>
              </a:spcBef>
              <a:spcAft>
                <a:spcPts val="0"/>
              </a:spcAft>
              <a:buNone/>
            </a:pPr>
            <a:r>
              <a:rPr lang="en" sz="2500" b="1">
                <a:solidFill>
                  <a:srgbClr val="5E1D58"/>
                </a:solidFill>
                <a:latin typeface="Alegreya"/>
                <a:ea typeface="Alegreya"/>
                <a:cs typeface="Alegreya"/>
                <a:sym typeface="Alegreya"/>
              </a:rPr>
              <a:t>   </a:t>
            </a:r>
            <a:endParaRPr sz="2500" b="1">
              <a:solidFill>
                <a:srgbClr val="5E1D58"/>
              </a:solidFill>
              <a:latin typeface="Alegreya"/>
              <a:ea typeface="Alegreya"/>
              <a:cs typeface="Alegreya"/>
              <a:sym typeface="Alegreya"/>
            </a:endParaRPr>
          </a:p>
        </p:txBody>
      </p:sp>
      <p:sp>
        <p:nvSpPr>
          <p:cNvPr id="408" name="Google Shape;408;p50"/>
          <p:cNvSpPr txBox="1"/>
          <p:nvPr/>
        </p:nvSpPr>
        <p:spPr>
          <a:xfrm>
            <a:off x="5299470" y="7142680"/>
            <a:ext cx="4010400" cy="6378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sz="1800">
              <a:solidFill>
                <a:srgbClr val="5E1D58"/>
              </a:solidFill>
              <a:latin typeface="Alegreya"/>
              <a:ea typeface="Alegreya"/>
              <a:cs typeface="Alegreya"/>
              <a:sym typeface="Alegreya"/>
            </a:endParaRPr>
          </a:p>
        </p:txBody>
      </p:sp>
      <p:sp>
        <p:nvSpPr>
          <p:cNvPr id="409" name="Google Shape;409;p50"/>
          <p:cNvSpPr txBox="1"/>
          <p:nvPr/>
        </p:nvSpPr>
        <p:spPr>
          <a:xfrm>
            <a:off x="171450" y="7005990"/>
            <a:ext cx="8496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600">
                <a:solidFill>
                  <a:srgbClr val="5E1D58"/>
                </a:solidFill>
                <a:latin typeface="Alegreya"/>
                <a:ea typeface="Alegreya"/>
                <a:cs typeface="Alegreya"/>
                <a:sym typeface="Alegreya"/>
              </a:rPr>
              <a:t>Learn more here: </a:t>
            </a:r>
            <a:r>
              <a:rPr lang="en" sz="1600" u="sng">
                <a:solidFill>
                  <a:srgbClr val="5E1D58"/>
                </a:solidFill>
                <a:latin typeface="Alegreya"/>
                <a:ea typeface="Alegreya"/>
                <a:cs typeface="Alegreya"/>
                <a:sym typeface="Alegreya"/>
                <a:hlinkClick r:id="rId4">
                  <a:extLst>
                    <a:ext uri="{A12FA001-AC4F-418D-AE19-62706E023703}">
                      <ahyp:hlinkClr xmlns:ahyp="http://schemas.microsoft.com/office/drawing/2018/hyperlinkcolor" val="tx"/>
                    </a:ext>
                  </a:extLst>
                </a:hlinkClick>
              </a:rPr>
              <a:t>https://cawp.rutgers.edu/women-us-congress-2020</a:t>
            </a:r>
            <a:endParaRPr sz="1600">
              <a:solidFill>
                <a:srgbClr val="5E1D58"/>
              </a:solidFill>
              <a:latin typeface="Alegreya"/>
              <a:ea typeface="Alegreya"/>
              <a:cs typeface="Alegreya"/>
              <a:sym typeface="Alegreya"/>
            </a:endParaRPr>
          </a:p>
          <a:p>
            <a:pPr marL="0" lvl="0" indent="0" algn="l" rtl="0">
              <a:spcBef>
                <a:spcPts val="0"/>
              </a:spcBef>
              <a:spcAft>
                <a:spcPts val="0"/>
              </a:spcAft>
              <a:buNone/>
            </a:pPr>
            <a:r>
              <a:rPr lang="en" sz="1600" u="sng">
                <a:solidFill>
                  <a:srgbClr val="5E1D58"/>
                </a:solidFill>
                <a:latin typeface="Alegreya"/>
                <a:ea typeface="Alegreya"/>
                <a:cs typeface="Alegreya"/>
                <a:sym typeface="Alegreya"/>
                <a:hlinkClick r:id="rId5">
                  <a:extLst>
                    <a:ext uri="{A12FA001-AC4F-418D-AE19-62706E023703}">
                      <ahyp:hlinkClr xmlns:ahyp="http://schemas.microsoft.com/office/drawing/2018/hyperlinkcolor" val="tx"/>
                    </a:ext>
                  </a:extLst>
                </a:hlinkClick>
              </a:rPr>
              <a:t>https://www.ncsl.org/legislators-staff/legislators/womens-legislative-network/women-in-state-legislatures-for-2020.aspx</a:t>
            </a:r>
            <a:r>
              <a:rPr lang="en" sz="1600">
                <a:solidFill>
                  <a:srgbClr val="5E1D58"/>
                </a:solidFill>
                <a:latin typeface="Alegreya"/>
                <a:ea typeface="Alegreya"/>
                <a:cs typeface="Alegreya"/>
                <a:sym typeface="Alegreya"/>
              </a:rPr>
              <a:t> </a:t>
            </a:r>
            <a:r>
              <a:rPr lang="en" sz="1800">
                <a:solidFill>
                  <a:srgbClr val="5E1D58"/>
                </a:solidFill>
                <a:latin typeface="Alegreya"/>
                <a:ea typeface="Alegreya"/>
                <a:cs typeface="Alegreya"/>
                <a:sym typeface="Alegreya"/>
              </a:rPr>
              <a:t>     </a:t>
            </a:r>
            <a:endParaRPr sz="1800">
              <a:solidFill>
                <a:srgbClr val="5E1D58"/>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r>
              <a:rPr lang="en" sz="1200"/>
              <a:t>      </a:t>
            </a:r>
            <a:endParaRPr sz="1800">
              <a:solidFill>
                <a:srgbClr val="5E1D58"/>
              </a:solidFill>
              <a:latin typeface="Alegreya"/>
              <a:ea typeface="Alegreya"/>
              <a:cs typeface="Alegreya"/>
              <a:sym typeface="Alegreya"/>
            </a:endParaRPr>
          </a:p>
        </p:txBody>
      </p:sp>
      <p:sp>
        <p:nvSpPr>
          <p:cNvPr id="410" name="Google Shape;410;p50"/>
          <p:cNvSpPr txBox="1"/>
          <p:nvPr/>
        </p:nvSpPr>
        <p:spPr>
          <a:xfrm>
            <a:off x="294390" y="317190"/>
            <a:ext cx="10370400" cy="18408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411" name="Google Shape;411;p50"/>
          <p:cNvSpPr txBox="1"/>
          <p:nvPr/>
        </p:nvSpPr>
        <p:spPr>
          <a:xfrm>
            <a:off x="5486400" y="1420710"/>
            <a:ext cx="5116200" cy="352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412" name="Google Shape;412;p50"/>
          <p:cNvSpPr txBox="1"/>
          <p:nvPr/>
        </p:nvSpPr>
        <p:spPr>
          <a:xfrm>
            <a:off x="2812680" y="2021610"/>
            <a:ext cx="5347500" cy="6378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latin typeface="Alegreya"/>
                <a:ea typeface="Alegreya"/>
                <a:cs typeface="Alegreya"/>
                <a:sym typeface="Alegreya"/>
              </a:rPr>
              <a:t> Voting Rights Awareness Day  12</a:t>
            </a:r>
            <a:endParaRPr sz="2900" b="1">
              <a:latin typeface="Alegreya"/>
              <a:ea typeface="Alegreya"/>
              <a:cs typeface="Alegreya"/>
              <a:sym typeface="Alegreya"/>
            </a:endParaRPr>
          </a:p>
          <a:p>
            <a:pPr marL="0" lvl="0" indent="0" algn="l" rtl="0">
              <a:spcBef>
                <a:spcPts val="0"/>
              </a:spcBef>
              <a:spcAft>
                <a:spcPts val="0"/>
              </a:spcAft>
              <a:buNone/>
            </a:pPr>
            <a:endParaRPr sz="1700"/>
          </a:p>
        </p:txBody>
      </p:sp>
      <p:sp>
        <p:nvSpPr>
          <p:cNvPr id="413" name="Google Shape;413;p50"/>
          <p:cNvSpPr txBox="1"/>
          <p:nvPr/>
        </p:nvSpPr>
        <p:spPr>
          <a:xfrm>
            <a:off x="171450" y="6185550"/>
            <a:ext cx="3287100" cy="8205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2200" b="1">
                <a:solidFill>
                  <a:srgbClr val="FFFFFF"/>
                </a:solidFill>
                <a:latin typeface="Alegreya"/>
                <a:ea typeface="Alegreya"/>
                <a:cs typeface="Alegreya"/>
                <a:sym typeface="Alegreya"/>
              </a:rPr>
              <a:t>Make your voice heard! </a:t>
            </a:r>
            <a:endParaRPr sz="2200" b="1">
              <a:solidFill>
                <a:srgbClr val="FFFFFF"/>
              </a:solidFill>
              <a:latin typeface="Alegreya"/>
              <a:ea typeface="Alegreya"/>
              <a:cs typeface="Alegreya"/>
              <a:sym typeface="Alegreya"/>
            </a:endParaRPr>
          </a:p>
          <a:p>
            <a:pPr marL="0" lvl="0" indent="0" algn="ctr" rtl="0">
              <a:spcBef>
                <a:spcPts val="0"/>
              </a:spcBef>
              <a:spcAft>
                <a:spcPts val="0"/>
              </a:spcAft>
              <a:buNone/>
            </a:pPr>
            <a:r>
              <a:rPr lang="en" sz="2200" b="1">
                <a:solidFill>
                  <a:srgbClr val="FFFFFF"/>
                </a:solidFill>
                <a:latin typeface="Alegreya"/>
                <a:ea typeface="Alegreya"/>
                <a:cs typeface="Alegreya"/>
                <a:sym typeface="Alegreya"/>
              </a:rPr>
              <a:t>#NYSUTWomenVote2020</a:t>
            </a:r>
            <a:endParaRPr sz="2200" b="1">
              <a:solidFill>
                <a:srgbClr val="FFFFFF"/>
              </a:solidFill>
              <a:latin typeface="Alegreya"/>
              <a:ea typeface="Alegreya"/>
              <a:cs typeface="Alegreya"/>
              <a:sym typeface="Alegrey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7"/>
        <p:cNvGrpSpPr/>
        <p:nvPr/>
      </p:nvGrpSpPr>
      <p:grpSpPr>
        <a:xfrm>
          <a:off x="0" y="0"/>
          <a:ext cx="0" cy="0"/>
          <a:chOff x="0" y="0"/>
          <a:chExt cx="0" cy="0"/>
        </a:xfrm>
      </p:grpSpPr>
      <p:sp>
        <p:nvSpPr>
          <p:cNvPr id="418" name="Google Shape;418;p51"/>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19" name="Google Shape;419;p51"/>
          <p:cNvSpPr/>
          <p:nvPr/>
        </p:nvSpPr>
        <p:spPr>
          <a:xfrm>
            <a:off x="450540" y="1523100"/>
            <a:ext cx="10095900" cy="6098100"/>
          </a:xfrm>
          <a:prstGeom prst="rect">
            <a:avLst/>
          </a:prstGeom>
          <a:solidFill>
            <a:srgbClr val="E6CE2B">
              <a:alpha val="70390"/>
            </a:srgbClr>
          </a:solidFill>
          <a:ln w="9525" cap="flat" cmpd="sng">
            <a:solidFill>
              <a:srgbClr val="351C75"/>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420" name="Google Shape;420;p51"/>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21" name="Google Shape;421;p51"/>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22" name="Google Shape;422;p51"/>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23" name="Google Shape;423;p51"/>
          <p:cNvSpPr txBox="1"/>
          <p:nvPr/>
        </p:nvSpPr>
        <p:spPr>
          <a:xfrm>
            <a:off x="317340" y="303030"/>
            <a:ext cx="10338000" cy="1110300"/>
          </a:xfrm>
          <a:prstGeom prst="rect">
            <a:avLst/>
          </a:prstGeom>
          <a:solidFill>
            <a:srgbClr val="571D5E"/>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Clr>
                <a:schemeClr val="dk1"/>
              </a:buClr>
              <a:buSzPts val="1300"/>
              <a:buFont typeface="Arial"/>
              <a:buNone/>
            </a:pPr>
            <a:r>
              <a:rPr lang="en" sz="1600" b="1">
                <a:solidFill>
                  <a:schemeClr val="lt1"/>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700" b="1">
                <a:solidFill>
                  <a:schemeClr val="lt1"/>
                </a:solidFill>
                <a:latin typeface="Alegreya"/>
                <a:ea typeface="Alegreya"/>
                <a:cs typeface="Alegreya"/>
                <a:sym typeface="Alegreya"/>
              </a:rPr>
              <a:t> I</a:t>
            </a:r>
            <a:r>
              <a:rPr lang="en" sz="1700" b="1">
                <a:solidFill>
                  <a:schemeClr val="lt1"/>
                </a:solidFill>
                <a:latin typeface="Caveat"/>
                <a:ea typeface="Caveat"/>
                <a:cs typeface="Caveat"/>
                <a:sym typeface="Caveat"/>
              </a:rPr>
              <a:t>n Sisterhood and Solidarity,  NYSUT Women</a:t>
            </a:r>
            <a:r>
              <a:rPr lang="en" sz="1600" b="1">
                <a:solidFill>
                  <a:schemeClr val="lt1"/>
                </a:solidFill>
                <a:latin typeface="Alegreya"/>
                <a:ea typeface="Alegreya"/>
                <a:cs typeface="Alegreya"/>
                <a:sym typeface="Alegreya"/>
              </a:rPr>
              <a:t>									                                                   </a:t>
            </a:r>
            <a:endParaRPr sz="1600">
              <a:solidFill>
                <a:schemeClr val="lt1"/>
              </a:solidFill>
            </a:endParaRPr>
          </a:p>
          <a:p>
            <a:pPr marL="0" lvl="0" indent="0" algn="l" rtl="0">
              <a:spcBef>
                <a:spcPts val="0"/>
              </a:spcBef>
              <a:spcAft>
                <a:spcPts val="0"/>
              </a:spcAft>
              <a:buNone/>
            </a:pPr>
            <a:endParaRPr sz="1700"/>
          </a:p>
        </p:txBody>
      </p:sp>
      <p:sp>
        <p:nvSpPr>
          <p:cNvPr id="424" name="Google Shape;424;p51"/>
          <p:cNvSpPr txBox="1"/>
          <p:nvPr/>
        </p:nvSpPr>
        <p:spPr>
          <a:xfrm>
            <a:off x="401130" y="1594410"/>
            <a:ext cx="10145100" cy="1327200"/>
          </a:xfrm>
          <a:prstGeom prst="rect">
            <a:avLst/>
          </a:prstGeom>
          <a:noFill/>
          <a:ln>
            <a:noFill/>
          </a:ln>
        </p:spPr>
        <p:txBody>
          <a:bodyPr spcFirstLastPara="1" wrap="square" lIns="109700" tIns="109700" rIns="109700" bIns="109700" anchor="t" anchorCtr="0">
            <a:noAutofit/>
          </a:bodyPr>
          <a:lstStyle/>
          <a:p>
            <a:pPr marL="0" lvl="0" indent="0" algn="ctr" rtl="0">
              <a:lnSpc>
                <a:spcPct val="100000"/>
              </a:lnSpc>
              <a:spcBef>
                <a:spcPts val="0"/>
              </a:spcBef>
              <a:spcAft>
                <a:spcPts val="0"/>
              </a:spcAft>
              <a:buClr>
                <a:schemeClr val="dk1"/>
              </a:buClr>
              <a:buSzPts val="1300"/>
              <a:buFont typeface="Arial"/>
              <a:buNone/>
            </a:pPr>
            <a:endParaRPr sz="100" b="1">
              <a:solidFill>
                <a:srgbClr val="E02296"/>
              </a:solidFill>
            </a:endParaRPr>
          </a:p>
          <a:p>
            <a:pPr marL="0" lvl="0" indent="0" algn="ctr" rtl="0">
              <a:lnSpc>
                <a:spcPct val="100000"/>
              </a:lnSpc>
              <a:spcBef>
                <a:spcPts val="0"/>
              </a:spcBef>
              <a:spcAft>
                <a:spcPts val="0"/>
              </a:spcAft>
              <a:buClr>
                <a:schemeClr val="dk1"/>
              </a:buClr>
              <a:buSzPts val="1300"/>
              <a:buFont typeface="Arial"/>
              <a:buNone/>
            </a:pPr>
            <a:r>
              <a:rPr lang="en" sz="1800" b="1">
                <a:solidFill>
                  <a:srgbClr val="E02296"/>
                </a:solidFill>
              </a:rPr>
              <a:t>WHO WAS MATILDA JOSLYN GAGE?</a:t>
            </a:r>
            <a:endParaRPr sz="1800" b="1">
              <a:solidFill>
                <a:srgbClr val="E02296"/>
              </a:solidFill>
            </a:endParaRPr>
          </a:p>
          <a:p>
            <a:pPr marL="0" lvl="0" indent="0" algn="l" rtl="0">
              <a:lnSpc>
                <a:spcPct val="92000"/>
              </a:lnSpc>
              <a:spcBef>
                <a:spcPts val="0"/>
              </a:spcBef>
              <a:spcAft>
                <a:spcPts val="0"/>
              </a:spcAft>
              <a:buClr>
                <a:schemeClr val="dk1"/>
              </a:buClr>
              <a:buSzPts val="1300"/>
              <a:buFont typeface="Arial"/>
              <a:buNone/>
            </a:pPr>
            <a:r>
              <a:rPr lang="en" sz="1800" b="1"/>
              <a:t>          A suffragist that doesn’t fit the well-known narrative starting at Seneca Falls </a:t>
            </a:r>
            <a:endParaRPr sz="1800" b="1"/>
          </a:p>
          <a:p>
            <a:pPr marL="0" lvl="0" indent="0" algn="ctr" rtl="0">
              <a:lnSpc>
                <a:spcPct val="92000"/>
              </a:lnSpc>
              <a:spcBef>
                <a:spcPts val="0"/>
              </a:spcBef>
              <a:spcAft>
                <a:spcPts val="0"/>
              </a:spcAft>
              <a:buClr>
                <a:schemeClr val="dk1"/>
              </a:buClr>
              <a:buSzPts val="1300"/>
              <a:buFont typeface="Arial"/>
              <a:buNone/>
            </a:pPr>
            <a:r>
              <a:rPr lang="en" sz="1800" b="1"/>
              <a:t>and ending at the 19th amendment. </a:t>
            </a:r>
            <a:endParaRPr sz="1800" b="1"/>
          </a:p>
          <a:p>
            <a:pPr marL="0" lvl="0" indent="0" algn="ctr" rtl="0">
              <a:lnSpc>
                <a:spcPct val="92000"/>
              </a:lnSpc>
              <a:spcBef>
                <a:spcPts val="0"/>
              </a:spcBef>
              <a:spcAft>
                <a:spcPts val="0"/>
              </a:spcAft>
              <a:buClr>
                <a:schemeClr val="dk1"/>
              </a:buClr>
              <a:buSzPts val="1300"/>
              <a:buFont typeface="Arial"/>
              <a:buNone/>
            </a:pPr>
            <a:r>
              <a:rPr lang="en" sz="1700" b="1">
                <a:solidFill>
                  <a:srgbClr val="E02296"/>
                </a:solidFill>
              </a:rPr>
              <a:t> “The woman who was AHEAD of the women who were AHEAD of their time.” - Gloria Steinem </a:t>
            </a:r>
            <a:endParaRPr sz="1700" b="1">
              <a:solidFill>
                <a:srgbClr val="E02296"/>
              </a:solidFill>
            </a:endParaRPr>
          </a:p>
          <a:p>
            <a:pPr marL="0" lvl="0" indent="0" algn="ctr" rtl="0">
              <a:lnSpc>
                <a:spcPct val="100000"/>
              </a:lnSpc>
              <a:spcBef>
                <a:spcPts val="0"/>
              </a:spcBef>
              <a:spcAft>
                <a:spcPts val="0"/>
              </a:spcAft>
              <a:buClr>
                <a:schemeClr val="dk1"/>
              </a:buClr>
              <a:buSzPts val="1300"/>
              <a:buFont typeface="Arial"/>
              <a:buNone/>
            </a:pPr>
            <a:endParaRPr sz="1700" b="1"/>
          </a:p>
          <a:p>
            <a:pPr marL="0" lvl="0" indent="0" algn="ctr" rtl="0">
              <a:lnSpc>
                <a:spcPct val="100000"/>
              </a:lnSpc>
              <a:spcBef>
                <a:spcPts val="0"/>
              </a:spcBef>
              <a:spcAft>
                <a:spcPts val="0"/>
              </a:spcAft>
              <a:buClr>
                <a:schemeClr val="dk1"/>
              </a:buClr>
              <a:buSzPts val="1300"/>
              <a:buFont typeface="Arial"/>
              <a:buNone/>
            </a:pPr>
            <a:r>
              <a:rPr lang="en" sz="1700" b="1"/>
              <a:t> </a:t>
            </a:r>
            <a:endParaRPr sz="1700" b="1"/>
          </a:p>
          <a:p>
            <a:pPr marL="0" lvl="0" indent="0" algn="l" rtl="0">
              <a:lnSpc>
                <a:spcPct val="100000"/>
              </a:lnSpc>
              <a:spcBef>
                <a:spcPts val="0"/>
              </a:spcBef>
              <a:spcAft>
                <a:spcPts val="0"/>
              </a:spcAft>
              <a:buClr>
                <a:schemeClr val="dk1"/>
              </a:buClr>
              <a:buSzPts val="1300"/>
              <a:buFont typeface="Arial"/>
              <a:buNone/>
            </a:pPr>
            <a:endParaRPr sz="1600" u="sng">
              <a:solidFill>
                <a:schemeClr val="dk2"/>
              </a:solidFill>
            </a:endParaRPr>
          </a:p>
          <a:p>
            <a:pPr marL="0" lvl="0" indent="0" algn="l" rtl="0">
              <a:spcBef>
                <a:spcPts val="0"/>
              </a:spcBef>
              <a:spcAft>
                <a:spcPts val="0"/>
              </a:spcAft>
              <a:buNone/>
            </a:pPr>
            <a:endParaRPr sz="1600"/>
          </a:p>
        </p:txBody>
      </p:sp>
      <p:sp>
        <p:nvSpPr>
          <p:cNvPr id="425" name="Google Shape;425;p51"/>
          <p:cNvSpPr txBox="1"/>
          <p:nvPr/>
        </p:nvSpPr>
        <p:spPr>
          <a:xfrm>
            <a:off x="3661500" y="1221870"/>
            <a:ext cx="3492600" cy="4614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1900" b="1">
                <a:solidFill>
                  <a:srgbClr val="5E1D58"/>
                </a:solidFill>
                <a:latin typeface="Alegreya"/>
                <a:ea typeface="Alegreya"/>
                <a:cs typeface="Alegreya"/>
                <a:sym typeface="Alegreya"/>
              </a:rPr>
              <a:t> Voting Rights Awareness Day 13</a:t>
            </a:r>
            <a:endParaRPr sz="19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pic>
        <p:nvPicPr>
          <p:cNvPr id="426" name="Google Shape;426;p51"/>
          <p:cNvPicPr preferRelativeResize="0"/>
          <p:nvPr/>
        </p:nvPicPr>
        <p:blipFill>
          <a:blip r:embed="rId3">
            <a:alphaModFix/>
          </a:blip>
          <a:stretch>
            <a:fillRect/>
          </a:stretch>
        </p:blipFill>
        <p:spPr>
          <a:xfrm>
            <a:off x="9274379" y="7621170"/>
            <a:ext cx="1377931" cy="665040"/>
          </a:xfrm>
          <a:prstGeom prst="rect">
            <a:avLst/>
          </a:prstGeom>
          <a:noFill/>
          <a:ln>
            <a:noFill/>
          </a:ln>
        </p:spPr>
      </p:pic>
      <p:sp>
        <p:nvSpPr>
          <p:cNvPr id="427" name="Google Shape;427;p51"/>
          <p:cNvSpPr txBox="1"/>
          <p:nvPr/>
        </p:nvSpPr>
        <p:spPr>
          <a:xfrm>
            <a:off x="3440970" y="7621170"/>
            <a:ext cx="5543400" cy="2868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400"/>
              <a:t>Learn more here: </a:t>
            </a:r>
            <a:r>
              <a:rPr lang="en" u="sng">
                <a:solidFill>
                  <a:schemeClr val="hlink"/>
                </a:solidFill>
                <a:hlinkClick r:id="rId4"/>
              </a:rPr>
              <a:t>About Gage</a:t>
            </a:r>
            <a:endParaRPr sz="1800"/>
          </a:p>
        </p:txBody>
      </p:sp>
      <p:pic>
        <p:nvPicPr>
          <p:cNvPr id="428" name="Google Shape;428;p51"/>
          <p:cNvPicPr preferRelativeResize="0"/>
          <p:nvPr/>
        </p:nvPicPr>
        <p:blipFill>
          <a:blip r:embed="rId5">
            <a:alphaModFix/>
          </a:blip>
          <a:stretch>
            <a:fillRect/>
          </a:stretch>
        </p:blipFill>
        <p:spPr>
          <a:xfrm>
            <a:off x="9577920" y="1269720"/>
            <a:ext cx="1074392" cy="1176479"/>
          </a:xfrm>
          <a:prstGeom prst="rect">
            <a:avLst/>
          </a:prstGeom>
          <a:noFill/>
          <a:ln w="9525" cap="flat" cmpd="sng">
            <a:solidFill>
              <a:srgbClr val="000000"/>
            </a:solidFill>
            <a:prstDash val="solid"/>
            <a:round/>
            <a:headEnd type="none" w="sm" len="sm"/>
            <a:tailEnd type="none" w="sm" len="sm"/>
          </a:ln>
        </p:spPr>
      </p:pic>
      <p:sp>
        <p:nvSpPr>
          <p:cNvPr id="429" name="Google Shape;429;p51"/>
          <p:cNvSpPr txBox="1"/>
          <p:nvPr/>
        </p:nvSpPr>
        <p:spPr>
          <a:xfrm>
            <a:off x="522330" y="2755170"/>
            <a:ext cx="9916200" cy="1978500"/>
          </a:xfrm>
          <a:prstGeom prst="rect">
            <a:avLst/>
          </a:prstGeom>
          <a:noFill/>
          <a:ln>
            <a:noFill/>
          </a:ln>
        </p:spPr>
        <p:txBody>
          <a:bodyPr spcFirstLastPara="1" wrap="square" lIns="109700" tIns="109700" rIns="109700" bIns="109700" anchor="t" anchorCtr="0">
            <a:noAutofit/>
          </a:bodyPr>
          <a:lstStyle/>
          <a:p>
            <a:pPr marL="0" lvl="0" indent="0" algn="ctr" rtl="0">
              <a:lnSpc>
                <a:spcPct val="88000"/>
              </a:lnSpc>
              <a:spcBef>
                <a:spcPts val="0"/>
              </a:spcBef>
              <a:spcAft>
                <a:spcPts val="0"/>
              </a:spcAft>
              <a:buNone/>
            </a:pPr>
            <a:r>
              <a:rPr lang="en" sz="1800" b="1">
                <a:solidFill>
                  <a:schemeClr val="dk1"/>
                </a:solidFill>
              </a:rPr>
              <a:t>Notoriously argumentative, she was known for her ability “to detect and register any masculine deficiencies with phenomenal accuracy.” Matilda Joslyn Gage criticized the church for its role in the oppression of women.  She offered her home to people escaping slavery when she was pregnant with her third child, facing thousands of dollars in fines and six months in jail for doing so.  She saw the social, religious, economic, and political positions of the Iroquois Nation as far superior to her own, supported native treaty rights, recognized Native Nation sovereignty, and was honorarily adopted into the Wolf Clan of the Mohawk Nation.</a:t>
            </a:r>
            <a:endParaRPr sz="1800"/>
          </a:p>
        </p:txBody>
      </p:sp>
      <p:sp>
        <p:nvSpPr>
          <p:cNvPr id="430" name="Google Shape;430;p51"/>
          <p:cNvSpPr txBox="1"/>
          <p:nvPr/>
        </p:nvSpPr>
        <p:spPr>
          <a:xfrm>
            <a:off x="591120" y="4806750"/>
            <a:ext cx="9814800" cy="1486500"/>
          </a:xfrm>
          <a:prstGeom prst="rect">
            <a:avLst/>
          </a:prstGeom>
          <a:noFill/>
          <a:ln>
            <a:noFill/>
          </a:ln>
        </p:spPr>
        <p:txBody>
          <a:bodyPr spcFirstLastPara="1" wrap="square" lIns="109700" tIns="109700" rIns="109700" bIns="109700" anchor="t" anchorCtr="0">
            <a:noAutofit/>
          </a:bodyPr>
          <a:lstStyle/>
          <a:p>
            <a:pPr marL="0" lvl="0" indent="0" algn="ctr" rtl="0">
              <a:lnSpc>
                <a:spcPct val="90000"/>
              </a:lnSpc>
              <a:spcBef>
                <a:spcPts val="0"/>
              </a:spcBef>
              <a:spcAft>
                <a:spcPts val="0"/>
              </a:spcAft>
              <a:buNone/>
            </a:pPr>
            <a:r>
              <a:rPr lang="en" sz="1800" b="1">
                <a:solidFill>
                  <a:schemeClr val="dk1"/>
                </a:solidFill>
              </a:rPr>
              <a:t>She risked arrest by attempting to vote and by illegally presenting a Declaration of Rights of the Women of the United States (which she co-authored) at the nation’s centennial celebration. She wrote about women who had been denied their place in history, like Catherine Littlefield Greene, who contributed to the invention of the cotton gin. She fought for the rights of all the marginalized, not just women. </a:t>
            </a:r>
            <a:endParaRPr sz="1800"/>
          </a:p>
        </p:txBody>
      </p:sp>
      <p:sp>
        <p:nvSpPr>
          <p:cNvPr id="431" name="Google Shape;431;p51"/>
          <p:cNvSpPr txBox="1"/>
          <p:nvPr/>
        </p:nvSpPr>
        <p:spPr>
          <a:xfrm>
            <a:off x="500520" y="6134730"/>
            <a:ext cx="9814800" cy="1486500"/>
          </a:xfrm>
          <a:prstGeom prst="rect">
            <a:avLst/>
          </a:prstGeom>
          <a:noFill/>
          <a:ln>
            <a:noFill/>
          </a:ln>
        </p:spPr>
        <p:txBody>
          <a:bodyPr spcFirstLastPara="1" wrap="square" lIns="109700" tIns="109700" rIns="109700" bIns="109700" anchor="t" anchorCtr="0">
            <a:noAutofit/>
          </a:bodyPr>
          <a:lstStyle/>
          <a:p>
            <a:pPr marL="0" lvl="0" indent="0" algn="ctr" rtl="0">
              <a:lnSpc>
                <a:spcPct val="92000"/>
              </a:lnSpc>
              <a:spcBef>
                <a:spcPts val="0"/>
              </a:spcBef>
              <a:spcAft>
                <a:spcPts val="0"/>
              </a:spcAft>
              <a:buClr>
                <a:schemeClr val="dk1"/>
              </a:buClr>
              <a:buSzPts val="1300"/>
              <a:buFont typeface="Arial"/>
              <a:buNone/>
            </a:pPr>
            <a:r>
              <a:rPr lang="en" sz="1900" b="1">
                <a:solidFill>
                  <a:srgbClr val="E02296"/>
                </a:solidFill>
              </a:rPr>
              <a:t>Who wrote Matilda Joslyn Gage out of history and how did they do it?</a:t>
            </a:r>
            <a:endParaRPr sz="1900" b="1">
              <a:solidFill>
                <a:srgbClr val="E02296"/>
              </a:solidFill>
            </a:endParaRPr>
          </a:p>
          <a:p>
            <a:pPr marL="0" lvl="0" indent="0" algn="ctr" rtl="0">
              <a:lnSpc>
                <a:spcPct val="92000"/>
              </a:lnSpc>
              <a:spcBef>
                <a:spcPts val="0"/>
              </a:spcBef>
              <a:spcAft>
                <a:spcPts val="0"/>
              </a:spcAft>
              <a:buClr>
                <a:schemeClr val="dk1"/>
              </a:buClr>
              <a:buSzPts val="1300"/>
              <a:buFont typeface="Arial"/>
              <a:buNone/>
            </a:pPr>
            <a:r>
              <a:rPr lang="en" sz="1800" b="1">
                <a:solidFill>
                  <a:schemeClr val="dk1"/>
                </a:solidFill>
              </a:rPr>
              <a:t>The movement had become so conservative that it couldn’t support Gage’s attacks on Christian dogma that required women to be under the authority of men. The story we all hear as history was the autobiographical version written by Susan B. Anthony, </a:t>
            </a:r>
            <a:endParaRPr sz="1800" b="1">
              <a:solidFill>
                <a:schemeClr val="dk1"/>
              </a:solidFill>
            </a:endParaRPr>
          </a:p>
          <a:p>
            <a:pPr marL="0" lvl="0" indent="0" algn="ctr" rtl="0">
              <a:lnSpc>
                <a:spcPct val="92000"/>
              </a:lnSpc>
              <a:spcBef>
                <a:spcPts val="0"/>
              </a:spcBef>
              <a:spcAft>
                <a:spcPts val="0"/>
              </a:spcAft>
              <a:buClr>
                <a:schemeClr val="dk1"/>
              </a:buClr>
              <a:buSzPts val="1300"/>
              <a:buFont typeface="Arial"/>
              <a:buNone/>
            </a:pPr>
            <a:r>
              <a:rPr lang="en" sz="1800" b="1">
                <a:solidFill>
                  <a:schemeClr val="dk1"/>
                </a:solidFill>
              </a:rPr>
              <a:t>naming herself as the foremother of the suffrage movement.</a:t>
            </a:r>
            <a:endParaRPr sz="1800"/>
          </a:p>
        </p:txBody>
      </p:sp>
      <p:sp>
        <p:nvSpPr>
          <p:cNvPr id="432" name="Google Shape;432;p51"/>
          <p:cNvSpPr txBox="1"/>
          <p:nvPr/>
        </p:nvSpPr>
        <p:spPr>
          <a:xfrm>
            <a:off x="223290" y="7563720"/>
            <a:ext cx="2499900" cy="286800"/>
          </a:xfrm>
          <a:prstGeom prst="rect">
            <a:avLst/>
          </a:prstGeom>
          <a:solidFill>
            <a:srgbClr val="571D5E"/>
          </a:solidFill>
          <a:ln w="952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40000"/>
              </a:lnSpc>
              <a:spcBef>
                <a:spcPts val="0"/>
              </a:spcBef>
              <a:spcAft>
                <a:spcPts val="0"/>
              </a:spcAft>
              <a:buNone/>
            </a:pPr>
            <a:r>
              <a:rPr lang="en" sz="1700">
                <a:solidFill>
                  <a:srgbClr val="FFFFFF"/>
                </a:solidFill>
                <a:latin typeface="Alegreya"/>
                <a:ea typeface="Alegreya"/>
                <a:cs typeface="Alegreya"/>
                <a:sym typeface="Alegreya"/>
              </a:rPr>
              <a:t>#NYSUTWomenVote2020</a:t>
            </a:r>
            <a:endParaRPr sz="1200">
              <a:solidFill>
                <a:srgbClr val="FFFFFF"/>
              </a:solidFill>
              <a:latin typeface="Alegreya"/>
              <a:ea typeface="Alegreya"/>
              <a:cs typeface="Alegreya"/>
              <a:sym typeface="Alegrey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6"/>
        <p:cNvGrpSpPr/>
        <p:nvPr/>
      </p:nvGrpSpPr>
      <p:grpSpPr>
        <a:xfrm>
          <a:off x="0" y="0"/>
          <a:ext cx="0" cy="0"/>
          <a:chOff x="0" y="0"/>
          <a:chExt cx="0" cy="0"/>
        </a:xfrm>
      </p:grpSpPr>
      <p:sp>
        <p:nvSpPr>
          <p:cNvPr id="437" name="Google Shape;437;p52"/>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38" name="Google Shape;438;p52"/>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39" name="Google Shape;439;p52"/>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440" name="Google Shape;440;p52"/>
          <p:cNvPicPr preferRelativeResize="0"/>
          <p:nvPr/>
        </p:nvPicPr>
        <p:blipFill>
          <a:blip r:embed="rId3">
            <a:alphaModFix/>
          </a:blip>
          <a:stretch>
            <a:fillRect/>
          </a:stretch>
        </p:blipFill>
        <p:spPr>
          <a:xfrm>
            <a:off x="8393730" y="7098729"/>
            <a:ext cx="2133721" cy="1029830"/>
          </a:xfrm>
          <a:prstGeom prst="rect">
            <a:avLst/>
          </a:prstGeom>
          <a:noFill/>
          <a:ln>
            <a:noFill/>
          </a:ln>
        </p:spPr>
      </p:pic>
      <p:sp>
        <p:nvSpPr>
          <p:cNvPr id="441" name="Google Shape;441;p52"/>
          <p:cNvSpPr txBox="1"/>
          <p:nvPr/>
        </p:nvSpPr>
        <p:spPr>
          <a:xfrm>
            <a:off x="171450" y="7062390"/>
            <a:ext cx="82932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900">
                <a:solidFill>
                  <a:srgbClr val="5E1D58"/>
                </a:solidFill>
                <a:latin typeface="Alegreya"/>
                <a:ea typeface="Alegreya"/>
                <a:cs typeface="Alegreya"/>
                <a:sym typeface="Alegreya"/>
              </a:rPr>
              <a:t>Learn more here: </a:t>
            </a:r>
            <a:r>
              <a:rPr lang="en" sz="2300">
                <a:solidFill>
                  <a:srgbClr val="5E1D58"/>
                </a:solidFill>
                <a:latin typeface="Alegreya"/>
                <a:ea typeface="Alegreya"/>
                <a:cs typeface="Alegreya"/>
                <a:sym typeface="Alegreya"/>
              </a:rPr>
              <a:t>h</a:t>
            </a:r>
            <a:r>
              <a:rPr lang="en" sz="1900" u="sng">
                <a:solidFill>
                  <a:srgbClr val="5E1D58"/>
                </a:solidFill>
                <a:latin typeface="Alegreya"/>
                <a:ea typeface="Alegreya"/>
                <a:cs typeface="Alegreya"/>
                <a:sym typeface="Alegreya"/>
                <a:hlinkClick r:id="rId4">
                  <a:extLst>
                    <a:ext uri="{A12FA001-AC4F-418D-AE19-62706E023703}">
                      <ahyp:hlinkClr xmlns:ahyp="http://schemas.microsoft.com/office/drawing/2018/hyperlinkcolor" val="tx"/>
                    </a:ext>
                  </a:extLst>
                </a:hlinkClick>
              </a:rPr>
              <a:t>ttps://www.nps.gov/articles/black-women-and-the-fight-for-voting-rights.htm</a:t>
            </a:r>
            <a:endParaRPr sz="2300">
              <a:solidFill>
                <a:srgbClr val="5E1D58"/>
              </a:solidFill>
              <a:latin typeface="Alegreya"/>
              <a:ea typeface="Alegreya"/>
              <a:cs typeface="Alegreya"/>
              <a:sym typeface="Alegreya"/>
            </a:endParaRPr>
          </a:p>
        </p:txBody>
      </p:sp>
      <p:sp>
        <p:nvSpPr>
          <p:cNvPr id="442" name="Google Shape;442;p52"/>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43" name="Google Shape;443;p52"/>
          <p:cNvSpPr txBox="1">
            <a:spLocks noGrp="1"/>
          </p:cNvSpPr>
          <p:nvPr>
            <p:ph type="subTitle" idx="1"/>
          </p:nvPr>
        </p:nvSpPr>
        <p:spPr>
          <a:xfrm>
            <a:off x="440190" y="2802030"/>
            <a:ext cx="10094100" cy="4027200"/>
          </a:xfrm>
          <a:prstGeom prst="rect">
            <a:avLst/>
          </a:prstGeom>
          <a:noFill/>
        </p:spPr>
        <p:txBody>
          <a:bodyPr spcFirstLastPara="1" wrap="square" lIns="109700" tIns="109700" rIns="109700" bIns="109700" anchor="t" anchorCtr="0">
            <a:noAutofit/>
          </a:bodyPr>
          <a:lstStyle/>
          <a:p>
            <a:pPr marL="0" lvl="0" indent="0" algn="ctr" rtl="0">
              <a:spcBef>
                <a:spcPts val="0"/>
              </a:spcBef>
              <a:spcAft>
                <a:spcPts val="0"/>
              </a:spcAft>
              <a:buNone/>
            </a:pPr>
            <a:endParaRPr sz="1600" b="1">
              <a:solidFill>
                <a:srgbClr val="555555"/>
              </a:solidFill>
              <a:highlight>
                <a:srgbClr val="FFFFFF"/>
              </a:highlight>
              <a:latin typeface="Lobster"/>
              <a:ea typeface="Lobster"/>
              <a:cs typeface="Lobster"/>
              <a:sym typeface="Lobster"/>
            </a:endParaRPr>
          </a:p>
          <a:p>
            <a:pPr marL="0" lvl="0" indent="0" algn="ctr" rtl="0">
              <a:spcBef>
                <a:spcPts val="0"/>
              </a:spcBef>
              <a:spcAft>
                <a:spcPts val="0"/>
              </a:spcAft>
              <a:buNone/>
            </a:pPr>
            <a:endParaRPr sz="1600" b="1">
              <a:solidFill>
                <a:srgbClr val="555555"/>
              </a:solidFill>
              <a:highlight>
                <a:srgbClr val="FFFFFF"/>
              </a:highlight>
              <a:latin typeface="Lobster"/>
              <a:ea typeface="Lobster"/>
              <a:cs typeface="Lobster"/>
              <a:sym typeface="Lobster"/>
            </a:endParaRPr>
          </a:p>
          <a:p>
            <a:pPr marL="0" lvl="0" indent="0" algn="ctr" rtl="0">
              <a:spcBef>
                <a:spcPts val="0"/>
              </a:spcBef>
              <a:spcAft>
                <a:spcPts val="0"/>
              </a:spcAft>
              <a:buNone/>
            </a:pPr>
            <a:endParaRPr sz="1700" b="1">
              <a:latin typeface="Times New Roman"/>
              <a:ea typeface="Times New Roman"/>
              <a:cs typeface="Times New Roman"/>
              <a:sym typeface="Times New Roman"/>
            </a:endParaRPr>
          </a:p>
        </p:txBody>
      </p:sp>
      <p:pic>
        <p:nvPicPr>
          <p:cNvPr id="444" name="Google Shape;444;p52"/>
          <p:cNvPicPr preferRelativeResize="0"/>
          <p:nvPr/>
        </p:nvPicPr>
        <p:blipFill>
          <a:blip r:embed="rId5">
            <a:alphaModFix/>
          </a:blip>
          <a:stretch>
            <a:fillRect/>
          </a:stretch>
        </p:blipFill>
        <p:spPr>
          <a:xfrm>
            <a:off x="6880290" y="3019755"/>
            <a:ext cx="3522930" cy="3591841"/>
          </a:xfrm>
          <a:prstGeom prst="rect">
            <a:avLst/>
          </a:prstGeom>
          <a:noFill/>
          <a:ln w="76200" cap="flat" cmpd="sng">
            <a:solidFill>
              <a:srgbClr val="E6C22B"/>
            </a:solidFill>
            <a:prstDash val="solid"/>
            <a:round/>
            <a:headEnd type="none" w="sm" len="sm"/>
            <a:tailEnd type="none" w="sm" len="sm"/>
          </a:ln>
        </p:spPr>
      </p:pic>
      <p:sp>
        <p:nvSpPr>
          <p:cNvPr id="445" name="Google Shape;445;p52"/>
          <p:cNvSpPr txBox="1"/>
          <p:nvPr/>
        </p:nvSpPr>
        <p:spPr>
          <a:xfrm>
            <a:off x="535410" y="2439930"/>
            <a:ext cx="6123300" cy="4352700"/>
          </a:xfrm>
          <a:prstGeom prst="rect">
            <a:avLst/>
          </a:prstGeom>
          <a:solidFill>
            <a:srgbClr val="E6CE2B">
              <a:alpha val="77650"/>
            </a:srgbClr>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endParaRPr sz="1400" b="1">
              <a:latin typeface="Alegreya"/>
              <a:ea typeface="Alegreya"/>
              <a:cs typeface="Alegreya"/>
              <a:sym typeface="Alegreya"/>
            </a:endParaRPr>
          </a:p>
          <a:p>
            <a:pPr marL="0" lvl="0" indent="0" algn="ctr" rtl="0">
              <a:spcBef>
                <a:spcPts val="0"/>
              </a:spcBef>
              <a:spcAft>
                <a:spcPts val="0"/>
              </a:spcAft>
              <a:buNone/>
            </a:pPr>
            <a:r>
              <a:rPr lang="en" sz="2500" b="1">
                <a:latin typeface="Alegreya"/>
                <a:ea typeface="Alegreya"/>
                <a:cs typeface="Alegreya"/>
                <a:sym typeface="Alegreya"/>
              </a:rPr>
              <a:t>In Boston, in 1896, Black reformers like Josephine St. Pierre Ruffin and Charlotte Forten Grimke founded the National Association of Colored Women (NACW). Members discussed ways of attaining civil rights and women’s suffrage.  </a:t>
            </a:r>
            <a:endParaRPr sz="2500" b="1">
              <a:latin typeface="Alegreya"/>
              <a:ea typeface="Alegreya"/>
              <a:cs typeface="Alegreya"/>
              <a:sym typeface="Alegreya"/>
            </a:endParaRPr>
          </a:p>
          <a:p>
            <a:pPr marL="0" lvl="0" indent="0" algn="ctr" rtl="0">
              <a:spcBef>
                <a:spcPts val="0"/>
              </a:spcBef>
              <a:spcAft>
                <a:spcPts val="0"/>
              </a:spcAft>
              <a:buNone/>
            </a:pPr>
            <a:endParaRPr sz="600" b="1">
              <a:latin typeface="Alegreya"/>
              <a:ea typeface="Alegreya"/>
              <a:cs typeface="Alegreya"/>
              <a:sym typeface="Alegreya"/>
            </a:endParaRPr>
          </a:p>
          <a:p>
            <a:pPr marL="0" lvl="0" indent="0" algn="ctr" rtl="0">
              <a:spcBef>
                <a:spcPts val="0"/>
              </a:spcBef>
              <a:spcAft>
                <a:spcPts val="0"/>
              </a:spcAft>
              <a:buNone/>
            </a:pPr>
            <a:endParaRPr sz="2500" b="1">
              <a:latin typeface="Alegreya"/>
              <a:ea typeface="Alegreya"/>
              <a:cs typeface="Alegreya"/>
              <a:sym typeface="Alegreya"/>
            </a:endParaRPr>
          </a:p>
        </p:txBody>
      </p:sp>
      <p:sp>
        <p:nvSpPr>
          <p:cNvPr id="446" name="Google Shape;446;p52"/>
          <p:cNvSpPr txBox="1"/>
          <p:nvPr/>
        </p:nvSpPr>
        <p:spPr>
          <a:xfrm>
            <a:off x="222930" y="6530370"/>
            <a:ext cx="3624900" cy="6282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400" b="1">
                <a:solidFill>
                  <a:srgbClr val="FFFFFF"/>
                </a:solidFill>
                <a:latin typeface="Alegreya"/>
                <a:ea typeface="Alegreya"/>
                <a:cs typeface="Alegreya"/>
                <a:sym typeface="Alegreya"/>
              </a:rPr>
              <a:t>#NYSUTWomenVote2020</a:t>
            </a:r>
            <a:endParaRPr sz="2400" b="1">
              <a:solidFill>
                <a:srgbClr val="FFFFFF"/>
              </a:solidFill>
              <a:latin typeface="Alegreya"/>
              <a:ea typeface="Alegreya"/>
              <a:cs typeface="Alegreya"/>
              <a:sym typeface="Alegreya"/>
            </a:endParaRPr>
          </a:p>
        </p:txBody>
      </p:sp>
      <p:sp>
        <p:nvSpPr>
          <p:cNvPr id="447" name="Google Shape;447;p52"/>
          <p:cNvSpPr txBox="1"/>
          <p:nvPr/>
        </p:nvSpPr>
        <p:spPr>
          <a:xfrm>
            <a:off x="294390" y="317190"/>
            <a:ext cx="10370400" cy="1840800"/>
          </a:xfrm>
          <a:prstGeom prst="rect">
            <a:avLst/>
          </a:prstGeom>
          <a:solidFill>
            <a:srgbClr val="571D5E"/>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448" name="Google Shape;448;p52"/>
          <p:cNvSpPr txBox="1"/>
          <p:nvPr/>
        </p:nvSpPr>
        <p:spPr>
          <a:xfrm>
            <a:off x="5409690" y="1512270"/>
            <a:ext cx="5062200" cy="447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449" name="Google Shape;449;p52"/>
          <p:cNvSpPr txBox="1"/>
          <p:nvPr/>
        </p:nvSpPr>
        <p:spPr>
          <a:xfrm>
            <a:off x="2995050" y="2043780"/>
            <a:ext cx="5274600" cy="6282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solidFill>
                  <a:srgbClr val="5E1D58"/>
                </a:solidFill>
                <a:latin typeface="Alegreya"/>
                <a:ea typeface="Alegreya"/>
                <a:cs typeface="Alegreya"/>
                <a:sym typeface="Alegreya"/>
              </a:rPr>
              <a:t> Voting Rights Awareness Day  14</a:t>
            </a:r>
            <a:endParaRPr sz="29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
        <p:nvSpPr>
          <p:cNvPr id="450" name="Google Shape;450;p52"/>
          <p:cNvSpPr txBox="1"/>
          <p:nvPr/>
        </p:nvSpPr>
        <p:spPr>
          <a:xfrm>
            <a:off x="594090" y="5039820"/>
            <a:ext cx="5861100" cy="124800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None/>
            </a:pPr>
            <a:r>
              <a:rPr lang="en" sz="2600" b="1">
                <a:solidFill>
                  <a:schemeClr val="dk1"/>
                </a:solidFill>
                <a:latin typeface="Alegreya"/>
                <a:ea typeface="Alegreya"/>
                <a:cs typeface="Alegreya"/>
                <a:sym typeface="Alegreya"/>
              </a:rPr>
              <a:t>Their motto, </a:t>
            </a:r>
            <a:r>
              <a:rPr lang="en" sz="2600" b="1">
                <a:solidFill>
                  <a:srgbClr val="E02296"/>
                </a:solidFill>
                <a:latin typeface="Alegreya"/>
                <a:ea typeface="Alegreya"/>
                <a:cs typeface="Alegreya"/>
                <a:sym typeface="Alegreya"/>
              </a:rPr>
              <a:t>“</a:t>
            </a:r>
            <a:r>
              <a:rPr lang="en" sz="2600" b="1" i="1">
                <a:solidFill>
                  <a:srgbClr val="E02296"/>
                </a:solidFill>
                <a:latin typeface="Alegreya"/>
                <a:ea typeface="Alegreya"/>
                <a:cs typeface="Alegreya"/>
                <a:sym typeface="Alegreya"/>
              </a:rPr>
              <a:t>Lifting as we climb,”</a:t>
            </a:r>
            <a:r>
              <a:rPr lang="en" sz="2600" b="1">
                <a:solidFill>
                  <a:schemeClr val="dk1"/>
                </a:solidFill>
                <a:latin typeface="Alegreya"/>
                <a:ea typeface="Alegreya"/>
                <a:cs typeface="Alegreya"/>
                <a:sym typeface="Alegreya"/>
              </a:rPr>
              <a:t> reflected the organization’s goal to “uplift” the status of Black women.</a:t>
            </a:r>
            <a:endParaRPr sz="2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4"/>
        <p:cNvGrpSpPr/>
        <p:nvPr/>
      </p:nvGrpSpPr>
      <p:grpSpPr>
        <a:xfrm>
          <a:off x="0" y="0"/>
          <a:ext cx="0" cy="0"/>
          <a:chOff x="0" y="0"/>
          <a:chExt cx="0" cy="0"/>
        </a:xfrm>
      </p:grpSpPr>
      <p:sp>
        <p:nvSpPr>
          <p:cNvPr id="455" name="Google Shape;455;p53"/>
          <p:cNvSpPr/>
          <p:nvPr/>
        </p:nvSpPr>
        <p:spPr>
          <a:xfrm>
            <a:off x="7928460" y="1065330"/>
            <a:ext cx="2774400" cy="5063100"/>
          </a:xfrm>
          <a:prstGeom prst="rect">
            <a:avLst/>
          </a:prstGeom>
          <a:solidFill>
            <a:srgbClr val="E6CE2B">
              <a:alpha val="77650"/>
            </a:srgbClr>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456" name="Google Shape;456;p53"/>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57" name="Google Shape;457;p53"/>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58" name="Google Shape;458;p53"/>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459" name="Google Shape;459;p53"/>
          <p:cNvPicPr preferRelativeResize="0"/>
          <p:nvPr/>
        </p:nvPicPr>
        <p:blipFill>
          <a:blip r:embed="rId3">
            <a:alphaModFix/>
          </a:blip>
          <a:stretch>
            <a:fillRect/>
          </a:stretch>
        </p:blipFill>
        <p:spPr>
          <a:xfrm>
            <a:off x="9417330" y="7557330"/>
            <a:ext cx="1301670" cy="737700"/>
          </a:xfrm>
          <a:prstGeom prst="rect">
            <a:avLst/>
          </a:prstGeom>
          <a:noFill/>
          <a:ln>
            <a:noFill/>
          </a:ln>
        </p:spPr>
      </p:pic>
      <p:sp>
        <p:nvSpPr>
          <p:cNvPr id="460" name="Google Shape;460;p53"/>
          <p:cNvSpPr txBox="1"/>
          <p:nvPr/>
        </p:nvSpPr>
        <p:spPr>
          <a:xfrm>
            <a:off x="2208120" y="7306830"/>
            <a:ext cx="93657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100">
                <a:solidFill>
                  <a:srgbClr val="5E1D58"/>
                </a:solidFill>
                <a:latin typeface="Alegreya"/>
                <a:ea typeface="Alegreya"/>
                <a:cs typeface="Alegreya"/>
                <a:sym typeface="Alegreya"/>
              </a:rPr>
              <a:t>Learn more here: </a:t>
            </a:r>
            <a:r>
              <a:rPr lang="en" sz="1000" u="sng">
                <a:solidFill>
                  <a:schemeClr val="accent5"/>
                </a:solidFill>
                <a:hlinkClick r:id="rId4">
                  <a:extLst>
                    <a:ext uri="{A12FA001-AC4F-418D-AE19-62706E023703}">
                      <ahyp:hlinkClr xmlns:ahyp="http://schemas.microsoft.com/office/drawing/2018/hyperlinkcolor" val="tx"/>
                    </a:ext>
                  </a:extLst>
                </a:hlinkClick>
              </a:rPr>
              <a:t>https://nyheritage.org/exhibits/recognizing-womens-right-vote/women%E2%80%99s-march-january-2017</a:t>
            </a:r>
            <a:endParaRPr sz="1600"/>
          </a:p>
          <a:p>
            <a:pPr marL="0" lvl="0" indent="0" algn="l" rtl="0">
              <a:spcBef>
                <a:spcPts val="0"/>
              </a:spcBef>
              <a:spcAft>
                <a:spcPts val="0"/>
              </a:spcAft>
              <a:buNone/>
            </a:pPr>
            <a:r>
              <a:rPr lang="en" sz="1000" u="sng">
                <a:solidFill>
                  <a:schemeClr val="hlink"/>
                </a:solidFill>
                <a:hlinkClick r:id="rId5"/>
              </a:rPr>
              <a:t>https://www.theatlantic.com/sexes/archive/2012/11/vote-no-on-womens-suffrage-bizarre-reasons-for-not-letting-women-v</a:t>
            </a:r>
            <a:endParaRPr sz="1700">
              <a:solidFill>
                <a:srgbClr val="5E1D58"/>
              </a:solidFill>
              <a:uFill>
                <a:noFill/>
              </a:uFill>
              <a:latin typeface="Alegreya"/>
              <a:ea typeface="Alegreya"/>
              <a:cs typeface="Alegreya"/>
              <a:sym typeface="Alegreya"/>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 sz="1000" u="sng">
                <a:solidFill>
                  <a:schemeClr val="hlink"/>
                </a:solidFill>
                <a:hlinkClick r:id="rId5"/>
              </a:rPr>
              <a:t>ote/264639/</a:t>
            </a:r>
            <a:r>
              <a:rPr lang="en" sz="1400">
                <a:solidFill>
                  <a:srgbClr val="5E1D58"/>
                </a:solidFill>
                <a:latin typeface="Alegreya"/>
                <a:ea typeface="Alegreya"/>
                <a:cs typeface="Alegreya"/>
                <a:sym typeface="Alegreya"/>
              </a:rPr>
              <a:t> </a:t>
            </a:r>
            <a:endParaRPr sz="1700">
              <a:solidFill>
                <a:srgbClr val="5E1D58"/>
              </a:solidFill>
              <a:latin typeface="Alegreya"/>
              <a:ea typeface="Alegreya"/>
              <a:cs typeface="Alegreya"/>
              <a:sym typeface="Alegreya"/>
            </a:endParaRPr>
          </a:p>
        </p:txBody>
      </p:sp>
      <p:sp>
        <p:nvSpPr>
          <p:cNvPr id="461" name="Google Shape;461;p53"/>
          <p:cNvSpPr txBox="1"/>
          <p:nvPr/>
        </p:nvSpPr>
        <p:spPr>
          <a:xfrm>
            <a:off x="7842420" y="2478630"/>
            <a:ext cx="2806200" cy="4865100"/>
          </a:xfrm>
          <a:prstGeom prst="rect">
            <a:avLst/>
          </a:prstGeom>
          <a:noFill/>
          <a:ln w="19050" cap="flat" cmpd="sng">
            <a:solidFill>
              <a:srgbClr val="E6CE2B"/>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l"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l" rtl="0">
              <a:lnSpc>
                <a:spcPct val="92000"/>
              </a:lnSpc>
              <a:spcBef>
                <a:spcPts val="0"/>
              </a:spcBef>
              <a:spcAft>
                <a:spcPts val="0"/>
              </a:spcAft>
              <a:buNone/>
            </a:pPr>
            <a:endParaRPr sz="1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r>
              <a:rPr lang="en" sz="1700" b="1">
                <a:solidFill>
                  <a:srgbClr val="222222"/>
                </a:solidFill>
                <a:latin typeface="Alegreya"/>
                <a:ea typeface="Alegreya"/>
                <a:cs typeface="Alegreya"/>
                <a:sym typeface="Alegreya"/>
              </a:rPr>
              <a:t>Anti-suffrage postcard depicting two women kissing with caption.</a:t>
            </a:r>
            <a:endParaRPr sz="1700" b="1">
              <a:solidFill>
                <a:srgbClr val="222222"/>
              </a:solidFill>
              <a:latin typeface="Alegreya"/>
              <a:ea typeface="Alegreya"/>
              <a:cs typeface="Alegreya"/>
              <a:sym typeface="Alegreya"/>
            </a:endParaRPr>
          </a:p>
          <a:p>
            <a:pPr marL="0" lvl="0" indent="0" algn="l" rtl="0">
              <a:lnSpc>
                <a:spcPct val="92000"/>
              </a:lnSpc>
              <a:spcBef>
                <a:spcPts val="0"/>
              </a:spcBef>
              <a:spcAft>
                <a:spcPts val="0"/>
              </a:spcAft>
              <a:buNone/>
            </a:pPr>
            <a:endParaRPr sz="6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r>
              <a:rPr lang="en" sz="1900" b="1">
                <a:solidFill>
                  <a:srgbClr val="E02296"/>
                </a:solidFill>
                <a:latin typeface="Alegreya"/>
                <a:ea typeface="Alegreya"/>
                <a:cs typeface="Alegreya"/>
                <a:sym typeface="Alegreya"/>
              </a:rPr>
              <a:t> “I don't like to see a woman do a man's work.”</a:t>
            </a:r>
            <a:r>
              <a:rPr lang="en" sz="1900" b="1">
                <a:solidFill>
                  <a:srgbClr val="222222"/>
                </a:solidFill>
                <a:latin typeface="Alegreya"/>
                <a:ea typeface="Alegreya"/>
                <a:cs typeface="Alegreya"/>
                <a:sym typeface="Alegreya"/>
              </a:rPr>
              <a:t> </a:t>
            </a:r>
            <a:endParaRPr sz="1900" b="1">
              <a:latin typeface="Alegreya"/>
              <a:ea typeface="Alegreya"/>
              <a:cs typeface="Alegreya"/>
              <a:sym typeface="Alegreya"/>
            </a:endParaRPr>
          </a:p>
        </p:txBody>
      </p:sp>
      <p:sp>
        <p:nvSpPr>
          <p:cNvPr id="462" name="Google Shape;462;p53"/>
          <p:cNvSpPr txBox="1"/>
          <p:nvPr/>
        </p:nvSpPr>
        <p:spPr>
          <a:xfrm>
            <a:off x="3529200" y="2489130"/>
            <a:ext cx="4248300" cy="4865100"/>
          </a:xfrm>
          <a:prstGeom prst="rect">
            <a:avLst/>
          </a:prstGeom>
          <a:noFill/>
          <a:ln w="19050" cap="flat" cmpd="sng">
            <a:solidFill>
              <a:srgbClr val="E6CE2B"/>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90000"/>
              </a:lnSpc>
              <a:spcBef>
                <a:spcPts val="0"/>
              </a:spcBef>
              <a:spcAft>
                <a:spcPts val="0"/>
              </a:spcAft>
              <a:buNone/>
            </a:pPr>
            <a:r>
              <a:rPr lang="en" sz="1700" b="1">
                <a:solidFill>
                  <a:schemeClr val="dk1"/>
                </a:solidFill>
                <a:latin typeface="Alegreya"/>
                <a:ea typeface="Alegreya"/>
                <a:cs typeface="Alegreya"/>
                <a:sym typeface="Alegreya"/>
              </a:rPr>
              <a:t>National Association OPPOSED to Woman Suffrage published a pamphlet explaining why women shouldn't be allowed to vote. The pamphlet also included list of household cleaning tips for women. The pamphlet  includes a list of household cleaning tips for women. </a:t>
            </a:r>
            <a:endParaRPr sz="1700" b="1">
              <a:solidFill>
                <a:schemeClr val="dk1"/>
              </a:solidFill>
              <a:latin typeface="Alegreya"/>
              <a:ea typeface="Alegreya"/>
              <a:cs typeface="Alegreya"/>
              <a:sym typeface="Alegreya"/>
            </a:endParaRPr>
          </a:p>
          <a:p>
            <a:pPr marL="0" lvl="0" indent="0" algn="l" rtl="0">
              <a:lnSpc>
                <a:spcPct val="80000"/>
              </a:lnSpc>
              <a:spcBef>
                <a:spcPts val="0"/>
              </a:spcBef>
              <a:spcAft>
                <a:spcPts val="0"/>
              </a:spcAft>
              <a:buNone/>
            </a:pPr>
            <a:endParaRPr sz="400" b="1">
              <a:solidFill>
                <a:schemeClr val="dk1"/>
              </a:solidFill>
              <a:latin typeface="Alegreya"/>
              <a:ea typeface="Alegreya"/>
              <a:cs typeface="Alegreya"/>
              <a:sym typeface="Alegreya"/>
            </a:endParaRPr>
          </a:p>
          <a:p>
            <a:pPr marL="0" lvl="0" indent="0" algn="ctr" rtl="0">
              <a:lnSpc>
                <a:spcPct val="92000"/>
              </a:lnSpc>
              <a:spcBef>
                <a:spcPts val="0"/>
              </a:spcBef>
              <a:spcAft>
                <a:spcPts val="0"/>
              </a:spcAft>
              <a:buNone/>
            </a:pPr>
            <a:endParaRPr sz="100" b="1">
              <a:solidFill>
                <a:schemeClr val="dk1"/>
              </a:solidFill>
              <a:latin typeface="Alegreya"/>
              <a:ea typeface="Alegreya"/>
              <a:cs typeface="Alegreya"/>
              <a:sym typeface="Alegreya"/>
            </a:endParaRPr>
          </a:p>
          <a:p>
            <a:pPr marL="0" lvl="0" indent="0" algn="ctr" rtl="0">
              <a:lnSpc>
                <a:spcPct val="75000"/>
              </a:lnSpc>
              <a:spcBef>
                <a:spcPts val="0"/>
              </a:spcBef>
              <a:spcAft>
                <a:spcPts val="0"/>
              </a:spcAft>
              <a:buNone/>
            </a:pPr>
            <a:r>
              <a:rPr lang="en" sz="2000" b="1">
                <a:solidFill>
                  <a:srgbClr val="E02296"/>
                </a:solidFill>
                <a:latin typeface="Alegreya"/>
                <a:ea typeface="Alegreya"/>
                <a:cs typeface="Alegreya"/>
                <a:sym typeface="Alegreya"/>
              </a:rPr>
              <a:t>"You do not need a ballot to </a:t>
            </a:r>
            <a:endParaRPr sz="2000" b="1">
              <a:solidFill>
                <a:srgbClr val="E02296"/>
              </a:solidFill>
              <a:latin typeface="Alegreya"/>
              <a:ea typeface="Alegreya"/>
              <a:cs typeface="Alegreya"/>
              <a:sym typeface="Alegreya"/>
            </a:endParaRPr>
          </a:p>
          <a:p>
            <a:pPr marL="0" lvl="0" indent="0" algn="l" rtl="0">
              <a:lnSpc>
                <a:spcPct val="92000"/>
              </a:lnSpc>
              <a:spcBef>
                <a:spcPts val="0"/>
              </a:spcBef>
              <a:spcAft>
                <a:spcPts val="0"/>
              </a:spcAft>
              <a:buNone/>
            </a:pPr>
            <a:r>
              <a:rPr lang="en" sz="2000" b="1">
                <a:solidFill>
                  <a:srgbClr val="E02296"/>
                </a:solidFill>
                <a:latin typeface="Alegreya"/>
                <a:ea typeface="Alegreya"/>
                <a:cs typeface="Alegreya"/>
                <a:sym typeface="Alegreya"/>
              </a:rPr>
              <a:t>                clean out your sink spout." </a:t>
            </a:r>
            <a:endParaRPr sz="1900" b="1">
              <a:solidFill>
                <a:srgbClr val="E02296"/>
              </a:solidFill>
              <a:latin typeface="Alegreya"/>
              <a:ea typeface="Alegreya"/>
              <a:cs typeface="Alegreya"/>
              <a:sym typeface="Alegreya"/>
            </a:endParaRPr>
          </a:p>
        </p:txBody>
      </p:sp>
      <p:sp>
        <p:nvSpPr>
          <p:cNvPr id="463" name="Google Shape;463;p53"/>
          <p:cNvSpPr txBox="1"/>
          <p:nvPr/>
        </p:nvSpPr>
        <p:spPr>
          <a:xfrm>
            <a:off x="299760" y="2478750"/>
            <a:ext cx="3157200" cy="4865100"/>
          </a:xfrm>
          <a:prstGeom prst="rect">
            <a:avLst/>
          </a:prstGeom>
          <a:noFill/>
          <a:ln w="19050" cap="flat" cmpd="sng">
            <a:solidFill>
              <a:srgbClr val="E6C22B"/>
            </a:solidFill>
            <a:prstDash val="solid"/>
            <a:round/>
            <a:headEnd type="none" w="sm" len="sm"/>
            <a:tailEnd type="none" w="sm" len="sm"/>
          </a:ln>
        </p:spPr>
        <p:txBody>
          <a:bodyPr spcFirstLastPara="1" wrap="square" lIns="109700" tIns="109700" rIns="109700" bIns="109700" anchor="t" anchorCtr="0">
            <a:noAutofit/>
          </a:bodyPr>
          <a:lstStyle/>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546100" algn="ctr" rtl="0">
              <a:lnSpc>
                <a:spcPct val="92000"/>
              </a:lnSpc>
              <a:spcBef>
                <a:spcPts val="0"/>
              </a:spcBef>
              <a:spcAft>
                <a:spcPts val="0"/>
              </a:spcAft>
              <a:buNone/>
            </a:pPr>
            <a:endParaRPr sz="1800" b="1">
              <a:solidFill>
                <a:srgbClr val="222222"/>
              </a:solidFill>
              <a:latin typeface="Alegreya"/>
              <a:ea typeface="Alegreya"/>
              <a:cs typeface="Alegreya"/>
              <a:sym typeface="Alegreya"/>
            </a:endParaRPr>
          </a:p>
          <a:p>
            <a:pPr marL="0" lvl="0" indent="0" algn="ctr" rtl="0">
              <a:lnSpc>
                <a:spcPct val="92000"/>
              </a:lnSpc>
              <a:spcBef>
                <a:spcPts val="0"/>
              </a:spcBef>
              <a:spcAft>
                <a:spcPts val="0"/>
              </a:spcAft>
              <a:buNone/>
            </a:pPr>
            <a:endParaRPr sz="200" b="1">
              <a:solidFill>
                <a:srgbClr val="222222"/>
              </a:solidFill>
              <a:latin typeface="Alegreya"/>
              <a:ea typeface="Alegreya"/>
              <a:cs typeface="Alegreya"/>
              <a:sym typeface="Alegreya"/>
            </a:endParaRPr>
          </a:p>
          <a:p>
            <a:pPr marL="0" lvl="0" indent="0" algn="ctr" rtl="0">
              <a:lnSpc>
                <a:spcPct val="95000"/>
              </a:lnSpc>
              <a:spcBef>
                <a:spcPts val="0"/>
              </a:spcBef>
              <a:spcAft>
                <a:spcPts val="0"/>
              </a:spcAft>
              <a:buNone/>
            </a:pPr>
            <a:r>
              <a:rPr lang="en" sz="1800" b="1">
                <a:solidFill>
                  <a:srgbClr val="222222"/>
                </a:solidFill>
                <a:latin typeface="Alegreya"/>
                <a:ea typeface="Alegreya"/>
                <a:cs typeface="Alegreya"/>
                <a:sym typeface="Alegreya"/>
              </a:rPr>
              <a:t>Anti-suffrage political cartoon containing text, </a:t>
            </a:r>
            <a:r>
              <a:rPr lang="en" sz="1800" b="1">
                <a:solidFill>
                  <a:srgbClr val="E02296"/>
                </a:solidFill>
                <a:latin typeface="Alegreya"/>
                <a:ea typeface="Alegreya"/>
                <a:cs typeface="Alegreya"/>
                <a:sym typeface="Alegreya"/>
              </a:rPr>
              <a:t>"Remember! That if you do not fight against suffrage you do, by your indifference, fight with these allies for suffrage!" </a:t>
            </a:r>
            <a:r>
              <a:rPr lang="en" sz="1800" b="1">
                <a:solidFill>
                  <a:srgbClr val="222222"/>
                </a:solidFill>
                <a:latin typeface="Alegreya"/>
                <a:ea typeface="Alegreya"/>
                <a:cs typeface="Alegreya"/>
                <a:sym typeface="Alegreya"/>
              </a:rPr>
              <a:t>"Allies" are listed as Feminists, Mormons, and Socialists</a:t>
            </a:r>
            <a:r>
              <a:rPr lang="en" sz="1700" b="1">
                <a:solidFill>
                  <a:srgbClr val="222222"/>
                </a:solidFill>
                <a:latin typeface="Alegreya"/>
                <a:ea typeface="Alegreya"/>
                <a:cs typeface="Alegreya"/>
                <a:sym typeface="Alegreya"/>
              </a:rPr>
              <a:t>.</a:t>
            </a:r>
            <a:endParaRPr sz="2200" b="1">
              <a:latin typeface="Alegreya"/>
              <a:ea typeface="Alegreya"/>
              <a:cs typeface="Alegreya"/>
              <a:sym typeface="Alegreya"/>
            </a:endParaRPr>
          </a:p>
        </p:txBody>
      </p:sp>
      <p:sp>
        <p:nvSpPr>
          <p:cNvPr id="464" name="Google Shape;464;p53"/>
          <p:cNvSpPr txBox="1"/>
          <p:nvPr/>
        </p:nvSpPr>
        <p:spPr>
          <a:xfrm>
            <a:off x="299760" y="1108680"/>
            <a:ext cx="10348800" cy="1323600"/>
          </a:xfrm>
          <a:prstGeom prst="rect">
            <a:avLst/>
          </a:prstGeom>
          <a:solidFill>
            <a:srgbClr val="E6CE2B">
              <a:alpha val="77650"/>
            </a:srgbClr>
          </a:solidFill>
          <a:ln w="9525" cap="flat" cmpd="sng">
            <a:solidFill>
              <a:srgbClr val="C27BA0"/>
            </a:solidFill>
            <a:prstDash val="solid"/>
            <a:round/>
            <a:headEnd type="none" w="sm" len="sm"/>
            <a:tailEnd type="none" w="sm" len="sm"/>
          </a:ln>
        </p:spPr>
        <p:txBody>
          <a:bodyPr spcFirstLastPara="1" wrap="square" lIns="109700" tIns="109700" rIns="109700" bIns="109700" anchor="t" anchorCtr="0">
            <a:noAutofit/>
          </a:bodyPr>
          <a:lstStyle/>
          <a:p>
            <a:pPr marL="0" lvl="0" indent="546100" algn="l" rtl="0">
              <a:lnSpc>
                <a:spcPct val="92000"/>
              </a:lnSpc>
              <a:spcBef>
                <a:spcPts val="100"/>
              </a:spcBef>
              <a:spcAft>
                <a:spcPts val="0"/>
              </a:spcAft>
              <a:buNone/>
            </a:pPr>
            <a:r>
              <a:rPr lang="en" sz="1700" b="1">
                <a:latin typeface="Alegreya"/>
                <a:ea typeface="Alegreya"/>
                <a:cs typeface="Alegreya"/>
                <a:sym typeface="Alegreya"/>
              </a:rPr>
              <a:t>Anti-suffragists found gender role reversal to be most upsetting, and many postcards and images depict men tending babies or doing housework. While today we find these images very funny, and certainly people of the time would have laughed at them, </a:t>
            </a:r>
            <a:r>
              <a:rPr lang="en" sz="1700" b="1">
                <a:solidFill>
                  <a:srgbClr val="E02296"/>
                </a:solidFill>
                <a:latin typeface="Alegreya"/>
                <a:ea typeface="Alegreya"/>
                <a:cs typeface="Alegreya"/>
                <a:sym typeface="Alegreya"/>
              </a:rPr>
              <a:t>the underlying message—that proper gender roles stabilized the nation-state—</a:t>
            </a:r>
            <a:r>
              <a:rPr lang="en" sz="1700" b="1">
                <a:latin typeface="Alegreya"/>
                <a:ea typeface="Alegreya"/>
                <a:cs typeface="Alegreya"/>
                <a:sym typeface="Alegreya"/>
              </a:rPr>
              <a:t>would have resonated with people who feared the dramatic changes expected by the granting of suffrage to women.</a:t>
            </a:r>
            <a:endParaRPr sz="1700" b="1">
              <a:latin typeface="Alegreya"/>
              <a:ea typeface="Alegreya"/>
              <a:cs typeface="Alegreya"/>
              <a:sym typeface="Alegreya"/>
            </a:endParaRPr>
          </a:p>
        </p:txBody>
      </p:sp>
      <p:pic>
        <p:nvPicPr>
          <p:cNvPr id="465" name="Google Shape;465;p53"/>
          <p:cNvPicPr preferRelativeResize="0"/>
          <p:nvPr/>
        </p:nvPicPr>
        <p:blipFill rotWithShape="1">
          <a:blip r:embed="rId6">
            <a:alphaModFix/>
          </a:blip>
          <a:srcRect l="11955" r="13138" b="13948"/>
          <a:stretch/>
        </p:blipFill>
        <p:spPr>
          <a:xfrm>
            <a:off x="368586" y="2574090"/>
            <a:ext cx="3024474" cy="2382420"/>
          </a:xfrm>
          <a:prstGeom prst="rect">
            <a:avLst/>
          </a:prstGeom>
          <a:noFill/>
          <a:ln w="9525" cap="flat" cmpd="sng">
            <a:solidFill>
              <a:srgbClr val="000000"/>
            </a:solidFill>
            <a:prstDash val="solid"/>
            <a:round/>
            <a:headEnd type="none" w="sm" len="sm"/>
            <a:tailEnd type="none" w="sm" len="sm"/>
          </a:ln>
        </p:spPr>
      </p:pic>
      <p:pic>
        <p:nvPicPr>
          <p:cNvPr id="466" name="Google Shape;466;p53"/>
          <p:cNvPicPr preferRelativeResize="0"/>
          <p:nvPr/>
        </p:nvPicPr>
        <p:blipFill>
          <a:blip r:embed="rId7">
            <a:alphaModFix/>
          </a:blip>
          <a:stretch>
            <a:fillRect/>
          </a:stretch>
        </p:blipFill>
        <p:spPr>
          <a:xfrm>
            <a:off x="7913700" y="2574090"/>
            <a:ext cx="2666040" cy="3216990"/>
          </a:xfrm>
          <a:prstGeom prst="rect">
            <a:avLst/>
          </a:prstGeom>
          <a:noFill/>
          <a:ln w="9525" cap="flat" cmpd="sng">
            <a:solidFill>
              <a:schemeClr val="dk2"/>
            </a:solidFill>
            <a:prstDash val="solid"/>
            <a:round/>
            <a:headEnd type="none" w="sm" len="sm"/>
            <a:tailEnd type="none" w="sm" len="sm"/>
          </a:ln>
        </p:spPr>
      </p:pic>
      <p:pic>
        <p:nvPicPr>
          <p:cNvPr id="467" name="Google Shape;467;p53"/>
          <p:cNvPicPr preferRelativeResize="0"/>
          <p:nvPr/>
        </p:nvPicPr>
        <p:blipFill>
          <a:blip r:embed="rId8">
            <a:alphaModFix/>
          </a:blip>
          <a:stretch>
            <a:fillRect/>
          </a:stretch>
        </p:blipFill>
        <p:spPr>
          <a:xfrm>
            <a:off x="5277422" y="4956510"/>
            <a:ext cx="2421480" cy="1956120"/>
          </a:xfrm>
          <a:prstGeom prst="rect">
            <a:avLst/>
          </a:prstGeom>
          <a:noFill/>
          <a:ln w="9525" cap="flat" cmpd="sng">
            <a:solidFill>
              <a:srgbClr val="000000"/>
            </a:solidFill>
            <a:prstDash val="solid"/>
            <a:round/>
            <a:headEnd type="none" w="sm" len="sm"/>
            <a:tailEnd type="none" w="sm" len="sm"/>
          </a:ln>
        </p:spPr>
      </p:pic>
      <p:pic>
        <p:nvPicPr>
          <p:cNvPr id="468" name="Google Shape;468;p53"/>
          <p:cNvPicPr preferRelativeResize="0"/>
          <p:nvPr/>
        </p:nvPicPr>
        <p:blipFill>
          <a:blip r:embed="rId9">
            <a:alphaModFix/>
          </a:blip>
          <a:stretch>
            <a:fillRect/>
          </a:stretch>
        </p:blipFill>
        <p:spPr>
          <a:xfrm>
            <a:off x="3622141" y="5262030"/>
            <a:ext cx="2421480" cy="1993251"/>
          </a:xfrm>
          <a:prstGeom prst="rect">
            <a:avLst/>
          </a:prstGeom>
          <a:noFill/>
          <a:ln w="9525" cap="flat" cmpd="sng">
            <a:solidFill>
              <a:srgbClr val="000000"/>
            </a:solidFill>
            <a:prstDash val="solid"/>
            <a:round/>
            <a:headEnd type="none" w="sm" len="sm"/>
            <a:tailEnd type="none" w="sm" len="sm"/>
          </a:ln>
        </p:spPr>
      </p:pic>
      <p:sp>
        <p:nvSpPr>
          <p:cNvPr id="469" name="Google Shape;469;p53"/>
          <p:cNvSpPr txBox="1"/>
          <p:nvPr/>
        </p:nvSpPr>
        <p:spPr>
          <a:xfrm>
            <a:off x="163470" y="7436160"/>
            <a:ext cx="2044800" cy="398400"/>
          </a:xfrm>
          <a:prstGeom prst="rect">
            <a:avLst/>
          </a:prstGeom>
          <a:solidFill>
            <a:srgbClr val="571D5E"/>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1300" b="1">
                <a:solidFill>
                  <a:schemeClr val="lt1"/>
                </a:solidFill>
                <a:latin typeface="Alegreya"/>
                <a:ea typeface="Alegreya"/>
                <a:cs typeface="Alegreya"/>
                <a:sym typeface="Alegreya"/>
              </a:rPr>
              <a:t>#NYSUTWomenVote2020</a:t>
            </a:r>
            <a:endParaRPr sz="1100" b="1"/>
          </a:p>
        </p:txBody>
      </p:sp>
      <p:sp>
        <p:nvSpPr>
          <p:cNvPr id="470" name="Google Shape;470;p53"/>
          <p:cNvSpPr txBox="1"/>
          <p:nvPr/>
        </p:nvSpPr>
        <p:spPr>
          <a:xfrm>
            <a:off x="227760" y="211650"/>
            <a:ext cx="10491000" cy="8970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90000"/>
              </a:lnSpc>
              <a:spcBef>
                <a:spcPts val="0"/>
              </a:spcBef>
              <a:spcAft>
                <a:spcPts val="0"/>
              </a:spcAft>
              <a:buNone/>
            </a:pPr>
            <a:r>
              <a:rPr lang="en" sz="14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r>
              <a:rPr lang="en" sz="1900" b="1">
                <a:solidFill>
                  <a:srgbClr val="FFFFFF"/>
                </a:solidFill>
                <a:latin typeface="Caveat"/>
                <a:ea typeface="Caveat"/>
                <a:cs typeface="Caveat"/>
                <a:sym typeface="Caveat"/>
              </a:rPr>
              <a:t>        </a:t>
            </a:r>
            <a:endParaRPr sz="1900" b="1">
              <a:solidFill>
                <a:srgbClr val="FFFFFF"/>
              </a:solidFill>
              <a:latin typeface="Caveat"/>
              <a:ea typeface="Caveat"/>
              <a:cs typeface="Caveat"/>
              <a:sym typeface="Caveat"/>
            </a:endParaRPr>
          </a:p>
          <a:p>
            <a:pPr marL="0" lvl="0" indent="0" algn="l" rtl="0">
              <a:spcBef>
                <a:spcPts val="0"/>
              </a:spcBef>
              <a:spcAft>
                <a:spcPts val="0"/>
              </a:spcAft>
              <a:buNone/>
            </a:pPr>
            <a:endParaRPr sz="1600" b="1">
              <a:solidFill>
                <a:schemeClr val="dk1"/>
              </a:solidFill>
              <a:highlight>
                <a:srgbClr val="FFFFFF"/>
              </a:highlight>
            </a:endParaRPr>
          </a:p>
        </p:txBody>
      </p:sp>
      <p:sp>
        <p:nvSpPr>
          <p:cNvPr id="471" name="Google Shape;471;p53"/>
          <p:cNvSpPr txBox="1"/>
          <p:nvPr/>
        </p:nvSpPr>
        <p:spPr>
          <a:xfrm>
            <a:off x="271140" y="303030"/>
            <a:ext cx="10491000" cy="737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72" name="Google Shape;472;p53"/>
          <p:cNvSpPr txBox="1"/>
          <p:nvPr/>
        </p:nvSpPr>
        <p:spPr>
          <a:xfrm>
            <a:off x="7077600" y="733650"/>
            <a:ext cx="3641400" cy="328800"/>
          </a:xfrm>
          <a:prstGeom prst="rect">
            <a:avLst/>
          </a:prstGeom>
          <a:solidFill>
            <a:srgbClr val="5E1D58"/>
          </a:solidFill>
          <a:ln>
            <a:noFill/>
          </a:ln>
        </p:spPr>
        <p:txBody>
          <a:bodyPr spcFirstLastPara="1" wrap="square" lIns="109700" tIns="109700" rIns="109700" bIns="109700" anchor="t" anchorCtr="0">
            <a:noAutofit/>
          </a:bodyPr>
          <a:lstStyle/>
          <a:p>
            <a:pPr marL="0" lvl="0" indent="0" algn="l" rtl="0">
              <a:lnSpc>
                <a:spcPct val="90000"/>
              </a:lnSpc>
              <a:spcBef>
                <a:spcPts val="0"/>
              </a:spcBef>
              <a:spcAft>
                <a:spcPts val="0"/>
              </a:spcAft>
              <a:buClr>
                <a:schemeClr val="dk1"/>
              </a:buClr>
              <a:buSzPts val="1300"/>
              <a:buFont typeface="Arial"/>
              <a:buNone/>
            </a:pPr>
            <a:r>
              <a:rPr lang="en" sz="1700" b="1">
                <a:solidFill>
                  <a:schemeClr val="lt1"/>
                </a:solidFill>
                <a:latin typeface="Caveat"/>
                <a:ea typeface="Caveat"/>
                <a:cs typeface="Caveat"/>
                <a:sym typeface="Caveat"/>
              </a:rPr>
              <a:t>In Sisterhood and Solidarity, NYSUT Women </a:t>
            </a:r>
            <a:endParaRPr sz="1400"/>
          </a:p>
        </p:txBody>
      </p:sp>
      <p:sp>
        <p:nvSpPr>
          <p:cNvPr id="473" name="Google Shape;473;p53"/>
          <p:cNvSpPr txBox="1"/>
          <p:nvPr/>
        </p:nvSpPr>
        <p:spPr>
          <a:xfrm>
            <a:off x="4105775" y="829775"/>
            <a:ext cx="2971800" cy="3984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90000"/>
              </a:lnSpc>
              <a:spcBef>
                <a:spcPts val="0"/>
              </a:spcBef>
              <a:spcAft>
                <a:spcPts val="0"/>
              </a:spcAft>
              <a:buClr>
                <a:schemeClr val="dk1"/>
              </a:buClr>
              <a:buSzPts val="1300"/>
              <a:buFont typeface="Arial"/>
              <a:buNone/>
            </a:pPr>
            <a:r>
              <a:rPr lang="en" sz="1600" b="1">
                <a:solidFill>
                  <a:srgbClr val="5E1D58"/>
                </a:solidFill>
                <a:latin typeface="Alegreya"/>
                <a:ea typeface="Alegreya"/>
                <a:cs typeface="Alegreya"/>
                <a:sym typeface="Alegreya"/>
              </a:rPr>
              <a:t> Voting Rights Awareness Day 15</a:t>
            </a:r>
            <a:endParaRPr sz="1600" b="1">
              <a:solidFill>
                <a:srgbClr val="5E1D58"/>
              </a:solidFill>
              <a:latin typeface="Alegreya"/>
              <a:ea typeface="Alegreya"/>
              <a:cs typeface="Alegreya"/>
              <a:sym typeface="Alegreya"/>
            </a:endParaRPr>
          </a:p>
          <a:p>
            <a:pPr marL="0" lvl="0" indent="0" algn="l" rtl="0">
              <a:spcBef>
                <a:spcPts val="0"/>
              </a:spcBef>
              <a:spcAft>
                <a:spcPts val="0"/>
              </a:spcAft>
              <a:buNone/>
            </a:pPr>
            <a:endParaRPr sz="17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7"/>
        <p:cNvGrpSpPr/>
        <p:nvPr/>
      </p:nvGrpSpPr>
      <p:grpSpPr>
        <a:xfrm>
          <a:off x="0" y="0"/>
          <a:ext cx="0" cy="0"/>
          <a:chOff x="0" y="0"/>
          <a:chExt cx="0" cy="0"/>
        </a:xfrm>
      </p:grpSpPr>
      <p:sp>
        <p:nvSpPr>
          <p:cNvPr id="478" name="Google Shape;478;p54"/>
          <p:cNvSpPr/>
          <p:nvPr/>
        </p:nvSpPr>
        <p:spPr>
          <a:xfrm>
            <a:off x="167940" y="19152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79" name="Google Shape;479;p54"/>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480" name="Google Shape;480;p54"/>
          <p:cNvPicPr preferRelativeResize="0"/>
          <p:nvPr/>
        </p:nvPicPr>
        <p:blipFill>
          <a:blip r:embed="rId3">
            <a:alphaModFix/>
          </a:blip>
          <a:stretch>
            <a:fillRect/>
          </a:stretch>
        </p:blipFill>
        <p:spPr>
          <a:xfrm>
            <a:off x="8812410" y="7292765"/>
            <a:ext cx="1784160" cy="861116"/>
          </a:xfrm>
          <a:prstGeom prst="rect">
            <a:avLst/>
          </a:prstGeom>
          <a:noFill/>
          <a:ln>
            <a:noFill/>
          </a:ln>
        </p:spPr>
      </p:pic>
      <p:sp>
        <p:nvSpPr>
          <p:cNvPr id="481" name="Google Shape;481;p54"/>
          <p:cNvSpPr txBox="1"/>
          <p:nvPr/>
        </p:nvSpPr>
        <p:spPr>
          <a:xfrm>
            <a:off x="3140220" y="7525125"/>
            <a:ext cx="6287700" cy="3963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700" u="sng">
                <a:solidFill>
                  <a:schemeClr val="hlink"/>
                </a:solidFill>
                <a:latin typeface="Alegreya"/>
                <a:ea typeface="Alegreya"/>
                <a:cs typeface="Alegreya"/>
                <a:sym typeface="Alegreya"/>
                <a:hlinkClick r:id="rId4"/>
              </a:rPr>
              <a:t>Learn more here: </a:t>
            </a:r>
            <a:r>
              <a:rPr lang="en" sz="1700" b="1" u="sng">
                <a:solidFill>
                  <a:schemeClr val="hlink"/>
                </a:solidFill>
                <a:latin typeface="Times New Roman"/>
                <a:ea typeface="Times New Roman"/>
                <a:cs typeface="Times New Roman"/>
                <a:sym typeface="Times New Roman"/>
                <a:hlinkClick r:id="rId4"/>
              </a:rPr>
              <a:t>https://www.nps.gov/people/mabel-lee.htm</a:t>
            </a:r>
            <a:endParaRPr sz="1700" b="1">
              <a:solidFill>
                <a:srgbClr val="5E1D58"/>
              </a:solidFill>
              <a:latin typeface="Times New Roman"/>
              <a:ea typeface="Times New Roman"/>
              <a:cs typeface="Times New Roman"/>
              <a:sym typeface="Times New Roman"/>
            </a:endParaRPr>
          </a:p>
        </p:txBody>
      </p:sp>
      <p:sp>
        <p:nvSpPr>
          <p:cNvPr id="482" name="Google Shape;482;p54"/>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83" name="Google Shape;483;p54"/>
          <p:cNvSpPr txBox="1">
            <a:spLocks noGrp="1"/>
          </p:cNvSpPr>
          <p:nvPr>
            <p:ph type="subTitle" idx="1"/>
          </p:nvPr>
        </p:nvSpPr>
        <p:spPr>
          <a:xfrm>
            <a:off x="357630" y="2209350"/>
            <a:ext cx="10270500" cy="4810200"/>
          </a:xfrm>
          <a:prstGeom prst="rect">
            <a:avLst/>
          </a:prstGeom>
          <a:solidFill>
            <a:srgbClr val="E6CE2B">
              <a:alpha val="70390"/>
            </a:srgbClr>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484" name="Google Shape;484;p54"/>
          <p:cNvSpPr txBox="1"/>
          <p:nvPr/>
        </p:nvSpPr>
        <p:spPr>
          <a:xfrm>
            <a:off x="520260" y="3391050"/>
            <a:ext cx="6815100" cy="3381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2200" b="1">
                <a:solidFill>
                  <a:schemeClr val="dk1"/>
                </a:solidFill>
                <a:latin typeface="Alegreya"/>
                <a:ea typeface="Alegreya"/>
                <a:cs typeface="Alegreya"/>
                <a:sym typeface="Alegreya"/>
              </a:rPr>
              <a:t>Chinese women, like Mabel Lee, could not vote until 1943. This was because of the Chinese Exclusion Act, a Federal law in place from 1882 to 1943. The Chinese Exclusion Act limited Chinese immigration and prevented Chinese immigrants from becoming citizens. Without US citizenship, Mabel Lee could not vote. Yet, she and other Chinese suffragists advocated for women’s voting rights, even though they did not  benefit from the legislation.</a:t>
            </a:r>
            <a:endParaRPr sz="2300" b="1">
              <a:latin typeface="Alegreya"/>
              <a:ea typeface="Alegreya"/>
              <a:cs typeface="Alegreya"/>
              <a:sym typeface="Alegreya"/>
            </a:endParaRPr>
          </a:p>
        </p:txBody>
      </p:sp>
      <p:sp>
        <p:nvSpPr>
          <p:cNvPr id="485" name="Google Shape;485;p54"/>
          <p:cNvSpPr txBox="1"/>
          <p:nvPr/>
        </p:nvSpPr>
        <p:spPr>
          <a:xfrm>
            <a:off x="290880" y="356430"/>
            <a:ext cx="10370400" cy="1347600"/>
          </a:xfrm>
          <a:prstGeom prst="rect">
            <a:avLst/>
          </a:prstGeom>
          <a:solidFill>
            <a:srgbClr val="571D5E"/>
          </a:solidFill>
          <a:ln w="952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8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700" b="1">
                <a:solidFill>
                  <a:srgbClr val="FFFFFF"/>
                </a:solidFill>
                <a:latin typeface="Alegreya"/>
                <a:ea typeface="Alegreya"/>
                <a:cs typeface="Alegreya"/>
                <a:sym typeface="Alegreya"/>
              </a:rPr>
              <a:t>                       </a:t>
            </a:r>
            <a:endParaRPr sz="1700" b="1">
              <a:solidFill>
                <a:srgbClr val="FFFFFF"/>
              </a:solidFill>
              <a:latin typeface="Alegreya"/>
              <a:ea typeface="Alegreya"/>
              <a:cs typeface="Alegreya"/>
              <a:sym typeface="Alegreya"/>
            </a:endParaRPr>
          </a:p>
          <a:p>
            <a:pPr marL="5486400" lvl="0" indent="0" algn="l" rtl="0">
              <a:spcBef>
                <a:spcPts val="0"/>
              </a:spcBef>
              <a:spcAft>
                <a:spcPts val="0"/>
              </a:spcAft>
              <a:buNone/>
            </a:pPr>
            <a:r>
              <a:rPr lang="en" sz="1700" b="1">
                <a:solidFill>
                  <a:srgbClr val="FFFFFF"/>
                </a:solidFill>
                <a:latin typeface="Alegreya"/>
                <a:ea typeface="Alegreya"/>
                <a:cs typeface="Alegreya"/>
                <a:sym typeface="Alegreya"/>
              </a:rPr>
              <a:t>   </a:t>
            </a:r>
            <a:r>
              <a:rPr lang="en" sz="2200" b="1">
                <a:solidFill>
                  <a:schemeClr val="lt1"/>
                </a:solidFill>
                <a:latin typeface="Caveat"/>
                <a:ea typeface="Caveat"/>
                <a:cs typeface="Caveat"/>
                <a:sym typeface="Caveat"/>
              </a:rPr>
              <a:t>In Sisterhood and Solidarity,  NYSUT Women</a:t>
            </a:r>
            <a:endParaRPr sz="1600">
              <a:solidFill>
                <a:schemeClr val="dk1"/>
              </a:solidFill>
            </a:endParaRPr>
          </a:p>
          <a:p>
            <a:pPr marL="0" lvl="0" indent="0" algn="l" rtl="0">
              <a:spcBef>
                <a:spcPts val="0"/>
              </a:spcBef>
              <a:spcAft>
                <a:spcPts val="0"/>
              </a:spcAft>
              <a:buNone/>
            </a:pPr>
            <a:r>
              <a:rPr lang="en" sz="1900" b="1">
                <a:solidFill>
                  <a:srgbClr val="FFFFFF"/>
                </a:solidFill>
                <a:latin typeface="Alegreya"/>
                <a:ea typeface="Alegreya"/>
                <a:cs typeface="Alegreya"/>
                <a:sym typeface="Alegreya"/>
              </a:rPr>
              <a:t>  </a:t>
            </a:r>
            <a:r>
              <a:rPr lang="en" sz="1700" b="1">
                <a:solidFill>
                  <a:srgbClr val="FFFFFF"/>
                </a:solidFill>
                <a:latin typeface="Alegreya"/>
                <a:ea typeface="Alegreya"/>
                <a:cs typeface="Alegreya"/>
                <a:sym typeface="Alegreya"/>
              </a:rPr>
              <a:t>           </a:t>
            </a:r>
            <a:endParaRPr sz="1600" b="1">
              <a:solidFill>
                <a:schemeClr val="dk1"/>
              </a:solidFill>
              <a:highlight>
                <a:srgbClr val="FFFFFF"/>
              </a:highlight>
            </a:endParaRPr>
          </a:p>
        </p:txBody>
      </p:sp>
      <p:pic>
        <p:nvPicPr>
          <p:cNvPr id="486" name="Google Shape;486;p54"/>
          <p:cNvPicPr preferRelativeResize="0"/>
          <p:nvPr/>
        </p:nvPicPr>
        <p:blipFill>
          <a:blip r:embed="rId5">
            <a:alphaModFix/>
          </a:blip>
          <a:stretch>
            <a:fillRect/>
          </a:stretch>
        </p:blipFill>
        <p:spPr>
          <a:xfrm>
            <a:off x="7446680" y="3400711"/>
            <a:ext cx="3026349" cy="3157741"/>
          </a:xfrm>
          <a:prstGeom prst="rect">
            <a:avLst/>
          </a:prstGeom>
          <a:noFill/>
          <a:ln>
            <a:noFill/>
          </a:ln>
        </p:spPr>
      </p:pic>
      <p:sp>
        <p:nvSpPr>
          <p:cNvPr id="487" name="Google Shape;487;p54"/>
          <p:cNvSpPr txBox="1"/>
          <p:nvPr/>
        </p:nvSpPr>
        <p:spPr>
          <a:xfrm>
            <a:off x="520260" y="2265330"/>
            <a:ext cx="9952800" cy="112560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None/>
            </a:pPr>
            <a:r>
              <a:rPr lang="en" sz="2400" b="1">
                <a:latin typeface="Alegreya"/>
                <a:ea typeface="Alegreya"/>
                <a:cs typeface="Alegreya"/>
                <a:sym typeface="Alegreya"/>
              </a:rPr>
              <a:t>Dr. Mabel Ping-Hua Lee</a:t>
            </a:r>
            <a:endParaRPr sz="500" b="1">
              <a:latin typeface="Alegreya"/>
              <a:ea typeface="Alegreya"/>
              <a:cs typeface="Alegreya"/>
              <a:sym typeface="Alegreya"/>
            </a:endParaRPr>
          </a:p>
          <a:p>
            <a:pPr marL="0" lvl="0" indent="0" algn="ctr" rtl="0">
              <a:spcBef>
                <a:spcPts val="100"/>
              </a:spcBef>
              <a:spcAft>
                <a:spcPts val="0"/>
              </a:spcAft>
              <a:buNone/>
            </a:pPr>
            <a:r>
              <a:rPr lang="en" sz="2200" b="1">
                <a:solidFill>
                  <a:srgbClr val="A5196F"/>
                </a:solidFill>
                <a:latin typeface="Alegreya"/>
                <a:ea typeface="Alegreya"/>
                <a:cs typeface="Alegreya"/>
                <a:sym typeface="Alegreya"/>
              </a:rPr>
              <a:t>Suffragist who mobilized the Chinese community in America </a:t>
            </a:r>
            <a:endParaRPr sz="2200" b="1">
              <a:solidFill>
                <a:srgbClr val="A5196F"/>
              </a:solidFill>
              <a:latin typeface="Alegreya"/>
              <a:ea typeface="Alegreya"/>
              <a:cs typeface="Alegreya"/>
              <a:sym typeface="Alegreya"/>
            </a:endParaRPr>
          </a:p>
          <a:p>
            <a:pPr marL="0" lvl="0" indent="0" algn="ctr" rtl="0">
              <a:spcBef>
                <a:spcPts val="100"/>
              </a:spcBef>
              <a:spcAft>
                <a:spcPts val="0"/>
              </a:spcAft>
              <a:buNone/>
            </a:pPr>
            <a:r>
              <a:rPr lang="en" sz="2200" b="1">
                <a:solidFill>
                  <a:srgbClr val="A5196F"/>
                </a:solidFill>
                <a:latin typeface="Alegreya"/>
                <a:ea typeface="Alegreya"/>
                <a:cs typeface="Alegreya"/>
                <a:sym typeface="Alegreya"/>
              </a:rPr>
              <a:t>to support women’s right to vote</a:t>
            </a:r>
            <a:endParaRPr sz="2200" b="1">
              <a:solidFill>
                <a:srgbClr val="A5196F"/>
              </a:solidFill>
              <a:latin typeface="Alegreya"/>
              <a:ea typeface="Alegreya"/>
              <a:cs typeface="Alegreya"/>
              <a:sym typeface="Alegreya"/>
            </a:endParaRPr>
          </a:p>
        </p:txBody>
      </p:sp>
      <p:sp>
        <p:nvSpPr>
          <p:cNvPr id="488" name="Google Shape;488;p54"/>
          <p:cNvSpPr txBox="1"/>
          <p:nvPr/>
        </p:nvSpPr>
        <p:spPr>
          <a:xfrm>
            <a:off x="3194790" y="1679100"/>
            <a:ext cx="4596000" cy="5862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500" b="1">
                <a:solidFill>
                  <a:srgbClr val="5E1D58"/>
                </a:solidFill>
                <a:latin typeface="Alegreya"/>
                <a:ea typeface="Alegreya"/>
                <a:cs typeface="Alegreya"/>
                <a:sym typeface="Alegreya"/>
              </a:rPr>
              <a:t> Voting Rights Awareness Day  16</a:t>
            </a:r>
            <a:endParaRPr sz="25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
        <p:nvSpPr>
          <p:cNvPr id="489" name="Google Shape;489;p54"/>
          <p:cNvSpPr/>
          <p:nvPr/>
        </p:nvSpPr>
        <p:spPr>
          <a:xfrm>
            <a:off x="167940" y="7292760"/>
            <a:ext cx="2838000" cy="524100"/>
          </a:xfrm>
          <a:prstGeom prst="rect">
            <a:avLst/>
          </a:prstGeom>
          <a:solidFill>
            <a:srgbClr val="3E1562">
              <a:alpha val="86030"/>
            </a:srgbClr>
          </a:solidFill>
          <a:ln w="28575"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#NYSUTWomenVote2020</a:t>
            </a:r>
            <a:endParaRPr sz="1900" b="1">
              <a:solidFill>
                <a:srgbClr val="FFFFFF"/>
              </a:solidFill>
              <a:latin typeface="Alegreya"/>
              <a:ea typeface="Alegreya"/>
              <a:cs typeface="Alegreya"/>
              <a:sym typeface="Alegrey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3"/>
        <p:cNvGrpSpPr/>
        <p:nvPr/>
      </p:nvGrpSpPr>
      <p:grpSpPr>
        <a:xfrm>
          <a:off x="0" y="0"/>
          <a:ext cx="0" cy="0"/>
          <a:chOff x="0" y="0"/>
          <a:chExt cx="0" cy="0"/>
        </a:xfrm>
      </p:grpSpPr>
      <p:sp>
        <p:nvSpPr>
          <p:cNvPr id="494" name="Google Shape;494;p55"/>
          <p:cNvSpPr/>
          <p:nvPr/>
        </p:nvSpPr>
        <p:spPr>
          <a:xfrm>
            <a:off x="171450" y="19152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495" name="Google Shape;495;p55"/>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496" name="Google Shape;496;p55"/>
          <p:cNvPicPr preferRelativeResize="0"/>
          <p:nvPr/>
        </p:nvPicPr>
        <p:blipFill>
          <a:blip r:embed="rId3">
            <a:alphaModFix/>
          </a:blip>
          <a:stretch>
            <a:fillRect/>
          </a:stretch>
        </p:blipFill>
        <p:spPr>
          <a:xfrm>
            <a:off x="9191491" y="7523010"/>
            <a:ext cx="1375349" cy="663810"/>
          </a:xfrm>
          <a:prstGeom prst="rect">
            <a:avLst/>
          </a:prstGeom>
          <a:noFill/>
          <a:ln>
            <a:noFill/>
          </a:ln>
        </p:spPr>
      </p:pic>
      <p:sp>
        <p:nvSpPr>
          <p:cNvPr id="497" name="Google Shape;497;p55"/>
          <p:cNvSpPr txBox="1"/>
          <p:nvPr/>
        </p:nvSpPr>
        <p:spPr>
          <a:xfrm>
            <a:off x="433230" y="7503465"/>
            <a:ext cx="8076600" cy="9510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a:solidFill>
                  <a:srgbClr val="5E1D58"/>
                </a:solidFill>
                <a:latin typeface="Alegreya"/>
                <a:ea typeface="Alegreya"/>
                <a:cs typeface="Alegreya"/>
                <a:sym typeface="Alegreya"/>
              </a:rPr>
              <a:t>Learn more here: </a:t>
            </a:r>
            <a:r>
              <a:rPr lang="en" sz="1300" u="sng">
                <a:solidFill>
                  <a:schemeClr val="hlink"/>
                </a:solidFill>
                <a:hlinkClick r:id="rId4"/>
              </a:rPr>
              <a:t>https://nyheritage.org/exhibits/recognizing-womens-right-vote/haudenosaunee</a:t>
            </a:r>
            <a:endParaRPr sz="1900">
              <a:solidFill>
                <a:srgbClr val="5E1D58"/>
              </a:solidFill>
              <a:latin typeface="Alegreya"/>
              <a:ea typeface="Alegreya"/>
              <a:cs typeface="Alegreya"/>
              <a:sym typeface="Alegreya"/>
            </a:endParaRPr>
          </a:p>
        </p:txBody>
      </p:sp>
      <p:sp>
        <p:nvSpPr>
          <p:cNvPr id="498" name="Google Shape;498;p55"/>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499" name="Google Shape;499;p55"/>
          <p:cNvSpPr txBox="1">
            <a:spLocks noGrp="1"/>
          </p:cNvSpPr>
          <p:nvPr>
            <p:ph type="subTitle" idx="1"/>
          </p:nvPr>
        </p:nvSpPr>
        <p:spPr>
          <a:xfrm>
            <a:off x="294390" y="1705020"/>
            <a:ext cx="10396800" cy="4990800"/>
          </a:xfrm>
          <a:prstGeom prst="rect">
            <a:avLst/>
          </a:prstGeom>
          <a:solidFill>
            <a:srgbClr val="E6CE2B">
              <a:alpha val="77650"/>
            </a:srgbClr>
          </a:solidFill>
          <a:ln w="2857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500" name="Google Shape;500;p55"/>
          <p:cNvSpPr txBox="1"/>
          <p:nvPr/>
        </p:nvSpPr>
        <p:spPr>
          <a:xfrm>
            <a:off x="356790" y="1718070"/>
            <a:ext cx="3798000" cy="47253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b="1">
                <a:solidFill>
                  <a:srgbClr val="222222"/>
                </a:solidFill>
                <a:latin typeface="Alegreya"/>
                <a:ea typeface="Alegreya"/>
                <a:cs typeface="Alegreya"/>
                <a:sym typeface="Alegreya"/>
              </a:rPr>
              <a:t>Savagery to "Civilization,”  by Joseph Keppler. This illustration shows Iroquois women on a rock overlooking women marching with banner labeled "</a:t>
            </a:r>
            <a:r>
              <a:rPr lang="en" sz="1900" b="1">
                <a:solidFill>
                  <a:srgbClr val="222222"/>
                </a:solidFill>
                <a:latin typeface="Alegreya"/>
                <a:ea typeface="Alegreya"/>
                <a:cs typeface="Alegreya"/>
                <a:sym typeface="Alegreya"/>
              </a:rPr>
              <a:t>Woman Suffrage</a:t>
            </a:r>
            <a:r>
              <a:rPr lang="en" sz="1800" b="1">
                <a:solidFill>
                  <a:srgbClr val="222222"/>
                </a:solidFill>
                <a:latin typeface="Alegreya"/>
                <a:ea typeface="Alegreya"/>
                <a:cs typeface="Alegreya"/>
                <a:sym typeface="Alegreya"/>
              </a:rPr>
              <a:t>.”</a:t>
            </a:r>
            <a:endParaRPr sz="1800" b="1">
              <a:solidFill>
                <a:srgbClr val="222222"/>
              </a:solidFill>
              <a:latin typeface="Alegreya"/>
              <a:ea typeface="Alegreya"/>
              <a:cs typeface="Alegreya"/>
              <a:sym typeface="Alegreya"/>
            </a:endParaRPr>
          </a:p>
          <a:p>
            <a:pPr marL="0" lvl="0" indent="0" algn="l" rtl="0">
              <a:spcBef>
                <a:spcPts val="0"/>
              </a:spcBef>
              <a:spcAft>
                <a:spcPts val="0"/>
              </a:spcAft>
              <a:buNone/>
            </a:pPr>
            <a:endParaRPr sz="700" b="1">
              <a:solidFill>
                <a:srgbClr val="222222"/>
              </a:solidFill>
              <a:latin typeface="Alegreya"/>
              <a:ea typeface="Alegreya"/>
              <a:cs typeface="Alegreya"/>
              <a:sym typeface="Alegreya"/>
            </a:endParaRPr>
          </a:p>
          <a:p>
            <a:pPr marL="0" lvl="0" indent="0" algn="l" rtl="0">
              <a:spcBef>
                <a:spcPts val="0"/>
              </a:spcBef>
              <a:spcAft>
                <a:spcPts val="0"/>
              </a:spcAft>
              <a:buNone/>
            </a:pPr>
            <a:r>
              <a:rPr lang="en" sz="1800" b="1">
                <a:solidFill>
                  <a:srgbClr val="222222"/>
                </a:solidFill>
                <a:latin typeface="Alegreya"/>
                <a:ea typeface="Alegreya"/>
                <a:cs typeface="Alegreya"/>
                <a:sym typeface="Alegreya"/>
              </a:rPr>
              <a:t>Text reads: "WE, THE WOMEN OF THE IROQUOIS: Own the land, the lodge, the children. Ours is the right of adoption, of life or death; Ours is right to raise up and depose chiefs; Ours the right of representation at all councils; Ours the right to make and abrogate treaties; Ours the supervision over domestic and foreign policies; Ours the trusteeship of the tribal property; Our lives are valued again as high as man's. </a:t>
            </a:r>
            <a:endParaRPr sz="1800" b="1">
              <a:latin typeface="Alegreya"/>
              <a:ea typeface="Alegreya"/>
              <a:cs typeface="Alegreya"/>
              <a:sym typeface="Alegreya"/>
            </a:endParaRPr>
          </a:p>
        </p:txBody>
      </p:sp>
      <p:sp>
        <p:nvSpPr>
          <p:cNvPr id="501" name="Google Shape;501;p55"/>
          <p:cNvSpPr txBox="1"/>
          <p:nvPr/>
        </p:nvSpPr>
        <p:spPr>
          <a:xfrm>
            <a:off x="5683470" y="1322800"/>
            <a:ext cx="4974600" cy="43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endParaRPr sz="1700"/>
          </a:p>
        </p:txBody>
      </p:sp>
      <p:sp>
        <p:nvSpPr>
          <p:cNvPr id="502" name="Google Shape;502;p55"/>
          <p:cNvSpPr txBox="1"/>
          <p:nvPr/>
        </p:nvSpPr>
        <p:spPr>
          <a:xfrm>
            <a:off x="307530" y="337500"/>
            <a:ext cx="10370400" cy="1094400"/>
          </a:xfrm>
          <a:prstGeom prst="rect">
            <a:avLst/>
          </a:prstGeom>
          <a:solidFill>
            <a:srgbClr val="571D5E"/>
          </a:solidFill>
          <a:ln w="9525" cap="flat" cmpd="sng">
            <a:solidFill>
              <a:srgbClr val="D31E8D"/>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6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7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503" name="Google Shape;503;p55"/>
          <p:cNvSpPr txBox="1"/>
          <p:nvPr/>
        </p:nvSpPr>
        <p:spPr>
          <a:xfrm>
            <a:off x="6067230" y="826950"/>
            <a:ext cx="5103000" cy="500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000" b="1">
                <a:solidFill>
                  <a:schemeClr val="lt1"/>
                </a:solidFill>
                <a:latin typeface="Caveat"/>
                <a:ea typeface="Caveat"/>
                <a:cs typeface="Caveat"/>
                <a:sym typeface="Caveat"/>
              </a:rPr>
              <a:t>In Sisterhood and Solidarity,  NYSUT Women</a:t>
            </a:r>
            <a:endParaRPr sz="1300">
              <a:solidFill>
                <a:srgbClr val="FFFFFF"/>
              </a:solidFill>
            </a:endParaRPr>
          </a:p>
          <a:p>
            <a:pPr marL="0" lvl="0" indent="0" algn="l" rtl="0">
              <a:spcBef>
                <a:spcPts val="0"/>
              </a:spcBef>
              <a:spcAft>
                <a:spcPts val="0"/>
              </a:spcAft>
              <a:buNone/>
            </a:pPr>
            <a:endParaRPr sz="1700"/>
          </a:p>
        </p:txBody>
      </p:sp>
      <p:pic>
        <p:nvPicPr>
          <p:cNvPr id="504" name="Google Shape;504;p55"/>
          <p:cNvPicPr preferRelativeResize="0"/>
          <p:nvPr/>
        </p:nvPicPr>
        <p:blipFill rotWithShape="1">
          <a:blip r:embed="rId5">
            <a:alphaModFix/>
          </a:blip>
          <a:srcRect l="2993" r="2568"/>
          <a:stretch/>
        </p:blipFill>
        <p:spPr>
          <a:xfrm>
            <a:off x="4298820" y="1915620"/>
            <a:ext cx="6202383" cy="4817596"/>
          </a:xfrm>
          <a:prstGeom prst="rect">
            <a:avLst/>
          </a:prstGeom>
          <a:noFill/>
          <a:ln w="28575" cap="flat" cmpd="sng">
            <a:solidFill>
              <a:srgbClr val="000000"/>
            </a:solidFill>
            <a:prstDash val="solid"/>
            <a:round/>
            <a:headEnd type="none" w="sm" len="sm"/>
            <a:tailEnd type="none" w="sm" len="sm"/>
          </a:ln>
        </p:spPr>
      </p:pic>
      <p:sp>
        <p:nvSpPr>
          <p:cNvPr id="505" name="Google Shape;505;p55"/>
          <p:cNvSpPr/>
          <p:nvPr/>
        </p:nvSpPr>
        <p:spPr>
          <a:xfrm>
            <a:off x="4656930" y="6815430"/>
            <a:ext cx="5686500" cy="6138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just" rtl="0">
              <a:spcBef>
                <a:spcPts val="0"/>
              </a:spcBef>
              <a:spcAft>
                <a:spcPts val="0"/>
              </a:spcAft>
              <a:buClr>
                <a:schemeClr val="dk1"/>
              </a:buClr>
              <a:buSzPts val="1300"/>
              <a:buFont typeface="Arial"/>
              <a:buNone/>
            </a:pPr>
            <a:r>
              <a:rPr lang="en" sz="1600" b="1">
                <a:solidFill>
                  <a:srgbClr val="222222"/>
                </a:solidFill>
                <a:latin typeface="Alegreya"/>
                <a:ea typeface="Alegreya"/>
                <a:cs typeface="Alegreya"/>
                <a:sym typeface="Alegreya"/>
              </a:rPr>
              <a:t>THE INDIAN WOMEN: We whom you pity as drudges reached centuries ago the goal that you are now nearing." </a:t>
            </a:r>
            <a:endParaRPr sz="2400" b="1">
              <a:solidFill>
                <a:schemeClr val="dk1"/>
              </a:solidFill>
              <a:latin typeface="Alegreya"/>
              <a:ea typeface="Alegreya"/>
              <a:cs typeface="Alegreya"/>
              <a:sym typeface="Alegreya"/>
            </a:endParaRPr>
          </a:p>
        </p:txBody>
      </p:sp>
      <p:sp>
        <p:nvSpPr>
          <p:cNvPr id="506" name="Google Shape;506;p55"/>
          <p:cNvSpPr/>
          <p:nvPr/>
        </p:nvSpPr>
        <p:spPr>
          <a:xfrm>
            <a:off x="181920" y="7065390"/>
            <a:ext cx="2521500" cy="433200"/>
          </a:xfrm>
          <a:prstGeom prst="rect">
            <a:avLst/>
          </a:prstGeom>
          <a:solidFill>
            <a:srgbClr val="571D5E"/>
          </a:solidFill>
          <a:ln w="19050" cap="flat" cmpd="sng">
            <a:solidFill>
              <a:srgbClr val="A5196F"/>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a:solidFill>
                  <a:srgbClr val="FFFFFF"/>
                </a:solidFill>
                <a:latin typeface="Alegreya"/>
                <a:ea typeface="Alegreya"/>
                <a:cs typeface="Alegreya"/>
                <a:sym typeface="Alegreya"/>
              </a:rPr>
              <a:t>#</a:t>
            </a:r>
            <a:r>
              <a:rPr lang="en" sz="1700" b="1">
                <a:solidFill>
                  <a:srgbClr val="FFFFFF"/>
                </a:solidFill>
                <a:latin typeface="Alegreya"/>
                <a:ea typeface="Alegreya"/>
                <a:cs typeface="Alegreya"/>
                <a:sym typeface="Alegreya"/>
              </a:rPr>
              <a:t>NYSUTWomenVote2020</a:t>
            </a:r>
            <a:endParaRPr sz="1700" b="1">
              <a:solidFill>
                <a:srgbClr val="FFFFFF"/>
              </a:solidFill>
              <a:latin typeface="Alegreya"/>
              <a:ea typeface="Alegreya"/>
              <a:cs typeface="Alegreya"/>
              <a:sym typeface="Alegreya"/>
            </a:endParaRPr>
          </a:p>
        </p:txBody>
      </p:sp>
      <p:sp>
        <p:nvSpPr>
          <p:cNvPr id="507" name="Google Shape;507;p55"/>
          <p:cNvSpPr/>
          <p:nvPr/>
        </p:nvSpPr>
        <p:spPr>
          <a:xfrm>
            <a:off x="236490" y="6537870"/>
            <a:ext cx="4318500" cy="433200"/>
          </a:xfrm>
          <a:prstGeom prst="rect">
            <a:avLst/>
          </a:prstGeom>
          <a:noFill/>
          <a:ln>
            <a:noFill/>
          </a:ln>
        </p:spPr>
        <p:txBody>
          <a:bodyPr spcFirstLastPara="1" wrap="square" lIns="109700" tIns="109700" rIns="109700" bIns="109700" anchor="ctr" anchorCtr="0">
            <a:noAutofit/>
          </a:bodyPr>
          <a:lstStyle/>
          <a:p>
            <a:pPr marL="0" lvl="0" indent="0" algn="l" rtl="0">
              <a:spcBef>
                <a:spcPts val="0"/>
              </a:spcBef>
              <a:spcAft>
                <a:spcPts val="0"/>
              </a:spcAft>
              <a:buNone/>
            </a:pPr>
            <a:r>
              <a:rPr lang="en" sz="800">
                <a:solidFill>
                  <a:srgbClr val="222222"/>
                </a:solidFill>
                <a:latin typeface="Alegreya"/>
                <a:ea typeface="Alegreya"/>
                <a:cs typeface="Alegreya"/>
                <a:sym typeface="Alegreya"/>
              </a:rPr>
              <a:t>Originally published in Puck, v. 75, no. 1941 (1914 May 16), p.4. Courtesy of the Library of Congress.</a:t>
            </a:r>
            <a:endParaRPr sz="100">
              <a:latin typeface="Alegreya"/>
              <a:ea typeface="Alegreya"/>
              <a:cs typeface="Alegreya"/>
              <a:sym typeface="Alegreya"/>
            </a:endParaRPr>
          </a:p>
        </p:txBody>
      </p:sp>
      <p:sp>
        <p:nvSpPr>
          <p:cNvPr id="508" name="Google Shape;508;p55"/>
          <p:cNvSpPr/>
          <p:nvPr/>
        </p:nvSpPr>
        <p:spPr>
          <a:xfrm>
            <a:off x="3358050" y="1295200"/>
            <a:ext cx="3940200" cy="500700"/>
          </a:xfrm>
          <a:prstGeom prst="rect">
            <a:avLst/>
          </a:prstGeom>
          <a:solidFill>
            <a:srgbClr val="FFFFFF"/>
          </a:solidFill>
          <a:ln w="38100" cap="flat" cmpd="sng">
            <a:solidFill>
              <a:srgbClr val="D31E8D"/>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2200" b="1">
                <a:latin typeface="Alegreya"/>
                <a:ea typeface="Alegreya"/>
                <a:cs typeface="Alegreya"/>
                <a:sym typeface="Alegreya"/>
              </a:rPr>
              <a:t>Voting Rights Awareness Day 17</a:t>
            </a:r>
            <a:endParaRPr sz="2200" b="1">
              <a:latin typeface="Alegreya"/>
              <a:ea typeface="Alegreya"/>
              <a:cs typeface="Alegreya"/>
              <a:sym typeface="Alegrey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2"/>
        <p:cNvGrpSpPr/>
        <p:nvPr/>
      </p:nvGrpSpPr>
      <p:grpSpPr>
        <a:xfrm>
          <a:off x="0" y="0"/>
          <a:ext cx="0" cy="0"/>
          <a:chOff x="0" y="0"/>
          <a:chExt cx="0" cy="0"/>
        </a:xfrm>
      </p:grpSpPr>
      <p:sp>
        <p:nvSpPr>
          <p:cNvPr id="513" name="Google Shape;513;p56"/>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14" name="Google Shape;514;p56"/>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515" name="Google Shape;515;p56"/>
          <p:cNvPicPr preferRelativeResize="0"/>
          <p:nvPr/>
        </p:nvPicPr>
        <p:blipFill>
          <a:blip r:embed="rId3">
            <a:alphaModFix/>
          </a:blip>
          <a:stretch>
            <a:fillRect/>
          </a:stretch>
        </p:blipFill>
        <p:spPr>
          <a:xfrm>
            <a:off x="8596200" y="7235710"/>
            <a:ext cx="1970643" cy="951120"/>
          </a:xfrm>
          <a:prstGeom prst="rect">
            <a:avLst/>
          </a:prstGeom>
          <a:noFill/>
          <a:ln>
            <a:noFill/>
          </a:ln>
        </p:spPr>
      </p:pic>
      <p:sp>
        <p:nvSpPr>
          <p:cNvPr id="516" name="Google Shape;516;p56"/>
          <p:cNvSpPr txBox="1"/>
          <p:nvPr/>
        </p:nvSpPr>
        <p:spPr>
          <a:xfrm>
            <a:off x="193290" y="7537200"/>
            <a:ext cx="8076600" cy="43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a:solidFill>
                  <a:srgbClr val="5E1D58"/>
                </a:solidFill>
                <a:latin typeface="Alegreya"/>
                <a:ea typeface="Alegreya"/>
                <a:cs typeface="Alegreya"/>
                <a:sym typeface="Alegreya"/>
              </a:rPr>
              <a:t>Learn more here: </a:t>
            </a:r>
            <a:r>
              <a:rPr lang="en" sz="1300" u="sng">
                <a:solidFill>
                  <a:schemeClr val="hlink"/>
                </a:solidFill>
                <a:hlinkClick r:id="rId4"/>
              </a:rPr>
              <a:t>https://nyheritage.org/exhibits/recognizing-womens-right-vote/tax-protest</a:t>
            </a:r>
            <a:endParaRPr sz="1900">
              <a:solidFill>
                <a:srgbClr val="5E1D58"/>
              </a:solidFill>
              <a:latin typeface="Alegreya"/>
              <a:ea typeface="Alegreya"/>
              <a:cs typeface="Alegreya"/>
              <a:sym typeface="Alegreya"/>
            </a:endParaRPr>
          </a:p>
        </p:txBody>
      </p:sp>
      <p:sp>
        <p:nvSpPr>
          <p:cNvPr id="517" name="Google Shape;517;p56"/>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18" name="Google Shape;518;p56"/>
          <p:cNvSpPr txBox="1">
            <a:spLocks noGrp="1"/>
          </p:cNvSpPr>
          <p:nvPr>
            <p:ph type="subTitle" idx="1"/>
          </p:nvPr>
        </p:nvSpPr>
        <p:spPr>
          <a:xfrm>
            <a:off x="433230" y="2826300"/>
            <a:ext cx="10074000" cy="3640200"/>
          </a:xfrm>
          <a:prstGeom prst="rect">
            <a:avLst/>
          </a:prstGeom>
          <a:solidFill>
            <a:srgbClr val="E6CE2B">
              <a:alpha val="70390"/>
            </a:srgbClr>
          </a:solidFill>
          <a:ln w="38100" cap="flat" cmpd="sng">
            <a:solidFill>
              <a:srgbClr val="B4A7D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519" name="Google Shape;519;p56"/>
          <p:cNvSpPr txBox="1"/>
          <p:nvPr/>
        </p:nvSpPr>
        <p:spPr>
          <a:xfrm>
            <a:off x="714180" y="3102880"/>
            <a:ext cx="5837400" cy="3223800"/>
          </a:xfrm>
          <a:prstGeom prst="rect">
            <a:avLst/>
          </a:prstGeom>
          <a:noFill/>
          <a:ln>
            <a:noFill/>
          </a:ln>
        </p:spPr>
        <p:txBody>
          <a:bodyPr spcFirstLastPara="1" wrap="square" lIns="109700" tIns="109700" rIns="109700" bIns="109700" anchor="t" anchorCtr="0">
            <a:noAutofit/>
          </a:bodyPr>
          <a:lstStyle/>
          <a:p>
            <a:pPr marL="0" lvl="0" indent="0" algn="just" rtl="0">
              <a:spcBef>
                <a:spcPts val="0"/>
              </a:spcBef>
              <a:spcAft>
                <a:spcPts val="0"/>
              </a:spcAft>
              <a:buNone/>
            </a:pPr>
            <a:endParaRPr sz="2000" b="1">
              <a:latin typeface="Times New Roman"/>
              <a:ea typeface="Times New Roman"/>
              <a:cs typeface="Times New Roman"/>
              <a:sym typeface="Times New Roman"/>
            </a:endParaRPr>
          </a:p>
        </p:txBody>
      </p:sp>
      <p:sp>
        <p:nvSpPr>
          <p:cNvPr id="520" name="Google Shape;520;p56"/>
          <p:cNvSpPr txBox="1"/>
          <p:nvPr/>
        </p:nvSpPr>
        <p:spPr>
          <a:xfrm>
            <a:off x="6932460" y="3470520"/>
            <a:ext cx="3427500" cy="28710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21" name="Google Shape;521;p56"/>
          <p:cNvSpPr txBox="1"/>
          <p:nvPr/>
        </p:nvSpPr>
        <p:spPr>
          <a:xfrm>
            <a:off x="5683470" y="1322800"/>
            <a:ext cx="4974600" cy="43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solidFill>
                  <a:schemeClr val="lt1"/>
                </a:solidFill>
                <a:latin typeface="Caveat"/>
                <a:ea typeface="Caveat"/>
                <a:cs typeface="Caveat"/>
                <a:sym typeface="Caveat"/>
              </a:rPr>
              <a:t>In Sisterhood and Solidarity,  NYSUT Women</a:t>
            </a:r>
            <a:endParaRPr sz="1700"/>
          </a:p>
        </p:txBody>
      </p:sp>
      <p:sp>
        <p:nvSpPr>
          <p:cNvPr id="522" name="Google Shape;522;p56"/>
          <p:cNvSpPr txBox="1"/>
          <p:nvPr/>
        </p:nvSpPr>
        <p:spPr>
          <a:xfrm>
            <a:off x="294390" y="317190"/>
            <a:ext cx="10370400" cy="1438500"/>
          </a:xfrm>
          <a:prstGeom prst="rect">
            <a:avLst/>
          </a:prstGeom>
          <a:solidFill>
            <a:srgbClr val="571D5E"/>
          </a:solidFill>
          <a:ln w="28575"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523" name="Google Shape;523;p56"/>
          <p:cNvSpPr txBox="1"/>
          <p:nvPr/>
        </p:nvSpPr>
        <p:spPr>
          <a:xfrm>
            <a:off x="5486400" y="1171200"/>
            <a:ext cx="5103000" cy="500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524" name="Google Shape;524;p56"/>
          <p:cNvSpPr txBox="1"/>
          <p:nvPr/>
        </p:nvSpPr>
        <p:spPr>
          <a:xfrm>
            <a:off x="3074280" y="1671840"/>
            <a:ext cx="4638600" cy="6030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500" b="1">
                <a:solidFill>
                  <a:srgbClr val="5E1D58"/>
                </a:solidFill>
                <a:latin typeface="Alegreya"/>
                <a:ea typeface="Alegreya"/>
                <a:cs typeface="Alegreya"/>
                <a:sym typeface="Alegreya"/>
              </a:rPr>
              <a:t> Voting Rights Awareness Day  18</a:t>
            </a:r>
            <a:endParaRPr sz="2500" b="1">
              <a:solidFill>
                <a:srgbClr val="5E1D58"/>
              </a:solidFill>
              <a:latin typeface="Alegreya"/>
              <a:ea typeface="Alegreya"/>
              <a:cs typeface="Alegreya"/>
              <a:sym typeface="Alegreya"/>
            </a:endParaRPr>
          </a:p>
          <a:p>
            <a:pPr marL="0" lvl="0" indent="0" algn="l" rtl="0">
              <a:spcBef>
                <a:spcPts val="0"/>
              </a:spcBef>
              <a:spcAft>
                <a:spcPts val="0"/>
              </a:spcAft>
              <a:buNone/>
            </a:pPr>
            <a:endParaRPr sz="1800"/>
          </a:p>
        </p:txBody>
      </p:sp>
      <p:pic>
        <p:nvPicPr>
          <p:cNvPr id="525" name="Google Shape;525;p56"/>
          <p:cNvPicPr preferRelativeResize="0"/>
          <p:nvPr/>
        </p:nvPicPr>
        <p:blipFill rotWithShape="1">
          <a:blip r:embed="rId5">
            <a:alphaModFix/>
          </a:blip>
          <a:srcRect l="3542" t="9686" r="62489" b="2732"/>
          <a:stretch/>
        </p:blipFill>
        <p:spPr>
          <a:xfrm>
            <a:off x="6932464" y="2569650"/>
            <a:ext cx="3201896" cy="4153784"/>
          </a:xfrm>
          <a:prstGeom prst="rect">
            <a:avLst/>
          </a:prstGeom>
          <a:noFill/>
          <a:ln w="114300" cap="flat" cmpd="sng">
            <a:solidFill>
              <a:srgbClr val="571D5E"/>
            </a:solidFill>
            <a:prstDash val="solid"/>
            <a:round/>
            <a:headEnd type="none" w="sm" len="sm"/>
            <a:tailEnd type="none" w="sm" len="sm"/>
          </a:ln>
        </p:spPr>
      </p:pic>
      <p:sp>
        <p:nvSpPr>
          <p:cNvPr id="526" name="Google Shape;526;p56"/>
          <p:cNvSpPr txBox="1"/>
          <p:nvPr/>
        </p:nvSpPr>
        <p:spPr>
          <a:xfrm>
            <a:off x="956820" y="3102870"/>
            <a:ext cx="5594700" cy="29373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2600" b="1">
                <a:solidFill>
                  <a:srgbClr val="222222"/>
                </a:solidFill>
                <a:latin typeface="Alegreya"/>
                <a:ea typeface="Alegreya"/>
                <a:cs typeface="Alegreya"/>
                <a:sym typeface="Alegreya"/>
              </a:rPr>
              <a:t>Portrait of Matilda Joslyn Gage. Gage, along with Susan B. Anthony, and Lillie Devereux Blake addressed the Judiciary committee of the New York State legislature, </a:t>
            </a:r>
            <a:r>
              <a:rPr lang="en" sz="2600" b="1" u="sng">
                <a:solidFill>
                  <a:srgbClr val="222222"/>
                </a:solidFill>
                <a:latin typeface="Alegreya"/>
                <a:ea typeface="Alegreya"/>
                <a:cs typeface="Alegreya"/>
                <a:sym typeface="Alegreya"/>
              </a:rPr>
              <a:t>requesting a bill exempting all women from the payment of taxes until given the vote</a:t>
            </a:r>
            <a:r>
              <a:rPr lang="en" sz="2600" b="1">
                <a:solidFill>
                  <a:srgbClr val="222222"/>
                </a:solidFill>
                <a:latin typeface="Alegreya"/>
                <a:ea typeface="Alegreya"/>
                <a:cs typeface="Alegreya"/>
                <a:sym typeface="Alegreya"/>
              </a:rPr>
              <a:t>.</a:t>
            </a:r>
            <a:r>
              <a:rPr lang="en" sz="2600" b="1">
                <a:solidFill>
                  <a:srgbClr val="222222"/>
                </a:solidFill>
                <a:highlight>
                  <a:srgbClr val="FFFFFF"/>
                </a:highlight>
              </a:rPr>
              <a:t> </a:t>
            </a:r>
            <a:endParaRPr sz="2600" b="1"/>
          </a:p>
        </p:txBody>
      </p:sp>
      <p:sp>
        <p:nvSpPr>
          <p:cNvPr id="527" name="Google Shape;527;p56"/>
          <p:cNvSpPr/>
          <p:nvPr/>
        </p:nvSpPr>
        <p:spPr>
          <a:xfrm>
            <a:off x="193290" y="6805680"/>
            <a:ext cx="4174500" cy="731400"/>
          </a:xfrm>
          <a:prstGeom prst="rect">
            <a:avLst/>
          </a:prstGeom>
          <a:solidFill>
            <a:srgbClr val="571D5E"/>
          </a:solidFill>
          <a:ln w="38100" cap="flat" cmpd="sng">
            <a:solidFill>
              <a:srgbClr val="D31E8D"/>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Clr>
                <a:schemeClr val="dk1"/>
              </a:buClr>
              <a:buSzPts val="1300"/>
              <a:buFont typeface="Arial"/>
              <a:buNone/>
            </a:pPr>
            <a:r>
              <a:rPr lang="en" sz="2600" b="1">
                <a:solidFill>
                  <a:schemeClr val="lt1"/>
                </a:solidFill>
                <a:latin typeface="Alegreya"/>
                <a:ea typeface="Alegreya"/>
                <a:cs typeface="Alegreya"/>
                <a:sym typeface="Alegreya"/>
              </a:rPr>
              <a:t>Elections matter. Vote. </a:t>
            </a:r>
            <a:endParaRPr sz="2600" b="1">
              <a:solidFill>
                <a:schemeClr val="lt1"/>
              </a:solidFill>
              <a:latin typeface="Alegreya"/>
              <a:ea typeface="Alegreya"/>
              <a:cs typeface="Alegreya"/>
              <a:sym typeface="Alegreya"/>
            </a:endParaRPr>
          </a:p>
          <a:p>
            <a:pPr marL="0" lvl="0" indent="0" algn="ctr" rtl="0">
              <a:spcBef>
                <a:spcPts val="0"/>
              </a:spcBef>
              <a:spcAft>
                <a:spcPts val="0"/>
              </a:spcAft>
              <a:buClr>
                <a:schemeClr val="dk1"/>
              </a:buClr>
              <a:buSzPts val="1300"/>
              <a:buFont typeface="Arial"/>
              <a:buNone/>
            </a:pPr>
            <a:r>
              <a:rPr lang="en" sz="1700" b="1">
                <a:solidFill>
                  <a:schemeClr val="lt1"/>
                </a:solidFill>
                <a:latin typeface="Alegreya"/>
                <a:ea typeface="Alegreya"/>
                <a:cs typeface="Alegreya"/>
                <a:sym typeface="Alegreya"/>
              </a:rPr>
              <a:t> </a:t>
            </a:r>
            <a:r>
              <a:rPr lang="en" sz="1900" b="1">
                <a:solidFill>
                  <a:schemeClr val="lt1"/>
                </a:solidFill>
                <a:latin typeface="Alegreya"/>
                <a:ea typeface="Alegreya"/>
                <a:cs typeface="Alegreya"/>
                <a:sym typeface="Alegreya"/>
              </a:rPr>
              <a:t>#NYSUTWomenVote2020</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sp>
        <p:nvSpPr>
          <p:cNvPr id="215" name="Google Shape;215;p39"/>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216" name="Google Shape;216;p39"/>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217" name="Google Shape;217;p39"/>
          <p:cNvPicPr preferRelativeResize="0"/>
          <p:nvPr/>
        </p:nvPicPr>
        <p:blipFill>
          <a:blip r:embed="rId3">
            <a:alphaModFix/>
          </a:blip>
          <a:stretch>
            <a:fillRect/>
          </a:stretch>
        </p:blipFill>
        <p:spPr>
          <a:xfrm>
            <a:off x="8114475" y="7001520"/>
            <a:ext cx="2554950" cy="1176480"/>
          </a:xfrm>
          <a:prstGeom prst="rect">
            <a:avLst/>
          </a:prstGeom>
          <a:noFill/>
          <a:ln>
            <a:noFill/>
          </a:ln>
        </p:spPr>
      </p:pic>
      <p:sp>
        <p:nvSpPr>
          <p:cNvPr id="218" name="Google Shape;218;p39"/>
          <p:cNvSpPr txBox="1"/>
          <p:nvPr/>
        </p:nvSpPr>
        <p:spPr>
          <a:xfrm>
            <a:off x="354335" y="7400950"/>
            <a:ext cx="74562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a:solidFill>
                  <a:srgbClr val="5E1D58"/>
                </a:solidFill>
                <a:latin typeface="Alegreya"/>
                <a:ea typeface="Alegreya"/>
                <a:cs typeface="Alegreya"/>
                <a:sym typeface="Alegreya"/>
              </a:rPr>
              <a:t>Learn more here:  </a:t>
            </a:r>
            <a:r>
              <a:rPr lang="en" sz="1800" b="1" u="sng">
                <a:solidFill>
                  <a:schemeClr val="hlink"/>
                </a:solidFill>
                <a:latin typeface="Alegreya"/>
                <a:ea typeface="Alegreya"/>
                <a:cs typeface="Alegreya"/>
                <a:sym typeface="Alegreya"/>
                <a:hlinkClick r:id="rId4"/>
              </a:rPr>
              <a:t>The 19th Amendment: A Crash Course - Women's Rights</a:t>
            </a:r>
            <a:endParaRPr sz="2300" b="1">
              <a:solidFill>
                <a:srgbClr val="5E1D58"/>
              </a:solidFill>
              <a:latin typeface="Alegreya"/>
              <a:ea typeface="Alegreya"/>
              <a:cs typeface="Alegreya"/>
              <a:sym typeface="Alegreya"/>
            </a:endParaRPr>
          </a:p>
        </p:txBody>
      </p:sp>
      <p:sp>
        <p:nvSpPr>
          <p:cNvPr id="219" name="Google Shape;219;p39"/>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20" name="Google Shape;220;p39"/>
          <p:cNvSpPr txBox="1">
            <a:spLocks noGrp="1"/>
          </p:cNvSpPr>
          <p:nvPr>
            <p:ph type="subTitle" idx="1"/>
          </p:nvPr>
        </p:nvSpPr>
        <p:spPr>
          <a:xfrm>
            <a:off x="308310" y="2152950"/>
            <a:ext cx="10361100" cy="4641000"/>
          </a:xfrm>
          <a:prstGeom prst="rect">
            <a:avLst/>
          </a:prstGeom>
          <a:solidFill>
            <a:srgbClr val="E6CE2B">
              <a:alpha val="77650"/>
            </a:srgbClr>
          </a:solidFill>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pic>
        <p:nvPicPr>
          <p:cNvPr id="221" name="Google Shape;221;p39"/>
          <p:cNvPicPr preferRelativeResize="0"/>
          <p:nvPr/>
        </p:nvPicPr>
        <p:blipFill>
          <a:blip r:embed="rId5">
            <a:alphaModFix/>
          </a:blip>
          <a:stretch>
            <a:fillRect/>
          </a:stretch>
        </p:blipFill>
        <p:spPr>
          <a:xfrm>
            <a:off x="354330" y="2782494"/>
            <a:ext cx="5449560" cy="3563199"/>
          </a:xfrm>
          <a:prstGeom prst="rect">
            <a:avLst/>
          </a:prstGeom>
          <a:noFill/>
          <a:ln w="76200" cap="flat" cmpd="sng">
            <a:solidFill>
              <a:srgbClr val="5E1D58"/>
            </a:solidFill>
            <a:prstDash val="solid"/>
            <a:round/>
            <a:headEnd type="none" w="sm" len="sm"/>
            <a:tailEnd type="none" w="sm" len="sm"/>
          </a:ln>
        </p:spPr>
      </p:pic>
      <p:sp>
        <p:nvSpPr>
          <p:cNvPr id="222" name="Google Shape;222;p39"/>
          <p:cNvSpPr txBox="1"/>
          <p:nvPr/>
        </p:nvSpPr>
        <p:spPr>
          <a:xfrm>
            <a:off x="6172200" y="6082000"/>
            <a:ext cx="4329600" cy="4983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23" name="Google Shape;223;p39"/>
          <p:cNvSpPr txBox="1"/>
          <p:nvPr/>
        </p:nvSpPr>
        <p:spPr>
          <a:xfrm>
            <a:off x="5879340" y="2739750"/>
            <a:ext cx="4708500" cy="2078400"/>
          </a:xfrm>
          <a:prstGeom prst="rect">
            <a:avLst/>
          </a:prstGeom>
          <a:noFill/>
          <a:ln>
            <a:noFill/>
          </a:ln>
        </p:spPr>
        <p:txBody>
          <a:bodyPr spcFirstLastPara="1" wrap="square" lIns="109700" tIns="109700" rIns="109700" bIns="109700" anchor="t" anchorCtr="0">
            <a:noAutofit/>
          </a:bodyPr>
          <a:lstStyle/>
          <a:p>
            <a:pPr marL="0" lvl="0" indent="0" algn="just" rtl="0">
              <a:spcBef>
                <a:spcPts val="0"/>
              </a:spcBef>
              <a:spcAft>
                <a:spcPts val="0"/>
              </a:spcAft>
              <a:buNone/>
            </a:pPr>
            <a:endParaRPr sz="1700" b="1"/>
          </a:p>
        </p:txBody>
      </p:sp>
      <p:sp>
        <p:nvSpPr>
          <p:cNvPr id="224" name="Google Shape;224;p39"/>
          <p:cNvSpPr txBox="1"/>
          <p:nvPr/>
        </p:nvSpPr>
        <p:spPr>
          <a:xfrm>
            <a:off x="5925780" y="5159400"/>
            <a:ext cx="4822500" cy="1176600"/>
          </a:xfrm>
          <a:prstGeom prst="rect">
            <a:avLst/>
          </a:prstGeom>
          <a:noFill/>
          <a:ln>
            <a:noFill/>
          </a:ln>
        </p:spPr>
        <p:txBody>
          <a:bodyPr spcFirstLastPara="1" wrap="square" lIns="109700" tIns="109700" rIns="109700" bIns="109700" anchor="t" anchorCtr="0">
            <a:noAutofit/>
          </a:bodyPr>
          <a:lstStyle/>
          <a:p>
            <a:pPr marL="0" lvl="0" indent="0" algn="l" rtl="0">
              <a:lnSpc>
                <a:spcPct val="100000"/>
              </a:lnSpc>
              <a:spcBef>
                <a:spcPts val="0"/>
              </a:spcBef>
              <a:spcAft>
                <a:spcPts val="0"/>
              </a:spcAft>
              <a:buNone/>
            </a:pPr>
            <a:endParaRPr sz="1600" i="1"/>
          </a:p>
        </p:txBody>
      </p:sp>
      <p:sp>
        <p:nvSpPr>
          <p:cNvPr id="225" name="Google Shape;225;p39"/>
          <p:cNvSpPr txBox="1"/>
          <p:nvPr/>
        </p:nvSpPr>
        <p:spPr>
          <a:xfrm>
            <a:off x="6053910" y="2669670"/>
            <a:ext cx="4615500" cy="4005300"/>
          </a:xfrm>
          <a:prstGeom prst="rect">
            <a:avLst/>
          </a:prstGeom>
          <a:noFill/>
          <a:ln>
            <a:noFill/>
          </a:ln>
        </p:spPr>
        <p:txBody>
          <a:bodyPr spcFirstLastPara="1" wrap="square" lIns="109700" tIns="109700" rIns="109700" bIns="109700" anchor="t" anchorCtr="0">
            <a:noAutofit/>
          </a:bodyPr>
          <a:lstStyle/>
          <a:p>
            <a:pPr marL="0" lvl="0" indent="0" algn="just" rtl="0">
              <a:spcBef>
                <a:spcPts val="0"/>
              </a:spcBef>
              <a:spcAft>
                <a:spcPts val="0"/>
              </a:spcAft>
              <a:buNone/>
            </a:pPr>
            <a:r>
              <a:rPr lang="en" sz="1900" b="1">
                <a:solidFill>
                  <a:schemeClr val="dk1"/>
                </a:solidFill>
              </a:rPr>
              <a:t>A century after the ratification of the 19th Amendment, </a:t>
            </a:r>
            <a:r>
              <a:rPr lang="en" sz="1900" b="1">
                <a:solidFill>
                  <a:srgbClr val="E02296"/>
                </a:solidFill>
              </a:rPr>
              <a:t>women are still advocating for their rights</a:t>
            </a:r>
            <a:r>
              <a:rPr lang="en" sz="1900" b="1">
                <a:solidFill>
                  <a:schemeClr val="dk1"/>
                </a:solidFill>
              </a:rPr>
              <a:t>. This activism would be impossible without the power of the vote that enables women to have a say in the democracy in which they live. The 19th Amendment is a milestone in American history.</a:t>
            </a:r>
            <a:endParaRPr sz="1900" b="1">
              <a:solidFill>
                <a:schemeClr val="dk1"/>
              </a:solidFill>
            </a:endParaRPr>
          </a:p>
          <a:p>
            <a:pPr marL="0" lvl="0" indent="0" algn="l" rtl="0">
              <a:spcBef>
                <a:spcPts val="0"/>
              </a:spcBef>
              <a:spcAft>
                <a:spcPts val="0"/>
              </a:spcAft>
              <a:buNone/>
            </a:pPr>
            <a:r>
              <a:rPr lang="en" sz="1800" i="1">
                <a:solidFill>
                  <a:schemeClr val="dk1"/>
                </a:solidFill>
              </a:rPr>
              <a:t>In the late 1960s and 1970s the Women's Liberation Movement rejected patriarchy and sought to bring more attention to issues of gender equality</a:t>
            </a:r>
            <a:r>
              <a:rPr lang="en" sz="1400" i="1">
                <a:solidFill>
                  <a:schemeClr val="dk1"/>
                </a:solidFill>
              </a:rPr>
              <a:t>.</a:t>
            </a:r>
            <a:endParaRPr sz="1400" i="1">
              <a:solidFill>
                <a:schemeClr val="dk1"/>
              </a:solidFill>
            </a:endParaRPr>
          </a:p>
          <a:p>
            <a:pPr marL="0" lvl="0" indent="0" algn="just" rtl="0">
              <a:spcBef>
                <a:spcPts val="0"/>
              </a:spcBef>
              <a:spcAft>
                <a:spcPts val="0"/>
              </a:spcAft>
              <a:buNone/>
            </a:pPr>
            <a:endParaRPr sz="1700" b="1">
              <a:solidFill>
                <a:schemeClr val="dk1"/>
              </a:solidFill>
            </a:endParaRPr>
          </a:p>
          <a:p>
            <a:pPr marL="0" lvl="0" indent="0" algn="l" rtl="0">
              <a:spcBef>
                <a:spcPts val="0"/>
              </a:spcBef>
              <a:spcAft>
                <a:spcPts val="0"/>
              </a:spcAft>
              <a:buNone/>
            </a:pPr>
            <a:r>
              <a:rPr lang="en" sz="2000" b="1">
                <a:solidFill>
                  <a:schemeClr val="dk1"/>
                </a:solidFill>
                <a:latin typeface="Alegreya"/>
                <a:ea typeface="Alegreya"/>
                <a:cs typeface="Alegreya"/>
                <a:sym typeface="Alegreya"/>
              </a:rPr>
              <a:t> </a:t>
            </a:r>
            <a:endParaRPr sz="2000" b="1">
              <a:solidFill>
                <a:schemeClr val="dk1"/>
              </a:solidFill>
              <a:latin typeface="Alegreya"/>
              <a:ea typeface="Alegreya"/>
              <a:cs typeface="Alegreya"/>
              <a:sym typeface="Alegreya"/>
            </a:endParaRPr>
          </a:p>
          <a:p>
            <a:pPr marL="0" lvl="0" indent="0" algn="l" rtl="0">
              <a:lnSpc>
                <a:spcPct val="115000"/>
              </a:lnSpc>
              <a:spcBef>
                <a:spcPts val="0"/>
              </a:spcBef>
              <a:spcAft>
                <a:spcPts val="0"/>
              </a:spcAft>
              <a:buNone/>
            </a:pPr>
            <a:endParaRPr sz="20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Clr>
                <a:schemeClr val="dk1"/>
              </a:buClr>
              <a:buSzPts val="1300"/>
              <a:buFont typeface="Arial"/>
              <a:buNone/>
            </a:pPr>
            <a:endParaRPr sz="20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1600" b="1">
              <a:solidFill>
                <a:schemeClr val="dk1"/>
              </a:solidFill>
              <a:latin typeface="Alegreya"/>
              <a:ea typeface="Alegreya"/>
              <a:cs typeface="Alegreya"/>
              <a:sym typeface="Alegreya"/>
            </a:endParaRPr>
          </a:p>
          <a:p>
            <a:pPr marL="0" lvl="0" indent="0" algn="l" rtl="0">
              <a:spcBef>
                <a:spcPts val="0"/>
              </a:spcBef>
              <a:spcAft>
                <a:spcPts val="0"/>
              </a:spcAft>
              <a:buNone/>
            </a:pPr>
            <a:endParaRPr sz="1700"/>
          </a:p>
        </p:txBody>
      </p:sp>
      <p:sp>
        <p:nvSpPr>
          <p:cNvPr id="226" name="Google Shape;226;p39"/>
          <p:cNvSpPr txBox="1"/>
          <p:nvPr/>
        </p:nvSpPr>
        <p:spPr>
          <a:xfrm>
            <a:off x="290880" y="356430"/>
            <a:ext cx="10370400" cy="1840800"/>
          </a:xfrm>
          <a:prstGeom prst="rect">
            <a:avLst/>
          </a:prstGeom>
          <a:solidFill>
            <a:srgbClr val="571D5E"/>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227" name="Google Shape;227;p39"/>
          <p:cNvSpPr txBox="1"/>
          <p:nvPr/>
        </p:nvSpPr>
        <p:spPr>
          <a:xfrm>
            <a:off x="5369100" y="1439280"/>
            <a:ext cx="4980900" cy="582000"/>
          </a:xfrm>
          <a:prstGeom prst="rect">
            <a:avLst/>
          </a:prstGeom>
          <a:noFill/>
          <a:ln>
            <a:noFill/>
          </a:ln>
        </p:spPr>
        <p:txBody>
          <a:bodyPr spcFirstLastPara="1" wrap="square" lIns="109700" tIns="109700" rIns="109700" bIns="109700" anchor="t" anchorCtr="0">
            <a:noAutofit/>
          </a:bodyPr>
          <a:lstStyle/>
          <a:p>
            <a:pPr marL="494030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 </a:t>
            </a:r>
            <a:endParaRPr sz="2400" b="1">
              <a:solidFill>
                <a:schemeClr val="lt1"/>
              </a:solidFill>
              <a:latin typeface="Caveat"/>
              <a:ea typeface="Caveat"/>
              <a:cs typeface="Caveat"/>
              <a:sym typeface="Caveat"/>
            </a:endParaRPr>
          </a:p>
          <a:p>
            <a:pPr marL="0" lvl="0" indent="0" algn="l" rtl="0">
              <a:spcBef>
                <a:spcPts val="0"/>
              </a:spcBef>
              <a:spcAft>
                <a:spcPts val="0"/>
              </a:spcAft>
              <a:buNone/>
            </a:pPr>
            <a:endParaRPr sz="1700"/>
          </a:p>
        </p:txBody>
      </p:sp>
      <p:sp>
        <p:nvSpPr>
          <p:cNvPr id="228" name="Google Shape;228;p39"/>
          <p:cNvSpPr txBox="1"/>
          <p:nvPr/>
        </p:nvSpPr>
        <p:spPr>
          <a:xfrm>
            <a:off x="5486400" y="1439280"/>
            <a:ext cx="5097000" cy="379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229" name="Google Shape;229;p39"/>
          <p:cNvSpPr txBox="1"/>
          <p:nvPr/>
        </p:nvSpPr>
        <p:spPr>
          <a:xfrm>
            <a:off x="3006090" y="2049090"/>
            <a:ext cx="5360700" cy="5940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solidFill>
                  <a:srgbClr val="5E1D58"/>
                </a:solidFill>
                <a:latin typeface="Alegreya"/>
                <a:ea typeface="Alegreya"/>
                <a:cs typeface="Alegreya"/>
                <a:sym typeface="Alegreya"/>
              </a:rPr>
              <a:t>   Voting Rights Awareness Day  1</a:t>
            </a:r>
            <a:endParaRPr sz="29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
        <p:nvSpPr>
          <p:cNvPr id="230" name="Google Shape;230;p39"/>
          <p:cNvSpPr txBox="1"/>
          <p:nvPr/>
        </p:nvSpPr>
        <p:spPr>
          <a:xfrm>
            <a:off x="1467300" y="6580230"/>
            <a:ext cx="3492600" cy="586200"/>
          </a:xfrm>
          <a:prstGeom prst="rect">
            <a:avLst/>
          </a:prstGeom>
          <a:solidFill>
            <a:srgbClr val="571D5E"/>
          </a:solidFill>
          <a:ln w="19050" cap="flat" cmpd="sng">
            <a:solidFill>
              <a:srgbClr val="D31E8D"/>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Clr>
                <a:schemeClr val="dk1"/>
              </a:buClr>
              <a:buSzPts val="1300"/>
              <a:buFont typeface="Arial"/>
              <a:buNone/>
            </a:pPr>
            <a:r>
              <a:rPr lang="en" sz="1800">
                <a:solidFill>
                  <a:schemeClr val="lt1"/>
                </a:solidFill>
                <a:latin typeface="Alegreya"/>
                <a:ea typeface="Alegreya"/>
                <a:cs typeface="Alegreya"/>
                <a:sym typeface="Alegreya"/>
              </a:rPr>
              <a:t> </a:t>
            </a:r>
            <a:r>
              <a:rPr lang="en" sz="2000">
                <a:solidFill>
                  <a:schemeClr val="lt1"/>
                </a:solidFill>
                <a:latin typeface="Alegreya"/>
                <a:ea typeface="Alegreya"/>
                <a:cs typeface="Alegreya"/>
                <a:sym typeface="Alegreya"/>
              </a:rPr>
              <a:t>#</a:t>
            </a:r>
            <a:r>
              <a:rPr lang="en" sz="2400">
                <a:solidFill>
                  <a:schemeClr val="lt1"/>
                </a:solidFill>
                <a:latin typeface="Alegreya"/>
                <a:ea typeface="Alegreya"/>
                <a:cs typeface="Alegreya"/>
                <a:sym typeface="Alegreya"/>
              </a:rPr>
              <a:t>NYSUTWomenVote2020</a:t>
            </a:r>
            <a:endParaRPr sz="2400">
              <a:solidFill>
                <a:schemeClr val="lt1"/>
              </a:solidFill>
              <a:latin typeface="Alegreya"/>
              <a:ea typeface="Alegreya"/>
              <a:cs typeface="Alegreya"/>
              <a:sym typeface="Alegreya"/>
            </a:endParaRPr>
          </a:p>
          <a:p>
            <a:pPr marL="0" lvl="0" indent="0" algn="l" rtl="0">
              <a:spcBef>
                <a:spcPts val="0"/>
              </a:spcBef>
              <a:spcAft>
                <a:spcPts val="0"/>
              </a:spcAft>
              <a:buNone/>
            </a:pP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1"/>
        <p:cNvGrpSpPr/>
        <p:nvPr/>
      </p:nvGrpSpPr>
      <p:grpSpPr>
        <a:xfrm>
          <a:off x="0" y="0"/>
          <a:ext cx="0" cy="0"/>
          <a:chOff x="0" y="0"/>
          <a:chExt cx="0" cy="0"/>
        </a:xfrm>
      </p:grpSpPr>
      <p:sp>
        <p:nvSpPr>
          <p:cNvPr id="532" name="Google Shape;532;p57"/>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33" name="Google Shape;533;p57"/>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534" name="Google Shape;534;p57"/>
          <p:cNvPicPr preferRelativeResize="0"/>
          <p:nvPr/>
        </p:nvPicPr>
        <p:blipFill>
          <a:blip r:embed="rId3">
            <a:alphaModFix/>
          </a:blip>
          <a:stretch>
            <a:fillRect/>
          </a:stretch>
        </p:blipFill>
        <p:spPr>
          <a:xfrm>
            <a:off x="8621010" y="7237840"/>
            <a:ext cx="1970643" cy="951120"/>
          </a:xfrm>
          <a:prstGeom prst="rect">
            <a:avLst/>
          </a:prstGeom>
          <a:noFill/>
          <a:ln>
            <a:noFill/>
          </a:ln>
        </p:spPr>
      </p:pic>
      <p:sp>
        <p:nvSpPr>
          <p:cNvPr id="535" name="Google Shape;535;p57"/>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36" name="Google Shape;536;p57"/>
          <p:cNvSpPr txBox="1"/>
          <p:nvPr/>
        </p:nvSpPr>
        <p:spPr>
          <a:xfrm>
            <a:off x="586475" y="7493450"/>
            <a:ext cx="7683300" cy="846000"/>
          </a:xfrm>
          <a:prstGeom prst="rect">
            <a:avLst/>
          </a:prstGeom>
          <a:noFill/>
          <a:ln>
            <a:noFill/>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700" b="1">
                <a:solidFill>
                  <a:srgbClr val="5E1D58"/>
                </a:solidFill>
                <a:latin typeface="Alegreya"/>
                <a:ea typeface="Alegreya"/>
                <a:cs typeface="Alegreya"/>
                <a:sym typeface="Alegreya"/>
              </a:rPr>
              <a:t>Learn more here:</a:t>
            </a:r>
            <a:r>
              <a:rPr lang="en" sz="2500" b="1">
                <a:solidFill>
                  <a:srgbClr val="5E1D58"/>
                </a:solidFill>
                <a:latin typeface="Alegreya"/>
                <a:ea typeface="Alegreya"/>
                <a:cs typeface="Alegreya"/>
                <a:sym typeface="Alegreya"/>
              </a:rPr>
              <a:t>  </a:t>
            </a:r>
            <a:r>
              <a:rPr lang="en" sz="1300" u="sng">
                <a:solidFill>
                  <a:schemeClr val="hlink"/>
                </a:solidFill>
                <a:hlinkClick r:id="rId4"/>
              </a:rPr>
              <a:t>Women's March, January 2017</a:t>
            </a:r>
            <a:r>
              <a:rPr lang="en" sz="1500" b="1">
                <a:solidFill>
                  <a:srgbClr val="5E1D58"/>
                </a:solidFill>
                <a:latin typeface="Alegreya"/>
                <a:ea typeface="Alegreya"/>
                <a:cs typeface="Alegreya"/>
                <a:sym typeface="Alegreya"/>
              </a:rPr>
              <a:t>  https://www.archives.gov/women/era</a:t>
            </a:r>
            <a:endParaRPr sz="15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
        <p:nvSpPr>
          <p:cNvPr id="537" name="Google Shape;537;p57"/>
          <p:cNvSpPr txBox="1"/>
          <p:nvPr/>
        </p:nvSpPr>
        <p:spPr>
          <a:xfrm>
            <a:off x="294390" y="317190"/>
            <a:ext cx="10370400" cy="1552800"/>
          </a:xfrm>
          <a:prstGeom prst="rect">
            <a:avLst/>
          </a:prstGeom>
          <a:solidFill>
            <a:srgbClr val="571D5E"/>
          </a:solidFill>
          <a:ln w="28575" cap="flat" cmpd="sng">
            <a:solidFill>
              <a:srgbClr val="D31E8D"/>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0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22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538" name="Google Shape;538;p57"/>
          <p:cNvSpPr txBox="1"/>
          <p:nvPr/>
        </p:nvSpPr>
        <p:spPr>
          <a:xfrm>
            <a:off x="5409690" y="1279860"/>
            <a:ext cx="5062200" cy="446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539" name="Google Shape;539;p57"/>
          <p:cNvSpPr/>
          <p:nvPr/>
        </p:nvSpPr>
        <p:spPr>
          <a:xfrm>
            <a:off x="924090" y="2455470"/>
            <a:ext cx="8151180" cy="4309050"/>
          </a:xfrm>
          <a:prstGeom prst="flowChartProcess">
            <a:avLst/>
          </a:prstGeom>
          <a:solidFill>
            <a:srgbClr val="E6CE2B">
              <a:alpha val="77650"/>
            </a:srgbClr>
          </a:solidFill>
          <a:ln w="76200"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540" name="Google Shape;540;p57"/>
          <p:cNvSpPr txBox="1"/>
          <p:nvPr/>
        </p:nvSpPr>
        <p:spPr>
          <a:xfrm>
            <a:off x="171450" y="6999915"/>
            <a:ext cx="3353400" cy="5382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900" b="1" i="1">
                <a:solidFill>
                  <a:schemeClr val="lt1"/>
                </a:solidFill>
                <a:latin typeface="Alegreya"/>
                <a:ea typeface="Alegreya"/>
                <a:cs typeface="Alegreya"/>
                <a:sym typeface="Alegreya"/>
              </a:rPr>
              <a:t>#</a:t>
            </a:r>
            <a:r>
              <a:rPr lang="en" sz="2300" b="1">
                <a:solidFill>
                  <a:schemeClr val="lt1"/>
                </a:solidFill>
                <a:latin typeface="Alegreya"/>
                <a:ea typeface="Alegreya"/>
                <a:cs typeface="Alegreya"/>
                <a:sym typeface="Alegreya"/>
              </a:rPr>
              <a:t>NYSUTWomenVote2020</a:t>
            </a:r>
            <a:endParaRPr sz="1600"/>
          </a:p>
        </p:txBody>
      </p:sp>
      <p:sp>
        <p:nvSpPr>
          <p:cNvPr id="541" name="Google Shape;541;p57"/>
          <p:cNvSpPr txBox="1"/>
          <p:nvPr/>
        </p:nvSpPr>
        <p:spPr>
          <a:xfrm>
            <a:off x="3015000" y="1833512"/>
            <a:ext cx="4791900" cy="5382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600" b="1">
                <a:latin typeface="Alegreya"/>
                <a:ea typeface="Alegreya"/>
                <a:cs typeface="Alegreya"/>
                <a:sym typeface="Alegreya"/>
              </a:rPr>
              <a:t> Voting Rights Awareness Day  19</a:t>
            </a:r>
            <a:endParaRPr sz="2600" b="1">
              <a:latin typeface="Alegreya"/>
              <a:ea typeface="Alegreya"/>
              <a:cs typeface="Alegreya"/>
              <a:sym typeface="Alegreya"/>
            </a:endParaRPr>
          </a:p>
          <a:p>
            <a:pPr marL="0" lvl="0" indent="0" algn="l" rtl="0">
              <a:spcBef>
                <a:spcPts val="0"/>
              </a:spcBef>
              <a:spcAft>
                <a:spcPts val="0"/>
              </a:spcAft>
              <a:buNone/>
            </a:pPr>
            <a:endParaRPr sz="1700"/>
          </a:p>
        </p:txBody>
      </p:sp>
      <p:sp>
        <p:nvSpPr>
          <p:cNvPr id="542" name="Google Shape;542;p57"/>
          <p:cNvSpPr txBox="1"/>
          <p:nvPr/>
        </p:nvSpPr>
        <p:spPr>
          <a:xfrm>
            <a:off x="7014390" y="3066585"/>
            <a:ext cx="3476100" cy="3178500"/>
          </a:xfrm>
          <a:prstGeom prst="rect">
            <a:avLst/>
          </a:prstGeom>
          <a:solidFill>
            <a:srgbClr val="D31E8D"/>
          </a:solidFill>
          <a:ln w="76200" cap="flat" cmpd="sng">
            <a:solidFill>
              <a:srgbClr val="571D5E"/>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1800"/>
              </a:spcAft>
              <a:buClr>
                <a:schemeClr val="dk1"/>
              </a:buClr>
              <a:buSzPts val="1300"/>
              <a:buFont typeface="Arial"/>
              <a:buNone/>
            </a:pPr>
            <a:r>
              <a:rPr lang="en" sz="1700" b="1">
                <a:solidFill>
                  <a:srgbClr val="F1C232"/>
                </a:solidFill>
                <a:latin typeface="Alegreya"/>
                <a:ea typeface="Alegreya"/>
                <a:cs typeface="Alegreya"/>
                <a:sym typeface="Alegreya"/>
              </a:rPr>
              <a:t>While an Equal Rights Amendment was introduced in Congress in 1924, </a:t>
            </a:r>
            <a:r>
              <a:rPr lang="en" sz="1700" b="1" u="sng">
                <a:solidFill>
                  <a:srgbClr val="F1C232"/>
                </a:solidFill>
                <a:latin typeface="Alegreya"/>
                <a:ea typeface="Alegreya"/>
                <a:cs typeface="Alegreya"/>
                <a:sym typeface="Alegreya"/>
              </a:rPr>
              <a:t>no grass-roots movement existed to push it forward.</a:t>
            </a:r>
            <a:r>
              <a:rPr lang="en" sz="1700" b="1">
                <a:solidFill>
                  <a:srgbClr val="F1C232"/>
                </a:solidFill>
                <a:latin typeface="Alegreya"/>
                <a:ea typeface="Alegreya"/>
                <a:cs typeface="Alegreya"/>
                <a:sym typeface="Alegreya"/>
              </a:rPr>
              <a:t> Although the 1960-70 wave of feminism picked up the banner, women citizens of the United States today still do not have equal rights guaranteed in the Constitution, ninety-three years after the introduction of the Equal Rights Amendment.</a:t>
            </a:r>
            <a:endParaRPr sz="1700" b="1">
              <a:solidFill>
                <a:srgbClr val="434343"/>
              </a:solidFill>
            </a:endParaRPr>
          </a:p>
        </p:txBody>
      </p:sp>
      <p:sp>
        <p:nvSpPr>
          <p:cNvPr id="543" name="Google Shape;543;p57"/>
          <p:cNvSpPr/>
          <p:nvPr/>
        </p:nvSpPr>
        <p:spPr>
          <a:xfrm>
            <a:off x="1109640" y="3536340"/>
            <a:ext cx="5752200" cy="3037800"/>
          </a:xfrm>
          <a:prstGeom prst="rect">
            <a:avLst/>
          </a:prstGeom>
          <a:noFill/>
          <a:ln>
            <a:noFill/>
          </a:ln>
        </p:spPr>
        <p:txBody>
          <a:bodyPr spcFirstLastPara="1" wrap="square" lIns="109700" tIns="109700" rIns="109700" bIns="109700" anchor="ctr" anchorCtr="0">
            <a:noAutofit/>
          </a:bodyPr>
          <a:lstStyle/>
          <a:p>
            <a:pPr marL="0" lvl="0" indent="0" algn="ctr" rtl="0">
              <a:spcBef>
                <a:spcPts val="0"/>
              </a:spcBef>
              <a:spcAft>
                <a:spcPts val="0"/>
              </a:spcAft>
              <a:buNone/>
            </a:pPr>
            <a:r>
              <a:rPr lang="en" sz="2900" b="1" u="sng">
                <a:solidFill>
                  <a:schemeClr val="dk1"/>
                </a:solidFill>
                <a:latin typeface="Alegreya"/>
                <a:ea typeface="Alegreya"/>
                <a:cs typeface="Alegreya"/>
                <a:sym typeface="Alegreya"/>
              </a:rPr>
              <a:t>The</a:t>
            </a:r>
            <a:r>
              <a:rPr lang="en" sz="2900" b="1">
                <a:solidFill>
                  <a:schemeClr val="dk1"/>
                </a:solidFill>
                <a:latin typeface="Alegreya"/>
                <a:ea typeface="Alegreya"/>
                <a:cs typeface="Alegreya"/>
                <a:sym typeface="Alegreya"/>
              </a:rPr>
              <a:t> </a:t>
            </a:r>
            <a:r>
              <a:rPr lang="en" sz="2900" b="1" u="sng">
                <a:solidFill>
                  <a:schemeClr val="dk1"/>
                </a:solidFill>
                <a:latin typeface="Alegreya"/>
                <a:ea typeface="Alegreya"/>
                <a:cs typeface="Alegreya"/>
                <a:sym typeface="Alegreya"/>
              </a:rPr>
              <a:t>Equal</a:t>
            </a:r>
            <a:r>
              <a:rPr lang="en" sz="2900" b="1">
                <a:solidFill>
                  <a:schemeClr val="dk1"/>
                </a:solidFill>
                <a:latin typeface="Alegreya"/>
                <a:ea typeface="Alegreya"/>
                <a:cs typeface="Alegreya"/>
                <a:sym typeface="Alegreya"/>
              </a:rPr>
              <a:t> </a:t>
            </a:r>
            <a:r>
              <a:rPr lang="en" sz="2900" b="1" u="sng">
                <a:solidFill>
                  <a:schemeClr val="dk1"/>
                </a:solidFill>
                <a:latin typeface="Alegreya"/>
                <a:ea typeface="Alegreya"/>
                <a:cs typeface="Alegreya"/>
                <a:sym typeface="Alegreya"/>
              </a:rPr>
              <a:t>Rights</a:t>
            </a:r>
            <a:r>
              <a:rPr lang="en" sz="2900" b="1">
                <a:solidFill>
                  <a:schemeClr val="dk1"/>
                </a:solidFill>
                <a:latin typeface="Alegreya"/>
                <a:ea typeface="Alegreya"/>
                <a:cs typeface="Alegreya"/>
                <a:sym typeface="Alegreya"/>
              </a:rPr>
              <a:t> </a:t>
            </a:r>
            <a:r>
              <a:rPr lang="en" sz="2900" b="1" u="sng">
                <a:solidFill>
                  <a:schemeClr val="dk1"/>
                </a:solidFill>
                <a:latin typeface="Alegreya"/>
                <a:ea typeface="Alegreya"/>
                <a:cs typeface="Alegreya"/>
                <a:sym typeface="Alegreya"/>
              </a:rPr>
              <a:t>Amendment</a:t>
            </a:r>
            <a:endParaRPr sz="100" b="1">
              <a:solidFill>
                <a:schemeClr val="dk1"/>
              </a:solidFill>
              <a:latin typeface="Alegreya"/>
              <a:ea typeface="Alegreya"/>
              <a:cs typeface="Alegreya"/>
              <a:sym typeface="Alegreya"/>
            </a:endParaRPr>
          </a:p>
          <a:p>
            <a:pPr marL="0" lvl="0" indent="0" algn="l" rtl="0">
              <a:spcBef>
                <a:spcPts val="1400"/>
              </a:spcBef>
              <a:spcAft>
                <a:spcPts val="0"/>
              </a:spcAft>
              <a:buNone/>
            </a:pPr>
            <a:r>
              <a:rPr lang="en" sz="1800" b="1">
                <a:solidFill>
                  <a:schemeClr val="dk1"/>
                </a:solidFill>
                <a:latin typeface="Alegreya"/>
                <a:ea typeface="Alegreya"/>
                <a:cs typeface="Alegreya"/>
                <a:sym typeface="Alegreya"/>
              </a:rPr>
              <a:t>Three years after the ratification of the 19th amendment, the Equal Rights Amendment (ERA) was initially proposed in Congress in an effort to secure full equality for women. It seeked to end the legal distinctions between men and women   in terms of divorce, property, employment, and other matters. </a:t>
            </a:r>
            <a:r>
              <a:rPr lang="en" sz="1800" b="1" u="sng">
                <a:solidFill>
                  <a:schemeClr val="dk1"/>
                </a:solidFill>
                <a:latin typeface="Alegreya"/>
                <a:ea typeface="Alegreya"/>
                <a:cs typeface="Alegreya"/>
                <a:sym typeface="Alegreya"/>
              </a:rPr>
              <a:t>It failed to achieve ratification, but women gradually achieved greater equality through legal victories that continued the effort to expand rights, including the Voting Rights Act of 1965, which ultimately codified the right to vote for all women.</a:t>
            </a:r>
            <a:endParaRPr sz="1800" b="1" u="sng">
              <a:solidFill>
                <a:schemeClr val="dk1"/>
              </a:solidFill>
              <a:latin typeface="Alegreya"/>
              <a:ea typeface="Alegreya"/>
              <a:cs typeface="Alegreya"/>
              <a:sym typeface="Alegreya"/>
            </a:endParaRPr>
          </a:p>
          <a:p>
            <a:pPr marL="0" lvl="0" indent="0" algn="l" rtl="0">
              <a:spcBef>
                <a:spcPts val="1400"/>
              </a:spcBef>
              <a:spcAft>
                <a:spcPts val="0"/>
              </a:spcAft>
              <a:buNone/>
            </a:pPr>
            <a:r>
              <a:rPr lang="en" sz="1800" b="1">
                <a:solidFill>
                  <a:schemeClr val="dk1"/>
                </a:solidFill>
                <a:latin typeface="Alegreya"/>
                <a:ea typeface="Alegreya"/>
                <a:cs typeface="Alegreya"/>
                <a:sym typeface="Alegreya"/>
              </a:rPr>
              <a:t>To date, thirty-seven states have passed ERA bills.</a:t>
            </a:r>
            <a:endParaRPr sz="1800">
              <a:solidFill>
                <a:schemeClr val="dk1"/>
              </a:solidFill>
            </a:endParaRPr>
          </a:p>
          <a:p>
            <a:pPr marL="0" lvl="0" indent="0" algn="l" rtl="0">
              <a:spcBef>
                <a:spcPts val="1400"/>
              </a:spcBef>
              <a:spcAft>
                <a:spcPts val="0"/>
              </a:spcAft>
              <a:buClr>
                <a:schemeClr val="dk1"/>
              </a:buClr>
              <a:buSzPts val="1300"/>
              <a:buFont typeface="Arial"/>
              <a:buNone/>
            </a:pPr>
            <a:r>
              <a:rPr lang="en" sz="1800" b="1" u="sng">
                <a:solidFill>
                  <a:srgbClr val="5E1D58"/>
                </a:solidFill>
                <a:latin typeface="Alegreya"/>
                <a:ea typeface="Alegreya"/>
                <a:cs typeface="Alegreya"/>
                <a:sym typeface="Alegreya"/>
              </a:rPr>
              <a:t> </a:t>
            </a:r>
            <a:endParaRPr sz="1800" b="1" u="sng">
              <a:solidFill>
                <a:srgbClr val="5E1D58"/>
              </a:solidFill>
              <a:latin typeface="Alegreya"/>
              <a:ea typeface="Alegreya"/>
              <a:cs typeface="Alegreya"/>
              <a:sym typeface="Alegreya"/>
            </a:endParaRPr>
          </a:p>
          <a:p>
            <a:pPr marL="0" lvl="0" indent="0" algn="ctr" rtl="0">
              <a:spcBef>
                <a:spcPts val="1400"/>
              </a:spcBef>
              <a:spcAft>
                <a:spcPts val="1400"/>
              </a:spcAft>
              <a:buClr>
                <a:schemeClr val="dk1"/>
              </a:buClr>
              <a:buSzPts val="1300"/>
              <a:buFont typeface="Arial"/>
              <a:buNone/>
            </a:pP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7"/>
        <p:cNvGrpSpPr/>
        <p:nvPr/>
      </p:nvGrpSpPr>
      <p:grpSpPr>
        <a:xfrm>
          <a:off x="0" y="0"/>
          <a:ext cx="0" cy="0"/>
          <a:chOff x="0" y="0"/>
          <a:chExt cx="0" cy="0"/>
        </a:xfrm>
      </p:grpSpPr>
      <p:sp>
        <p:nvSpPr>
          <p:cNvPr id="548" name="Google Shape;548;p58"/>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49" name="Google Shape;549;p58"/>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50" name="Google Shape;550;p58"/>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551" name="Google Shape;551;p58"/>
          <p:cNvPicPr preferRelativeResize="0"/>
          <p:nvPr/>
        </p:nvPicPr>
        <p:blipFill>
          <a:blip r:embed="rId3">
            <a:alphaModFix/>
          </a:blip>
          <a:stretch>
            <a:fillRect/>
          </a:stretch>
        </p:blipFill>
        <p:spPr>
          <a:xfrm>
            <a:off x="8929628" y="7324289"/>
            <a:ext cx="1699882" cy="820440"/>
          </a:xfrm>
          <a:prstGeom prst="rect">
            <a:avLst/>
          </a:prstGeom>
          <a:noFill/>
          <a:ln>
            <a:noFill/>
          </a:ln>
        </p:spPr>
      </p:pic>
      <p:sp>
        <p:nvSpPr>
          <p:cNvPr id="552" name="Google Shape;552;p58"/>
          <p:cNvSpPr txBox="1"/>
          <p:nvPr/>
        </p:nvSpPr>
        <p:spPr>
          <a:xfrm>
            <a:off x="2511605" y="7583335"/>
            <a:ext cx="84612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700">
                <a:solidFill>
                  <a:srgbClr val="5E1D58"/>
                </a:solidFill>
                <a:latin typeface="Alegreya"/>
                <a:ea typeface="Alegreya"/>
                <a:cs typeface="Alegreya"/>
                <a:sym typeface="Alegreya"/>
              </a:rPr>
              <a:t>Learn more here:</a:t>
            </a:r>
            <a:r>
              <a:rPr lang="en" sz="1700" b="1">
                <a:solidFill>
                  <a:srgbClr val="5E1D58"/>
                </a:solidFill>
                <a:latin typeface="Alegreya"/>
                <a:ea typeface="Alegreya"/>
                <a:cs typeface="Alegreya"/>
                <a:sym typeface="Alegreya"/>
              </a:rPr>
              <a:t>https://www.nps.gov/people/sojourner-truth.htm</a:t>
            </a:r>
            <a:endParaRPr sz="1700" b="1">
              <a:solidFill>
                <a:srgbClr val="5E1D58"/>
              </a:solidFill>
              <a:latin typeface="Alegreya"/>
              <a:ea typeface="Alegreya"/>
              <a:cs typeface="Alegreya"/>
              <a:sym typeface="Alegreya"/>
            </a:endParaRPr>
          </a:p>
        </p:txBody>
      </p:sp>
      <p:sp>
        <p:nvSpPr>
          <p:cNvPr id="553" name="Google Shape;553;p58"/>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54" name="Google Shape;554;p58"/>
          <p:cNvSpPr txBox="1">
            <a:spLocks noGrp="1"/>
          </p:cNvSpPr>
          <p:nvPr>
            <p:ph type="subTitle" idx="1"/>
          </p:nvPr>
        </p:nvSpPr>
        <p:spPr>
          <a:xfrm>
            <a:off x="361800" y="2228820"/>
            <a:ext cx="10228800" cy="4908300"/>
          </a:xfrm>
          <a:prstGeom prst="rect">
            <a:avLst/>
          </a:prstGeom>
          <a:solidFill>
            <a:srgbClr val="EFD83A">
              <a:alpha val="79890"/>
            </a:srgbClr>
          </a:solidFill>
          <a:ln w="38100" cap="flat" cmpd="sng">
            <a:solidFill>
              <a:srgbClr val="674EA7"/>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555" name="Google Shape;555;p58"/>
          <p:cNvSpPr txBox="1"/>
          <p:nvPr/>
        </p:nvSpPr>
        <p:spPr>
          <a:xfrm>
            <a:off x="361800" y="2273860"/>
            <a:ext cx="7441800" cy="465840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Clr>
                <a:schemeClr val="dk1"/>
              </a:buClr>
              <a:buSzPts val="1300"/>
              <a:buFont typeface="Arial"/>
              <a:buNone/>
            </a:pPr>
            <a:endParaRPr sz="100" b="1">
              <a:solidFill>
                <a:schemeClr val="dk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300"/>
              <a:buFont typeface="Arial"/>
              <a:buNone/>
            </a:pPr>
            <a:endParaRPr sz="100" b="1"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2000" b="1" i="1">
                <a:solidFill>
                  <a:schemeClr val="dk1"/>
                </a:solidFill>
                <a:latin typeface="Times New Roman"/>
                <a:ea typeface="Times New Roman"/>
                <a:cs typeface="Times New Roman"/>
                <a:sym typeface="Times New Roman"/>
              </a:rPr>
              <a:t>“</a:t>
            </a:r>
            <a:r>
              <a:rPr lang="en" sz="2400" b="1">
                <a:solidFill>
                  <a:schemeClr val="dk1"/>
                </a:solidFill>
                <a:latin typeface="Alegreya"/>
                <a:ea typeface="Alegreya"/>
                <a:cs typeface="Alegreya"/>
                <a:sym typeface="Alegreya"/>
              </a:rPr>
              <a:t>If women want any rights more than they's got, why don't  they just take them, and not be talking about it.” </a:t>
            </a:r>
            <a:endParaRPr sz="2400" b="1">
              <a:solidFill>
                <a:schemeClr val="dk1"/>
              </a:solidFill>
              <a:latin typeface="Alegreya"/>
              <a:ea typeface="Alegreya"/>
              <a:cs typeface="Alegreya"/>
              <a:sym typeface="Alegreya"/>
            </a:endParaRPr>
          </a:p>
          <a:p>
            <a:pPr marL="4394200" lvl="0" indent="0" algn="ctr" rtl="0">
              <a:spcBef>
                <a:spcPts val="0"/>
              </a:spcBef>
              <a:spcAft>
                <a:spcPts val="0"/>
              </a:spcAft>
              <a:buClr>
                <a:schemeClr val="dk1"/>
              </a:buClr>
              <a:buSzPts val="1300"/>
              <a:buFont typeface="Arial"/>
              <a:buNone/>
            </a:pPr>
            <a:r>
              <a:rPr lang="en" sz="2400" b="1">
                <a:solidFill>
                  <a:schemeClr val="dk1"/>
                </a:solidFill>
                <a:latin typeface="Alegreya"/>
                <a:ea typeface="Alegreya"/>
                <a:cs typeface="Alegreya"/>
                <a:sym typeface="Alegreya"/>
              </a:rPr>
              <a:t>~ Sojourner Truth</a:t>
            </a:r>
            <a:endParaRPr sz="1900" b="1" u="sng">
              <a:latin typeface="Alegreya"/>
              <a:ea typeface="Alegreya"/>
              <a:cs typeface="Alegreya"/>
              <a:sym typeface="Alegreya"/>
            </a:endParaRPr>
          </a:p>
          <a:p>
            <a:pPr marL="0" lvl="0" indent="0" algn="ctr" rtl="0">
              <a:spcBef>
                <a:spcPts val="0"/>
              </a:spcBef>
              <a:spcAft>
                <a:spcPts val="0"/>
              </a:spcAft>
              <a:buNone/>
            </a:pPr>
            <a:endParaRPr sz="200" b="1" u="sng">
              <a:latin typeface="Times New Roman"/>
              <a:ea typeface="Times New Roman"/>
              <a:cs typeface="Times New Roman"/>
              <a:sym typeface="Times New Roman"/>
            </a:endParaRPr>
          </a:p>
          <a:p>
            <a:pPr marL="0" lvl="0" indent="0" algn="ctr" rtl="0">
              <a:lnSpc>
                <a:spcPct val="92000"/>
              </a:lnSpc>
              <a:spcBef>
                <a:spcPts val="0"/>
              </a:spcBef>
              <a:spcAft>
                <a:spcPts val="0"/>
              </a:spcAft>
              <a:buNone/>
            </a:pPr>
            <a:endParaRPr sz="700" b="1">
              <a:latin typeface="Alegreya"/>
              <a:ea typeface="Alegreya"/>
              <a:cs typeface="Alegreya"/>
              <a:sym typeface="Alegreya"/>
            </a:endParaRPr>
          </a:p>
          <a:p>
            <a:pPr marL="0" lvl="0" indent="0" algn="ctr" rtl="0">
              <a:lnSpc>
                <a:spcPct val="92000"/>
              </a:lnSpc>
              <a:spcBef>
                <a:spcPts val="0"/>
              </a:spcBef>
              <a:spcAft>
                <a:spcPts val="0"/>
              </a:spcAft>
              <a:buNone/>
            </a:pPr>
            <a:r>
              <a:rPr lang="en" sz="1800" b="1">
                <a:latin typeface="Alegreya"/>
                <a:ea typeface="Alegreya"/>
                <a:cs typeface="Alegreya"/>
                <a:sym typeface="Alegreya"/>
              </a:rPr>
              <a:t>Sojourner Truth: Advocate for the rights of women and African Americans; abolitionist; author; speaker</a:t>
            </a:r>
            <a:endParaRPr sz="1800" b="1">
              <a:latin typeface="Alegreya"/>
              <a:ea typeface="Alegreya"/>
              <a:cs typeface="Alegreya"/>
              <a:sym typeface="Alegreya"/>
            </a:endParaRPr>
          </a:p>
          <a:p>
            <a:pPr marL="0" lvl="0" indent="0" algn="ctr" rtl="0">
              <a:lnSpc>
                <a:spcPct val="92000"/>
              </a:lnSpc>
              <a:spcBef>
                <a:spcPts val="0"/>
              </a:spcBef>
              <a:spcAft>
                <a:spcPts val="0"/>
              </a:spcAft>
              <a:buNone/>
            </a:pPr>
            <a:endParaRPr sz="400" b="1">
              <a:latin typeface="Alegreya"/>
              <a:ea typeface="Alegreya"/>
              <a:cs typeface="Alegreya"/>
              <a:sym typeface="Alegreya"/>
            </a:endParaRPr>
          </a:p>
          <a:p>
            <a:pPr marL="546100" lvl="0" indent="-381000" algn="l" rtl="0">
              <a:lnSpc>
                <a:spcPct val="100000"/>
              </a:lnSpc>
              <a:spcBef>
                <a:spcPts val="0"/>
              </a:spcBef>
              <a:spcAft>
                <a:spcPts val="0"/>
              </a:spcAft>
              <a:buSzPts val="1800"/>
              <a:buFont typeface="Alegreya"/>
              <a:buChar char="●"/>
            </a:pPr>
            <a:r>
              <a:rPr lang="en" sz="1800" b="1">
                <a:latin typeface="Alegreya"/>
                <a:ea typeface="Alegreya"/>
                <a:cs typeface="Alegreya"/>
                <a:sym typeface="Alegreya"/>
              </a:rPr>
              <a:t>Born into slavery in New York State, Truth became one of the strongest   voices for equality and justice in the abolitionist and women’s suffrage movement.</a:t>
            </a:r>
            <a:endParaRPr sz="1800" b="1">
              <a:latin typeface="Alegreya"/>
              <a:ea typeface="Alegreya"/>
              <a:cs typeface="Alegreya"/>
              <a:sym typeface="Alegreya"/>
            </a:endParaRPr>
          </a:p>
          <a:p>
            <a:pPr marL="546100" lvl="0" indent="-381000" algn="l" rtl="0">
              <a:lnSpc>
                <a:spcPct val="100000"/>
              </a:lnSpc>
              <a:spcBef>
                <a:spcPts val="0"/>
              </a:spcBef>
              <a:spcAft>
                <a:spcPts val="0"/>
              </a:spcAft>
              <a:buSzPts val="1800"/>
              <a:buFont typeface="Alegreya"/>
              <a:buChar char="●"/>
            </a:pPr>
            <a:r>
              <a:rPr lang="en" sz="1800" b="1">
                <a:latin typeface="Alegreya"/>
                <a:ea typeface="Alegreya"/>
                <a:cs typeface="Alegreya"/>
                <a:sym typeface="Alegreya"/>
              </a:rPr>
              <a:t>In May 1851, she attended the Ohio Women’s Rights Convention in Akron, where she delivered </a:t>
            </a:r>
            <a:r>
              <a:rPr lang="en" sz="1800" b="1">
                <a:solidFill>
                  <a:schemeClr val="dk1"/>
                </a:solidFill>
                <a:latin typeface="Alegreya"/>
                <a:ea typeface="Alegreya"/>
                <a:cs typeface="Alegreya"/>
                <a:sym typeface="Alegreya"/>
              </a:rPr>
              <a:t>one of the most famous speeches on African American and women’s rights in American history,</a:t>
            </a:r>
            <a:r>
              <a:rPr lang="en" sz="1800" b="1">
                <a:latin typeface="Alegreya"/>
                <a:ea typeface="Alegreya"/>
                <a:cs typeface="Alegreya"/>
                <a:sym typeface="Alegreya"/>
              </a:rPr>
              <a:t> “Ain’t I a Woman?”  </a:t>
            </a:r>
            <a:endParaRPr sz="1800" b="1">
              <a:latin typeface="Alegreya"/>
              <a:ea typeface="Alegreya"/>
              <a:cs typeface="Alegreya"/>
              <a:sym typeface="Alegreya"/>
            </a:endParaRPr>
          </a:p>
          <a:p>
            <a:pPr marL="546100" lvl="0" indent="-381000" algn="l" rtl="0">
              <a:lnSpc>
                <a:spcPct val="100000"/>
              </a:lnSpc>
              <a:spcBef>
                <a:spcPts val="0"/>
              </a:spcBef>
              <a:spcAft>
                <a:spcPts val="0"/>
              </a:spcAft>
              <a:buSzPts val="1800"/>
              <a:buFont typeface="Alegreya"/>
              <a:buChar char="●"/>
            </a:pPr>
            <a:r>
              <a:rPr lang="en" sz="1800" b="1">
                <a:latin typeface="Alegreya"/>
                <a:ea typeface="Alegreya"/>
                <a:cs typeface="Alegreya"/>
                <a:sym typeface="Alegreya"/>
              </a:rPr>
              <a:t>For most of her remaining life, Truth continued to travel the United States to speak on matters relating to the rights of African Americans and women, including the right to vote.</a:t>
            </a:r>
            <a:endParaRPr sz="1900" b="1">
              <a:latin typeface="Times New Roman"/>
              <a:ea typeface="Times New Roman"/>
              <a:cs typeface="Times New Roman"/>
              <a:sym typeface="Times New Roman"/>
            </a:endParaRPr>
          </a:p>
          <a:p>
            <a:pPr marL="0" lvl="0" indent="0" algn="l" rtl="0">
              <a:spcBef>
                <a:spcPts val="0"/>
              </a:spcBef>
              <a:spcAft>
                <a:spcPts val="0"/>
              </a:spcAft>
              <a:buNone/>
            </a:pPr>
            <a:endParaRPr sz="1400" b="1">
              <a:latin typeface="Times New Roman"/>
              <a:ea typeface="Times New Roman"/>
              <a:cs typeface="Times New Roman"/>
              <a:sym typeface="Times New Roman"/>
            </a:endParaRPr>
          </a:p>
        </p:txBody>
      </p:sp>
      <p:sp>
        <p:nvSpPr>
          <p:cNvPr id="556" name="Google Shape;556;p58"/>
          <p:cNvSpPr txBox="1"/>
          <p:nvPr/>
        </p:nvSpPr>
        <p:spPr>
          <a:xfrm>
            <a:off x="171450" y="7246260"/>
            <a:ext cx="2840400" cy="450300"/>
          </a:xfrm>
          <a:prstGeom prst="rect">
            <a:avLst/>
          </a:prstGeom>
          <a:solidFill>
            <a:srgbClr val="571D5E"/>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600" b="1">
                <a:solidFill>
                  <a:srgbClr val="FFFFFF"/>
                </a:solidFill>
                <a:latin typeface="Alegreya"/>
                <a:ea typeface="Alegreya"/>
                <a:cs typeface="Alegreya"/>
                <a:sym typeface="Alegreya"/>
              </a:rPr>
              <a:t> </a:t>
            </a:r>
            <a:r>
              <a:rPr lang="en" sz="1800" b="1">
                <a:solidFill>
                  <a:srgbClr val="FFFFFF"/>
                </a:solidFill>
                <a:latin typeface="Alegreya"/>
                <a:ea typeface="Alegreya"/>
                <a:cs typeface="Alegreya"/>
                <a:sym typeface="Alegreya"/>
              </a:rPr>
              <a:t>#NYSUTWomenVote2020</a:t>
            </a:r>
            <a:endParaRPr sz="1800" b="1">
              <a:solidFill>
                <a:srgbClr val="FFFFFF"/>
              </a:solidFill>
              <a:latin typeface="Alegreya"/>
              <a:ea typeface="Alegreya"/>
              <a:cs typeface="Alegreya"/>
              <a:sym typeface="Alegreya"/>
            </a:endParaRPr>
          </a:p>
        </p:txBody>
      </p:sp>
      <p:sp>
        <p:nvSpPr>
          <p:cNvPr id="557" name="Google Shape;557;p58"/>
          <p:cNvSpPr txBox="1"/>
          <p:nvPr/>
        </p:nvSpPr>
        <p:spPr>
          <a:xfrm>
            <a:off x="290880" y="356430"/>
            <a:ext cx="10370400" cy="1426200"/>
          </a:xfrm>
          <a:prstGeom prst="rect">
            <a:avLst/>
          </a:prstGeom>
          <a:solidFill>
            <a:srgbClr val="571D5E"/>
          </a:solidFill>
          <a:ln w="28575" cap="flat" cmpd="sng">
            <a:solidFill>
              <a:srgbClr val="B4A7D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endParaRPr sz="1900" b="1">
              <a:solidFill>
                <a:srgbClr val="FFFFFF"/>
              </a:solidFill>
              <a:latin typeface="Alegreya"/>
              <a:ea typeface="Alegreya"/>
              <a:cs typeface="Alegreya"/>
              <a:sym typeface="Alegreya"/>
            </a:endParaRPr>
          </a:p>
          <a:p>
            <a:pPr marL="4394200" lvl="0" indent="546100" algn="l" rtl="0">
              <a:spcBef>
                <a:spcPts val="0"/>
              </a:spcBef>
              <a:spcAft>
                <a:spcPts val="0"/>
              </a:spcAft>
              <a:buNone/>
            </a:pPr>
            <a:r>
              <a:rPr lang="en" sz="2200" b="1">
                <a:solidFill>
                  <a:schemeClr val="lt1"/>
                </a:solidFill>
                <a:latin typeface="Caveat"/>
                <a:ea typeface="Caveat"/>
                <a:cs typeface="Caveat"/>
                <a:sym typeface="Caveat"/>
              </a:rPr>
              <a:t>           In Sisterhood and Solidarity,  NYSUT Women</a:t>
            </a:r>
            <a:r>
              <a:rPr lang="en" sz="1700" b="1">
                <a:solidFill>
                  <a:srgbClr val="FFFFFF"/>
                </a:solidFill>
                <a:latin typeface="Alegreya"/>
                <a:ea typeface="Alegreya"/>
                <a:cs typeface="Alegreya"/>
                <a:sym typeface="Alegreya"/>
              </a:rPr>
              <a:t>           </a:t>
            </a:r>
            <a:endParaRPr sz="17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558" name="Google Shape;558;p58"/>
          <p:cNvSpPr txBox="1"/>
          <p:nvPr/>
        </p:nvSpPr>
        <p:spPr>
          <a:xfrm>
            <a:off x="3110070" y="1728150"/>
            <a:ext cx="4384800" cy="5457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rgbClr val="5E1D58"/>
                </a:solidFill>
                <a:latin typeface="Alegreya"/>
                <a:ea typeface="Alegreya"/>
                <a:cs typeface="Alegreya"/>
                <a:sym typeface="Alegreya"/>
              </a:rPr>
              <a:t> Voting Rights Awareness Day  20</a:t>
            </a:r>
            <a:endParaRPr sz="24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pic>
        <p:nvPicPr>
          <p:cNvPr id="559" name="Google Shape;559;p58"/>
          <p:cNvPicPr preferRelativeResize="0"/>
          <p:nvPr/>
        </p:nvPicPr>
        <p:blipFill rotWithShape="1">
          <a:blip r:embed="rId4">
            <a:alphaModFix/>
          </a:blip>
          <a:srcRect l="7341" r="7486"/>
          <a:stretch/>
        </p:blipFill>
        <p:spPr>
          <a:xfrm>
            <a:off x="7803600" y="2940500"/>
            <a:ext cx="2715950" cy="3946950"/>
          </a:xfrm>
          <a:prstGeom prst="rect">
            <a:avLst/>
          </a:prstGeom>
          <a:noFill/>
          <a:ln w="9525" cap="flat" cmpd="sng">
            <a:solidFill>
              <a:srgbClr val="351C75"/>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3"/>
        <p:cNvGrpSpPr/>
        <p:nvPr/>
      </p:nvGrpSpPr>
      <p:grpSpPr>
        <a:xfrm>
          <a:off x="0" y="0"/>
          <a:ext cx="0" cy="0"/>
          <a:chOff x="0" y="0"/>
          <a:chExt cx="0" cy="0"/>
        </a:xfrm>
      </p:grpSpPr>
      <p:sp>
        <p:nvSpPr>
          <p:cNvPr id="564" name="Google Shape;564;p59"/>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65" name="Google Shape;565;p59"/>
          <p:cNvSpPr/>
          <p:nvPr/>
        </p:nvSpPr>
        <p:spPr>
          <a:xfrm>
            <a:off x="6780" y="-9040"/>
            <a:ext cx="10972800" cy="8229600"/>
          </a:xfrm>
          <a:prstGeom prst="rect">
            <a:avLst/>
          </a:prstGeom>
          <a:noFill/>
          <a:ln>
            <a:noFill/>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566" name="Google Shape;566;p59"/>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67" name="Google Shape;567;p59"/>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68" name="Google Shape;568;p59"/>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69" name="Google Shape;569;p59"/>
          <p:cNvSpPr txBox="1"/>
          <p:nvPr/>
        </p:nvSpPr>
        <p:spPr>
          <a:xfrm>
            <a:off x="294390" y="317190"/>
            <a:ext cx="10370400" cy="1571700"/>
          </a:xfrm>
          <a:prstGeom prst="rect">
            <a:avLst/>
          </a:prstGeom>
          <a:solidFill>
            <a:srgbClr val="571D5E"/>
          </a:solidFill>
          <a:ln w="9525" cap="flat" cmpd="sng">
            <a:solidFill>
              <a:srgbClr val="B4A7D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0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800" b="1">
                <a:solidFill>
                  <a:srgbClr val="FFFFFF"/>
                </a:solidFill>
                <a:latin typeface="Alegreya"/>
                <a:ea typeface="Alegreya"/>
                <a:cs typeface="Alegreya"/>
                <a:sym typeface="Alegreya"/>
              </a:rPr>
              <a:t>           </a:t>
            </a:r>
            <a:endParaRPr sz="1800" b="1">
              <a:solidFill>
                <a:srgbClr val="FFFFFF"/>
              </a:solidFill>
              <a:latin typeface="Alegreya"/>
              <a:ea typeface="Alegreya"/>
              <a:cs typeface="Alegreya"/>
              <a:sym typeface="Alegreya"/>
            </a:endParaRPr>
          </a:p>
          <a:p>
            <a:pPr marL="0" lvl="0" indent="0" algn="l" rtl="0">
              <a:spcBef>
                <a:spcPts val="0"/>
              </a:spcBef>
              <a:spcAft>
                <a:spcPts val="0"/>
              </a:spcAft>
              <a:buNone/>
            </a:pPr>
            <a:endParaRPr sz="1400" b="1">
              <a:solidFill>
                <a:schemeClr val="dk1"/>
              </a:solidFill>
              <a:highlight>
                <a:srgbClr val="FFFFFF"/>
              </a:highlight>
            </a:endParaRPr>
          </a:p>
        </p:txBody>
      </p:sp>
      <p:sp>
        <p:nvSpPr>
          <p:cNvPr id="570" name="Google Shape;570;p59"/>
          <p:cNvSpPr txBox="1"/>
          <p:nvPr/>
        </p:nvSpPr>
        <p:spPr>
          <a:xfrm>
            <a:off x="5288130" y="1277190"/>
            <a:ext cx="5274600" cy="447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571" name="Google Shape;571;p59"/>
          <p:cNvSpPr txBox="1"/>
          <p:nvPr/>
        </p:nvSpPr>
        <p:spPr>
          <a:xfrm>
            <a:off x="171450" y="7066375"/>
            <a:ext cx="3437700" cy="642300"/>
          </a:xfrm>
          <a:prstGeom prst="rect">
            <a:avLst/>
          </a:prstGeom>
          <a:solidFill>
            <a:srgbClr val="571D5E"/>
          </a:solidFill>
          <a:ln w="952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endParaRPr sz="100">
              <a:solidFill>
                <a:srgbClr val="FFFFFF"/>
              </a:solidFill>
              <a:latin typeface="Alegreya"/>
              <a:ea typeface="Alegreya"/>
              <a:cs typeface="Alegreya"/>
              <a:sym typeface="Alegreya"/>
            </a:endParaRPr>
          </a:p>
          <a:p>
            <a:pPr marL="0" lvl="0" indent="0" algn="ctr" rtl="0">
              <a:spcBef>
                <a:spcPts val="0"/>
              </a:spcBef>
              <a:spcAft>
                <a:spcPts val="0"/>
              </a:spcAft>
              <a:buNone/>
            </a:pPr>
            <a:r>
              <a:rPr lang="en" sz="2300">
                <a:solidFill>
                  <a:srgbClr val="FFFFFF"/>
                </a:solidFill>
                <a:latin typeface="Alegreya"/>
                <a:ea typeface="Alegreya"/>
                <a:cs typeface="Alegreya"/>
                <a:sym typeface="Alegreya"/>
              </a:rPr>
              <a:t>#</a:t>
            </a:r>
            <a:r>
              <a:rPr lang="en" sz="2300" b="1">
                <a:solidFill>
                  <a:srgbClr val="FFFFFF"/>
                </a:solidFill>
                <a:latin typeface="Alegreya"/>
                <a:ea typeface="Alegreya"/>
                <a:cs typeface="Alegreya"/>
                <a:sym typeface="Alegreya"/>
              </a:rPr>
              <a:t>NYSUTWomenVote2020</a:t>
            </a:r>
            <a:endParaRPr sz="2300" b="1">
              <a:solidFill>
                <a:srgbClr val="FFFFFF"/>
              </a:solidFill>
              <a:latin typeface="Alegreya"/>
              <a:ea typeface="Alegreya"/>
              <a:cs typeface="Alegreya"/>
              <a:sym typeface="Alegreya"/>
            </a:endParaRPr>
          </a:p>
        </p:txBody>
      </p:sp>
      <p:sp>
        <p:nvSpPr>
          <p:cNvPr id="572" name="Google Shape;572;p59"/>
          <p:cNvSpPr txBox="1">
            <a:spLocks noGrp="1"/>
          </p:cNvSpPr>
          <p:nvPr>
            <p:ph type="subTitle" idx="1"/>
          </p:nvPr>
        </p:nvSpPr>
        <p:spPr>
          <a:xfrm>
            <a:off x="392850" y="2417025"/>
            <a:ext cx="10173600" cy="4121400"/>
          </a:xfrm>
          <a:prstGeom prst="rect">
            <a:avLst/>
          </a:prstGeom>
          <a:solidFill>
            <a:srgbClr val="E6CE2B">
              <a:alpha val="77650"/>
            </a:srgbClr>
          </a:solidFill>
          <a:ln w="2857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115000"/>
              </a:lnSpc>
              <a:spcBef>
                <a:spcPts val="0"/>
              </a:spcBef>
              <a:spcAft>
                <a:spcPts val="0"/>
              </a:spcAft>
              <a:buClr>
                <a:schemeClr val="dk1"/>
              </a:buClr>
              <a:buSzPts val="1300"/>
              <a:buFont typeface="Arial"/>
              <a:buNone/>
            </a:pPr>
            <a:r>
              <a:rPr lang="en" sz="2800" b="1">
                <a:solidFill>
                  <a:srgbClr val="E02296"/>
                </a:solidFill>
                <a:latin typeface="Alegreya"/>
                <a:ea typeface="Alegreya"/>
                <a:cs typeface="Alegreya"/>
                <a:sym typeface="Alegreya"/>
              </a:rPr>
              <a:t>“The way to right wrongs is to turn the light of truth upon them.”</a:t>
            </a:r>
            <a:endParaRPr sz="2300" b="1">
              <a:solidFill>
                <a:srgbClr val="000000"/>
              </a:solidFill>
              <a:latin typeface="Alegreya"/>
              <a:ea typeface="Alegreya"/>
              <a:cs typeface="Alegreya"/>
              <a:sym typeface="Alegreya"/>
            </a:endParaRPr>
          </a:p>
          <a:p>
            <a:pPr marL="0" lvl="0" indent="546100" algn="l" rtl="0">
              <a:lnSpc>
                <a:spcPct val="115000"/>
              </a:lnSpc>
              <a:spcBef>
                <a:spcPts val="0"/>
              </a:spcBef>
              <a:spcAft>
                <a:spcPts val="0"/>
              </a:spcAft>
              <a:buNone/>
            </a:pPr>
            <a:endParaRPr sz="400" b="1">
              <a:solidFill>
                <a:srgbClr val="000000"/>
              </a:solidFill>
              <a:latin typeface="Alegreya"/>
              <a:ea typeface="Alegreya"/>
              <a:cs typeface="Alegreya"/>
              <a:sym typeface="Alegreya"/>
            </a:endParaRPr>
          </a:p>
          <a:p>
            <a:pPr marL="0" lvl="0" indent="546100" algn="l" rtl="0">
              <a:lnSpc>
                <a:spcPct val="100000"/>
              </a:lnSpc>
              <a:spcBef>
                <a:spcPts val="0"/>
              </a:spcBef>
              <a:spcAft>
                <a:spcPts val="0"/>
              </a:spcAft>
              <a:buNone/>
            </a:pPr>
            <a:r>
              <a:rPr lang="en" sz="2500" b="1">
                <a:solidFill>
                  <a:srgbClr val="000000"/>
                </a:solidFill>
                <a:latin typeface="Alegreya"/>
                <a:ea typeface="Alegreya"/>
                <a:cs typeface="Alegreya"/>
                <a:sym typeface="Alegreya"/>
              </a:rPr>
              <a:t>In 1909, Ida B. Wells  was a founding member of the NAACP. She was a teacher who lost her job for protesting racial inequality in schools. After the lynching of three of her friends, she became a co-owner of the </a:t>
            </a:r>
            <a:r>
              <a:rPr lang="en" sz="2500" b="1" i="1">
                <a:solidFill>
                  <a:srgbClr val="000000"/>
                </a:solidFill>
                <a:latin typeface="Alegreya"/>
                <a:ea typeface="Alegreya"/>
                <a:cs typeface="Alegreya"/>
                <a:sym typeface="Alegreya"/>
              </a:rPr>
              <a:t>Memphis Free Speech</a:t>
            </a:r>
            <a:r>
              <a:rPr lang="en" sz="2500" b="1">
                <a:solidFill>
                  <a:srgbClr val="000000"/>
                </a:solidFill>
                <a:latin typeface="Alegreya"/>
                <a:ea typeface="Alegreya"/>
                <a:cs typeface="Alegreya"/>
                <a:sym typeface="Alegreya"/>
              </a:rPr>
              <a:t> and printed an article about their murder. She was chased out of town as a result.  </a:t>
            </a:r>
            <a:endParaRPr sz="2500" b="1">
              <a:solidFill>
                <a:srgbClr val="000000"/>
              </a:solidFill>
              <a:latin typeface="Alegreya"/>
              <a:ea typeface="Alegreya"/>
              <a:cs typeface="Alegreya"/>
              <a:sym typeface="Alegreya"/>
            </a:endParaRPr>
          </a:p>
          <a:p>
            <a:pPr marL="0" lvl="0" indent="0" algn="l" rtl="0">
              <a:lnSpc>
                <a:spcPct val="100000"/>
              </a:lnSpc>
              <a:spcBef>
                <a:spcPts val="0"/>
              </a:spcBef>
              <a:spcAft>
                <a:spcPts val="0"/>
              </a:spcAft>
              <a:buNone/>
            </a:pPr>
            <a:endParaRPr sz="700" b="1">
              <a:solidFill>
                <a:srgbClr val="000000"/>
              </a:solidFill>
              <a:latin typeface="Alegreya"/>
              <a:ea typeface="Alegreya"/>
              <a:cs typeface="Alegreya"/>
              <a:sym typeface="Alegreya"/>
            </a:endParaRPr>
          </a:p>
          <a:p>
            <a:pPr marL="0" lvl="0" indent="546100" algn="l" rtl="0">
              <a:lnSpc>
                <a:spcPct val="100000"/>
              </a:lnSpc>
              <a:spcBef>
                <a:spcPts val="0"/>
              </a:spcBef>
              <a:spcAft>
                <a:spcPts val="0"/>
              </a:spcAft>
              <a:buNone/>
            </a:pPr>
            <a:r>
              <a:rPr lang="en" sz="2500" b="1">
                <a:solidFill>
                  <a:srgbClr val="000000"/>
                </a:solidFill>
                <a:latin typeface="Alegreya"/>
                <a:ea typeface="Alegreya"/>
                <a:cs typeface="Alegreya"/>
                <a:sym typeface="Alegreya"/>
              </a:rPr>
              <a:t>100 years ago, five thousand women marched on Washington, DC to demand the right to vote. Ida B. Wells was told to march at the back of the line with the black suffragists. </a:t>
            </a:r>
            <a:r>
              <a:rPr lang="en" sz="2500" b="1" u="sng">
                <a:solidFill>
                  <a:srgbClr val="000000"/>
                </a:solidFill>
                <a:latin typeface="Alegreya"/>
                <a:ea typeface="Alegreya"/>
                <a:cs typeface="Alegreya"/>
                <a:sym typeface="Alegreya"/>
              </a:rPr>
              <a:t>She refused</a:t>
            </a:r>
            <a:r>
              <a:rPr lang="en" sz="2500" b="1">
                <a:solidFill>
                  <a:srgbClr val="000000"/>
                </a:solidFill>
                <a:latin typeface="Alegreya"/>
                <a:ea typeface="Alegreya"/>
                <a:cs typeface="Alegreya"/>
                <a:sym typeface="Alegreya"/>
              </a:rPr>
              <a:t>.</a:t>
            </a: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pic>
        <p:nvPicPr>
          <p:cNvPr id="573" name="Google Shape;573;p59"/>
          <p:cNvPicPr preferRelativeResize="0"/>
          <p:nvPr/>
        </p:nvPicPr>
        <p:blipFill>
          <a:blip r:embed="rId3">
            <a:alphaModFix/>
          </a:blip>
          <a:stretch>
            <a:fillRect/>
          </a:stretch>
        </p:blipFill>
        <p:spPr>
          <a:xfrm>
            <a:off x="8429130" y="6978118"/>
            <a:ext cx="2133721" cy="1029841"/>
          </a:xfrm>
          <a:prstGeom prst="rect">
            <a:avLst/>
          </a:prstGeom>
          <a:noFill/>
          <a:ln>
            <a:noFill/>
          </a:ln>
        </p:spPr>
      </p:pic>
      <p:sp>
        <p:nvSpPr>
          <p:cNvPr id="574" name="Google Shape;574;p59"/>
          <p:cNvSpPr txBox="1"/>
          <p:nvPr/>
        </p:nvSpPr>
        <p:spPr>
          <a:xfrm>
            <a:off x="3609090" y="7228590"/>
            <a:ext cx="48201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900">
                <a:latin typeface="Alegreya"/>
                <a:ea typeface="Alegreya"/>
                <a:cs typeface="Alegreya"/>
                <a:sym typeface="Alegreya"/>
              </a:rPr>
              <a:t>Learn more here: </a:t>
            </a:r>
            <a:r>
              <a:rPr lang="en" sz="1600" u="sng">
                <a:latin typeface="Alegreya"/>
                <a:ea typeface="Alegreya"/>
                <a:cs typeface="Alegreya"/>
                <a:sym typeface="Alegreya"/>
                <a:hlinkClick r:id="rId4"/>
              </a:rPr>
              <a:t>https://www.pbs.org/blackpress/news_bios/wells.html</a:t>
            </a:r>
            <a:endParaRPr sz="1900">
              <a:latin typeface="Alegreya"/>
              <a:ea typeface="Alegreya"/>
              <a:cs typeface="Alegreya"/>
              <a:sym typeface="Alegreya"/>
            </a:endParaRPr>
          </a:p>
        </p:txBody>
      </p:sp>
      <p:sp>
        <p:nvSpPr>
          <p:cNvPr id="575" name="Google Shape;575;p59"/>
          <p:cNvSpPr txBox="1"/>
          <p:nvPr/>
        </p:nvSpPr>
        <p:spPr>
          <a:xfrm>
            <a:off x="3008800" y="1844475"/>
            <a:ext cx="5097000" cy="642300"/>
          </a:xfrm>
          <a:prstGeom prst="rect">
            <a:avLst/>
          </a:prstGeom>
          <a:solidFill>
            <a:srgbClr val="FFFFFF"/>
          </a:solidFill>
          <a:ln w="38100" cap="flat" cmpd="sng">
            <a:solidFill>
              <a:srgbClr val="D31E8D"/>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800" b="1">
                <a:solidFill>
                  <a:srgbClr val="5E1D58"/>
                </a:solidFill>
                <a:latin typeface="Alegreya"/>
                <a:ea typeface="Alegreya"/>
                <a:cs typeface="Alegreya"/>
                <a:sym typeface="Alegreya"/>
              </a:rPr>
              <a:t> Voting Rights Awareness Day 21  </a:t>
            </a:r>
            <a:endParaRPr sz="2800" b="1">
              <a:solidFill>
                <a:srgbClr val="5E1D58"/>
              </a:solidFill>
              <a:latin typeface="Alegreya"/>
              <a:ea typeface="Alegreya"/>
              <a:cs typeface="Alegreya"/>
              <a:sym typeface="Alegreya"/>
            </a:endParaRPr>
          </a:p>
          <a:p>
            <a:pPr marL="0" lvl="0" indent="0" algn="l" rtl="0">
              <a:spcBef>
                <a:spcPts val="0"/>
              </a:spcBef>
              <a:spcAft>
                <a:spcPts val="0"/>
              </a:spcAft>
              <a:buNone/>
            </a:pP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9"/>
        <p:cNvGrpSpPr/>
        <p:nvPr/>
      </p:nvGrpSpPr>
      <p:grpSpPr>
        <a:xfrm>
          <a:off x="0" y="0"/>
          <a:ext cx="0" cy="0"/>
          <a:chOff x="0" y="0"/>
          <a:chExt cx="0" cy="0"/>
        </a:xfrm>
      </p:grpSpPr>
      <p:sp>
        <p:nvSpPr>
          <p:cNvPr id="580" name="Google Shape;580;p60"/>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81" name="Google Shape;581;p60"/>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582" name="Google Shape;582;p60"/>
          <p:cNvPicPr preferRelativeResize="0"/>
          <p:nvPr/>
        </p:nvPicPr>
        <p:blipFill>
          <a:blip r:embed="rId3">
            <a:alphaModFix/>
          </a:blip>
          <a:stretch>
            <a:fillRect/>
          </a:stretch>
        </p:blipFill>
        <p:spPr>
          <a:xfrm>
            <a:off x="8816673" y="7395316"/>
            <a:ext cx="1750167" cy="844710"/>
          </a:xfrm>
          <a:prstGeom prst="rect">
            <a:avLst/>
          </a:prstGeom>
          <a:noFill/>
          <a:ln>
            <a:noFill/>
          </a:ln>
        </p:spPr>
      </p:pic>
      <p:sp>
        <p:nvSpPr>
          <p:cNvPr id="583" name="Google Shape;583;p60"/>
          <p:cNvSpPr txBox="1"/>
          <p:nvPr/>
        </p:nvSpPr>
        <p:spPr>
          <a:xfrm>
            <a:off x="294390" y="7342110"/>
            <a:ext cx="8076600" cy="9510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a:solidFill>
                  <a:srgbClr val="5E1D58"/>
                </a:solidFill>
                <a:latin typeface="Alegreya"/>
                <a:ea typeface="Alegreya"/>
                <a:cs typeface="Alegreya"/>
                <a:sym typeface="Alegreya"/>
              </a:rPr>
              <a:t>Learn more here: </a:t>
            </a:r>
            <a:r>
              <a:rPr lang="en" sz="1300" u="sng">
                <a:solidFill>
                  <a:schemeClr val="hlink"/>
                </a:solidFill>
                <a:hlinkClick r:id="rId4"/>
              </a:rPr>
              <a:t>https://nyheritage.org/exhibits/recognizing-womens-right-vote/women%E2%80%99s-march-january-2017</a:t>
            </a:r>
            <a:endParaRPr sz="1900">
              <a:solidFill>
                <a:srgbClr val="5E1D58"/>
              </a:solidFill>
              <a:latin typeface="Alegreya"/>
              <a:ea typeface="Alegreya"/>
              <a:cs typeface="Alegreya"/>
              <a:sym typeface="Alegreya"/>
            </a:endParaRPr>
          </a:p>
        </p:txBody>
      </p:sp>
      <p:sp>
        <p:nvSpPr>
          <p:cNvPr id="584" name="Google Shape;584;p60"/>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585" name="Google Shape;585;p60"/>
          <p:cNvSpPr txBox="1"/>
          <p:nvPr/>
        </p:nvSpPr>
        <p:spPr>
          <a:xfrm rot="353" flipH="1">
            <a:off x="219570" y="6677315"/>
            <a:ext cx="2920200" cy="717900"/>
          </a:xfrm>
          <a:prstGeom prst="rect">
            <a:avLst/>
          </a:prstGeom>
          <a:solidFill>
            <a:srgbClr val="571D5E"/>
          </a:solidFill>
          <a:ln w="19050" cap="flat" cmpd="sng">
            <a:solidFill>
              <a:srgbClr val="D31E8D"/>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88000"/>
              </a:lnSpc>
              <a:spcBef>
                <a:spcPts val="0"/>
              </a:spcBef>
              <a:spcAft>
                <a:spcPts val="0"/>
              </a:spcAft>
              <a:buNone/>
            </a:pPr>
            <a:r>
              <a:rPr lang="en" sz="2200" b="1">
                <a:solidFill>
                  <a:srgbClr val="FFFFFF"/>
                </a:solidFill>
                <a:latin typeface="Alegreya"/>
                <a:ea typeface="Alegreya"/>
                <a:cs typeface="Alegreya"/>
                <a:sym typeface="Alegreya"/>
              </a:rPr>
              <a:t>Elections matter. Vote. </a:t>
            </a:r>
            <a:endParaRPr sz="2200" b="1">
              <a:solidFill>
                <a:srgbClr val="FFFFFF"/>
              </a:solidFill>
              <a:latin typeface="Alegreya"/>
              <a:ea typeface="Alegreya"/>
              <a:cs typeface="Alegreya"/>
              <a:sym typeface="Alegreya"/>
            </a:endParaRPr>
          </a:p>
          <a:p>
            <a:pPr marL="0" lvl="0" indent="0" algn="ctr" rtl="0">
              <a:spcBef>
                <a:spcPts val="0"/>
              </a:spcBef>
              <a:spcAft>
                <a:spcPts val="0"/>
              </a:spcAft>
              <a:buNone/>
            </a:pPr>
            <a:r>
              <a:rPr lang="en" sz="1400" b="1">
                <a:solidFill>
                  <a:srgbClr val="FFFFFF"/>
                </a:solidFill>
                <a:latin typeface="Alegreya"/>
                <a:ea typeface="Alegreya"/>
                <a:cs typeface="Alegreya"/>
                <a:sym typeface="Alegreya"/>
              </a:rPr>
              <a:t> </a:t>
            </a:r>
            <a:r>
              <a:rPr lang="en" sz="1700" b="1">
                <a:solidFill>
                  <a:srgbClr val="FFFFFF"/>
                </a:solidFill>
                <a:latin typeface="Alegreya"/>
                <a:ea typeface="Alegreya"/>
                <a:cs typeface="Alegreya"/>
                <a:sym typeface="Alegreya"/>
              </a:rPr>
              <a:t>#NYSUTWomenVote2020</a:t>
            </a:r>
            <a:endParaRPr sz="1700" b="1">
              <a:solidFill>
                <a:srgbClr val="FFFFFF"/>
              </a:solidFill>
              <a:latin typeface="Alegreya"/>
              <a:ea typeface="Alegreya"/>
              <a:cs typeface="Alegreya"/>
              <a:sym typeface="Alegreya"/>
            </a:endParaRPr>
          </a:p>
        </p:txBody>
      </p:sp>
      <p:sp>
        <p:nvSpPr>
          <p:cNvPr id="586" name="Google Shape;586;p60"/>
          <p:cNvSpPr txBox="1"/>
          <p:nvPr/>
        </p:nvSpPr>
        <p:spPr>
          <a:xfrm>
            <a:off x="5683470" y="1322800"/>
            <a:ext cx="4974600" cy="43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solidFill>
                  <a:schemeClr val="lt1"/>
                </a:solidFill>
                <a:latin typeface="Caveat"/>
                <a:ea typeface="Caveat"/>
                <a:cs typeface="Caveat"/>
                <a:sym typeface="Caveat"/>
              </a:rPr>
              <a:t>In Sisterhood and Solidarity,  NYSUT Women</a:t>
            </a:r>
            <a:endParaRPr sz="1700"/>
          </a:p>
        </p:txBody>
      </p:sp>
      <p:sp>
        <p:nvSpPr>
          <p:cNvPr id="587" name="Google Shape;587;p60"/>
          <p:cNvSpPr txBox="1"/>
          <p:nvPr/>
        </p:nvSpPr>
        <p:spPr>
          <a:xfrm>
            <a:off x="294390" y="298620"/>
            <a:ext cx="10370400" cy="1293600"/>
          </a:xfrm>
          <a:prstGeom prst="rect">
            <a:avLst/>
          </a:prstGeom>
          <a:solidFill>
            <a:srgbClr val="571D5E"/>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90000"/>
              </a:lnSpc>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700" b="1">
                <a:solidFill>
                  <a:srgbClr val="FFFFFF"/>
                </a:solidFill>
                <a:latin typeface="Alegreya"/>
                <a:ea typeface="Alegreya"/>
                <a:cs typeface="Alegreya"/>
                <a:sym typeface="Alegreya"/>
              </a:rPr>
              <a:t>           </a:t>
            </a:r>
            <a:endParaRPr sz="1700" b="1">
              <a:solidFill>
                <a:srgbClr val="FFFFFF"/>
              </a:solidFill>
              <a:latin typeface="Alegreya"/>
              <a:ea typeface="Alegreya"/>
              <a:cs typeface="Alegreya"/>
              <a:sym typeface="Alegreya"/>
            </a:endParaRPr>
          </a:p>
          <a:p>
            <a:pPr marL="0" lvl="0" indent="0" algn="l" rtl="0">
              <a:lnSpc>
                <a:spcPct val="90000"/>
              </a:lnSpc>
              <a:spcBef>
                <a:spcPts val="0"/>
              </a:spcBef>
              <a:spcAft>
                <a:spcPts val="0"/>
              </a:spcAft>
              <a:buNone/>
            </a:pPr>
            <a:endParaRPr sz="1600" b="1">
              <a:solidFill>
                <a:schemeClr val="dk1"/>
              </a:solidFill>
              <a:highlight>
                <a:srgbClr val="FFFFFF"/>
              </a:highlight>
            </a:endParaRPr>
          </a:p>
        </p:txBody>
      </p:sp>
      <p:sp>
        <p:nvSpPr>
          <p:cNvPr id="588" name="Google Shape;588;p60"/>
          <p:cNvSpPr txBox="1"/>
          <p:nvPr/>
        </p:nvSpPr>
        <p:spPr>
          <a:xfrm>
            <a:off x="6312690" y="1091400"/>
            <a:ext cx="4475100" cy="500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000" b="1">
                <a:solidFill>
                  <a:schemeClr val="lt1"/>
                </a:solidFill>
                <a:latin typeface="Caveat"/>
                <a:ea typeface="Caveat"/>
                <a:cs typeface="Caveat"/>
                <a:sym typeface="Caveat"/>
              </a:rPr>
              <a:t>In Sisterhood and Solidarity,  NYSUT Women</a:t>
            </a:r>
            <a:endParaRPr sz="1300">
              <a:solidFill>
                <a:srgbClr val="FFFFFF"/>
              </a:solidFill>
            </a:endParaRPr>
          </a:p>
          <a:p>
            <a:pPr marL="0" lvl="0" indent="0" algn="l" rtl="0">
              <a:spcBef>
                <a:spcPts val="0"/>
              </a:spcBef>
              <a:spcAft>
                <a:spcPts val="0"/>
              </a:spcAft>
              <a:buNone/>
            </a:pPr>
            <a:endParaRPr sz="1700"/>
          </a:p>
        </p:txBody>
      </p:sp>
      <p:pic>
        <p:nvPicPr>
          <p:cNvPr id="589" name="Google Shape;589;p60"/>
          <p:cNvPicPr preferRelativeResize="0"/>
          <p:nvPr/>
        </p:nvPicPr>
        <p:blipFill>
          <a:blip r:embed="rId5">
            <a:alphaModFix/>
          </a:blip>
          <a:stretch>
            <a:fillRect/>
          </a:stretch>
        </p:blipFill>
        <p:spPr>
          <a:xfrm rot="-374924">
            <a:off x="454706" y="2009313"/>
            <a:ext cx="2865670" cy="4478604"/>
          </a:xfrm>
          <a:prstGeom prst="rect">
            <a:avLst/>
          </a:prstGeom>
          <a:noFill/>
          <a:ln>
            <a:noFill/>
          </a:ln>
        </p:spPr>
      </p:pic>
      <p:sp>
        <p:nvSpPr>
          <p:cNvPr id="590" name="Google Shape;590;p60"/>
          <p:cNvSpPr/>
          <p:nvPr/>
        </p:nvSpPr>
        <p:spPr>
          <a:xfrm>
            <a:off x="3250860" y="1526610"/>
            <a:ext cx="4298400" cy="5007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Clr>
                <a:schemeClr val="dk1"/>
              </a:buClr>
              <a:buSzPts val="1300"/>
              <a:buFont typeface="Arial"/>
              <a:buNone/>
            </a:pPr>
            <a:r>
              <a:rPr lang="en" sz="2300" b="1">
                <a:solidFill>
                  <a:schemeClr val="dk1"/>
                </a:solidFill>
                <a:latin typeface="Alegreya"/>
                <a:ea typeface="Alegreya"/>
                <a:cs typeface="Alegreya"/>
                <a:sym typeface="Alegreya"/>
              </a:rPr>
              <a:t> Voting Rights Awareness Day  22</a:t>
            </a:r>
            <a:endParaRPr sz="1600"/>
          </a:p>
        </p:txBody>
      </p:sp>
      <p:sp>
        <p:nvSpPr>
          <p:cNvPr id="591" name="Google Shape;591;p60"/>
          <p:cNvSpPr txBox="1"/>
          <p:nvPr/>
        </p:nvSpPr>
        <p:spPr>
          <a:xfrm>
            <a:off x="3485280" y="2303790"/>
            <a:ext cx="7081500" cy="1573500"/>
          </a:xfrm>
          <a:prstGeom prst="rect">
            <a:avLst/>
          </a:prstGeom>
          <a:solidFill>
            <a:srgbClr val="E6CE2B">
              <a:alpha val="70390"/>
            </a:srgbClr>
          </a:solidFill>
          <a:ln w="38100"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546100" algn="l" rtl="0">
              <a:lnSpc>
                <a:spcPct val="90000"/>
              </a:lnSpc>
              <a:spcBef>
                <a:spcPts val="0"/>
              </a:spcBef>
              <a:spcAft>
                <a:spcPts val="1800"/>
              </a:spcAft>
              <a:buClr>
                <a:schemeClr val="dk1"/>
              </a:buClr>
              <a:buSzPts val="1300"/>
              <a:buFont typeface="Arial"/>
              <a:buNone/>
            </a:pPr>
            <a:r>
              <a:rPr lang="en" sz="1700" b="1">
                <a:solidFill>
                  <a:schemeClr val="dk1"/>
                </a:solidFill>
                <a:latin typeface="Alegreya"/>
                <a:ea typeface="Alegreya"/>
                <a:cs typeface="Alegreya"/>
                <a:sym typeface="Alegreya"/>
              </a:rPr>
              <a:t>When women in New York State won the right to vote in 1917, they changed the national political landscape. New York was not the first state to give women the vote, but it was a tipping point for the suffrage movement. In August 1920, the 19th Amendment granted women the right to vote. It is also important to note that while legally entitled to vote, black women were effectively denied voting rights in numerous Southern states until 1965.</a:t>
            </a:r>
            <a:endParaRPr sz="1700" b="1">
              <a:solidFill>
                <a:schemeClr val="dk1"/>
              </a:solidFill>
              <a:latin typeface="Alegreya"/>
              <a:ea typeface="Alegreya"/>
              <a:cs typeface="Alegreya"/>
              <a:sym typeface="Alegreya"/>
            </a:endParaRPr>
          </a:p>
        </p:txBody>
      </p:sp>
      <p:sp>
        <p:nvSpPr>
          <p:cNvPr id="592" name="Google Shape;592;p60"/>
          <p:cNvSpPr txBox="1"/>
          <p:nvPr/>
        </p:nvSpPr>
        <p:spPr>
          <a:xfrm>
            <a:off x="3485280" y="4008255"/>
            <a:ext cx="7081500" cy="1573500"/>
          </a:xfrm>
          <a:prstGeom prst="rect">
            <a:avLst/>
          </a:prstGeom>
          <a:solidFill>
            <a:srgbClr val="E6CE2B">
              <a:alpha val="70390"/>
            </a:srgbClr>
          </a:solidFill>
          <a:ln w="38100"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546100" algn="l" rtl="0">
              <a:lnSpc>
                <a:spcPct val="92000"/>
              </a:lnSpc>
              <a:spcBef>
                <a:spcPts val="0"/>
              </a:spcBef>
              <a:spcAft>
                <a:spcPts val="0"/>
              </a:spcAft>
              <a:buNone/>
            </a:pPr>
            <a:r>
              <a:rPr lang="en" sz="1900" b="1">
                <a:solidFill>
                  <a:schemeClr val="dk1"/>
                </a:solidFill>
                <a:latin typeface="Alegreya"/>
                <a:ea typeface="Alegreya"/>
                <a:cs typeface="Alegreya"/>
                <a:sym typeface="Alegreya"/>
              </a:rPr>
              <a:t>Movements to end inequality have no beginning and no end, but rather ebb and flow in waves. The strategic decision to focus solely on gaining the vote and drop the issues like </a:t>
            </a:r>
            <a:r>
              <a:rPr lang="en" sz="1900" b="1" u="sng">
                <a:solidFill>
                  <a:schemeClr val="dk1"/>
                </a:solidFill>
                <a:latin typeface="Alegreya"/>
                <a:ea typeface="Alegreya"/>
                <a:cs typeface="Alegreya"/>
                <a:sym typeface="Alegreya"/>
              </a:rPr>
              <a:t>wage equity, legal reform, and body rights for which nineteenth century women had been working had consequences. </a:t>
            </a:r>
            <a:endParaRPr sz="1900" b="1" u="sng">
              <a:solidFill>
                <a:schemeClr val="dk1"/>
              </a:solidFill>
              <a:latin typeface="Alegreya"/>
              <a:ea typeface="Alegreya"/>
              <a:cs typeface="Alegreya"/>
              <a:sym typeface="Alegreya"/>
            </a:endParaRPr>
          </a:p>
          <a:p>
            <a:pPr marL="0" lvl="0" indent="546100" algn="l" rtl="0">
              <a:lnSpc>
                <a:spcPct val="90000"/>
              </a:lnSpc>
              <a:spcBef>
                <a:spcPts val="1800"/>
              </a:spcBef>
              <a:spcAft>
                <a:spcPts val="1800"/>
              </a:spcAft>
              <a:buNone/>
            </a:pPr>
            <a:endParaRPr sz="1600" b="1">
              <a:solidFill>
                <a:schemeClr val="dk1"/>
              </a:solidFill>
              <a:latin typeface="Alegreya"/>
              <a:ea typeface="Alegreya"/>
              <a:cs typeface="Alegreya"/>
              <a:sym typeface="Alegreya"/>
            </a:endParaRPr>
          </a:p>
        </p:txBody>
      </p:sp>
      <p:sp>
        <p:nvSpPr>
          <p:cNvPr id="593" name="Google Shape;593;p60"/>
          <p:cNvSpPr txBox="1"/>
          <p:nvPr/>
        </p:nvSpPr>
        <p:spPr>
          <a:xfrm>
            <a:off x="3485280" y="5712705"/>
            <a:ext cx="7081500" cy="1473600"/>
          </a:xfrm>
          <a:prstGeom prst="rect">
            <a:avLst/>
          </a:prstGeom>
          <a:solidFill>
            <a:srgbClr val="E6CE2B">
              <a:alpha val="70390"/>
            </a:srgbClr>
          </a:solidFill>
          <a:ln w="38100"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546100" algn="l" rtl="0">
              <a:spcBef>
                <a:spcPts val="0"/>
              </a:spcBef>
              <a:spcAft>
                <a:spcPts val="1800"/>
              </a:spcAft>
              <a:buNone/>
            </a:pPr>
            <a:r>
              <a:rPr lang="en" sz="1900" b="1">
                <a:solidFill>
                  <a:schemeClr val="dk1"/>
                </a:solidFill>
                <a:latin typeface="Alegreya"/>
                <a:ea typeface="Alegreya"/>
                <a:cs typeface="Alegreya"/>
                <a:sym typeface="Alegreya"/>
              </a:rPr>
              <a:t>The League of Women Voters emerged out of the National American Woman Suffrage Association, powerfully determined to get women to vote in an educated way, but the organized momentum to push for specific reforms for women had been lost. </a:t>
            </a:r>
            <a:endParaRPr sz="1900" b="1">
              <a:solidFill>
                <a:schemeClr val="dk1"/>
              </a:solidFill>
              <a:latin typeface="Alegreya"/>
              <a:ea typeface="Alegreya"/>
              <a:cs typeface="Alegreya"/>
              <a:sym typeface="Alegrey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7"/>
        <p:cNvGrpSpPr/>
        <p:nvPr/>
      </p:nvGrpSpPr>
      <p:grpSpPr>
        <a:xfrm>
          <a:off x="0" y="0"/>
          <a:ext cx="0" cy="0"/>
          <a:chOff x="0" y="0"/>
          <a:chExt cx="0" cy="0"/>
        </a:xfrm>
      </p:grpSpPr>
      <p:sp>
        <p:nvSpPr>
          <p:cNvPr id="598" name="Google Shape;598;p61"/>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599" name="Google Shape;599;p61"/>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00" name="Google Shape;600;p61"/>
          <p:cNvSpPr txBox="1"/>
          <p:nvPr/>
        </p:nvSpPr>
        <p:spPr>
          <a:xfrm>
            <a:off x="3227220" y="7133940"/>
            <a:ext cx="5597700" cy="4218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600" u="sng">
                <a:solidFill>
                  <a:schemeClr val="hlink"/>
                </a:solidFill>
                <a:latin typeface="Alegreya"/>
                <a:ea typeface="Alegreya"/>
                <a:cs typeface="Alegreya"/>
                <a:sym typeface="Alegreya"/>
                <a:hlinkClick r:id="rId3"/>
              </a:rPr>
              <a:t>Learn more here: </a:t>
            </a:r>
            <a:r>
              <a:rPr lang="en" sz="1600" u="sng">
                <a:solidFill>
                  <a:schemeClr val="hlink"/>
                </a:solidFill>
                <a:latin typeface="Alegreya"/>
                <a:ea typeface="Alegreya"/>
                <a:cs typeface="Alegreya"/>
                <a:sym typeface="Alegreya"/>
                <a:hlinkClick r:id="rId4"/>
              </a:rPr>
              <a:t>https://www.history.com/news/selma-bloody-sunday-attack-civil-rights-movement</a:t>
            </a:r>
            <a:endParaRPr sz="1600" b="1">
              <a:solidFill>
                <a:srgbClr val="5E1D58"/>
              </a:solidFill>
              <a:latin typeface="Alegreya"/>
              <a:ea typeface="Alegreya"/>
              <a:cs typeface="Alegreya"/>
              <a:sym typeface="Alegreya"/>
            </a:endParaRPr>
          </a:p>
          <a:p>
            <a:pPr marL="0" lvl="0" indent="0" algn="l" rtl="0">
              <a:spcBef>
                <a:spcPts val="0"/>
              </a:spcBef>
              <a:spcAft>
                <a:spcPts val="0"/>
              </a:spcAft>
              <a:buNone/>
            </a:pPr>
            <a:endParaRPr sz="1300">
              <a:solidFill>
                <a:srgbClr val="5E1D58"/>
              </a:solidFill>
              <a:latin typeface="Alegreya"/>
              <a:ea typeface="Alegreya"/>
              <a:cs typeface="Alegreya"/>
              <a:sym typeface="Alegreya"/>
            </a:endParaRPr>
          </a:p>
        </p:txBody>
      </p:sp>
      <p:sp>
        <p:nvSpPr>
          <p:cNvPr id="601" name="Google Shape;601;p61"/>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02" name="Google Shape;602;p61"/>
          <p:cNvSpPr txBox="1">
            <a:spLocks noGrp="1"/>
          </p:cNvSpPr>
          <p:nvPr>
            <p:ph type="subTitle" idx="1"/>
          </p:nvPr>
        </p:nvSpPr>
        <p:spPr>
          <a:xfrm>
            <a:off x="301140" y="2110680"/>
            <a:ext cx="10370400" cy="4856400"/>
          </a:xfrm>
          <a:prstGeom prst="rect">
            <a:avLst/>
          </a:prstGeom>
          <a:solidFill>
            <a:srgbClr val="EFD83A">
              <a:alpha val="79890"/>
            </a:srgbClr>
          </a:solidFill>
          <a:ln w="28575" cap="flat" cmpd="sng">
            <a:solidFill>
              <a:srgbClr val="571D5E"/>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pic>
        <p:nvPicPr>
          <p:cNvPr id="603" name="Google Shape;603;p61"/>
          <p:cNvPicPr preferRelativeResize="0"/>
          <p:nvPr/>
        </p:nvPicPr>
        <p:blipFill>
          <a:blip r:embed="rId5">
            <a:alphaModFix/>
          </a:blip>
          <a:stretch>
            <a:fillRect/>
          </a:stretch>
        </p:blipFill>
        <p:spPr>
          <a:xfrm>
            <a:off x="6213593" y="3006900"/>
            <a:ext cx="4299840" cy="2901709"/>
          </a:xfrm>
          <a:prstGeom prst="rect">
            <a:avLst/>
          </a:prstGeom>
          <a:noFill/>
          <a:ln w="38100" cap="flat" cmpd="sng">
            <a:solidFill>
              <a:srgbClr val="A64D79"/>
            </a:solidFill>
            <a:prstDash val="solid"/>
            <a:round/>
            <a:headEnd type="none" w="sm" len="sm"/>
            <a:tailEnd type="none" w="sm" len="sm"/>
          </a:ln>
        </p:spPr>
      </p:pic>
      <p:sp>
        <p:nvSpPr>
          <p:cNvPr id="604" name="Google Shape;604;p61"/>
          <p:cNvSpPr txBox="1"/>
          <p:nvPr/>
        </p:nvSpPr>
        <p:spPr>
          <a:xfrm>
            <a:off x="301140" y="345180"/>
            <a:ext cx="10370400" cy="1509900"/>
          </a:xfrm>
          <a:prstGeom prst="rect">
            <a:avLst/>
          </a:prstGeom>
          <a:solidFill>
            <a:srgbClr val="571D5E"/>
          </a:solidFill>
          <a:ln w="28575"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700" b="1">
                <a:solidFill>
                  <a:srgbClr val="FFFFFF"/>
                </a:solidFill>
                <a:latin typeface="Alegreya"/>
                <a:ea typeface="Alegreya"/>
                <a:cs typeface="Alegreya"/>
                <a:sym typeface="Alegreya"/>
              </a:rPr>
              <a:t>  </a:t>
            </a:r>
            <a:endParaRPr sz="1700" b="1">
              <a:solidFill>
                <a:srgbClr val="FFFFFF"/>
              </a:solidFill>
              <a:latin typeface="Alegreya"/>
              <a:ea typeface="Alegreya"/>
              <a:cs typeface="Alegreya"/>
              <a:sym typeface="Alegreya"/>
            </a:endParaRPr>
          </a:p>
          <a:p>
            <a:pPr marL="4940300" lvl="0" indent="0" algn="l" rtl="0">
              <a:spcBef>
                <a:spcPts val="0"/>
              </a:spcBef>
              <a:spcAft>
                <a:spcPts val="0"/>
              </a:spcAft>
              <a:buNone/>
            </a:pPr>
            <a:r>
              <a:rPr lang="en" sz="2400" b="1">
                <a:solidFill>
                  <a:schemeClr val="lt1"/>
                </a:solidFill>
                <a:latin typeface="Caveat"/>
                <a:ea typeface="Caveat"/>
                <a:cs typeface="Caveat"/>
                <a:sym typeface="Caveat"/>
              </a:rPr>
              <a:t>     In Sisterhood and Solidarity,  NYSUT Women</a:t>
            </a:r>
            <a:endParaRPr sz="1800">
              <a:solidFill>
                <a:schemeClr val="dk1"/>
              </a:solidFill>
            </a:endParaRPr>
          </a:p>
          <a:p>
            <a:pPr marL="5486400" lvl="0" indent="546100" algn="l" rtl="0">
              <a:spcBef>
                <a:spcPts val="0"/>
              </a:spcBef>
              <a:spcAft>
                <a:spcPts val="0"/>
              </a:spcAft>
              <a:buNone/>
            </a:pPr>
            <a:r>
              <a:rPr lang="en" sz="1600" b="1">
                <a:solidFill>
                  <a:srgbClr val="FFFFFF"/>
                </a:solidFill>
                <a:latin typeface="Alegreya"/>
                <a:ea typeface="Alegreya"/>
                <a:cs typeface="Alegreya"/>
                <a:sym typeface="Alegreya"/>
              </a:rPr>
              <a:t>         </a:t>
            </a:r>
            <a:endParaRPr sz="1600" b="1">
              <a:solidFill>
                <a:srgbClr val="FFFFFF"/>
              </a:solidFill>
              <a:latin typeface="Alegreya"/>
              <a:ea typeface="Alegreya"/>
              <a:cs typeface="Alegreya"/>
              <a:sym typeface="Alegreya"/>
            </a:endParaRPr>
          </a:p>
          <a:p>
            <a:pPr marL="0" lvl="0" indent="0" algn="l" rtl="0">
              <a:spcBef>
                <a:spcPts val="0"/>
              </a:spcBef>
              <a:spcAft>
                <a:spcPts val="0"/>
              </a:spcAft>
              <a:buNone/>
            </a:pPr>
            <a:endParaRPr sz="1200" b="1">
              <a:solidFill>
                <a:schemeClr val="dk1"/>
              </a:solidFill>
              <a:highlight>
                <a:srgbClr val="FFFFFF"/>
              </a:highlight>
            </a:endParaRPr>
          </a:p>
        </p:txBody>
      </p:sp>
      <p:pic>
        <p:nvPicPr>
          <p:cNvPr id="605" name="Google Shape;605;p61"/>
          <p:cNvPicPr preferRelativeResize="0"/>
          <p:nvPr/>
        </p:nvPicPr>
        <p:blipFill>
          <a:blip r:embed="rId6">
            <a:alphaModFix/>
          </a:blip>
          <a:stretch>
            <a:fillRect/>
          </a:stretch>
        </p:blipFill>
        <p:spPr>
          <a:xfrm>
            <a:off x="8701020" y="7230100"/>
            <a:ext cx="1970643" cy="951120"/>
          </a:xfrm>
          <a:prstGeom prst="rect">
            <a:avLst/>
          </a:prstGeom>
          <a:noFill/>
          <a:ln>
            <a:noFill/>
          </a:ln>
        </p:spPr>
      </p:pic>
      <p:sp>
        <p:nvSpPr>
          <p:cNvPr id="606" name="Google Shape;606;p61"/>
          <p:cNvSpPr/>
          <p:nvPr/>
        </p:nvSpPr>
        <p:spPr>
          <a:xfrm>
            <a:off x="262890" y="6996690"/>
            <a:ext cx="2946900" cy="594300"/>
          </a:xfrm>
          <a:prstGeom prst="rect">
            <a:avLst/>
          </a:prstGeom>
          <a:solidFill>
            <a:srgbClr val="571D5E"/>
          </a:solidFill>
          <a:ln w="28575" cap="flat" cmpd="sng">
            <a:solidFill>
              <a:srgbClr val="D31E8D"/>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Clr>
                <a:schemeClr val="dk1"/>
              </a:buClr>
              <a:buSzPts val="1300"/>
              <a:buFont typeface="Arial"/>
              <a:buNone/>
            </a:pPr>
            <a:r>
              <a:rPr lang="en" sz="1900" b="1">
                <a:solidFill>
                  <a:schemeClr val="lt1"/>
                </a:solidFill>
                <a:latin typeface="Alegreya"/>
                <a:ea typeface="Alegreya"/>
                <a:cs typeface="Alegreya"/>
                <a:sym typeface="Alegreya"/>
              </a:rPr>
              <a:t>#NYSUTWomenVote2020</a:t>
            </a:r>
            <a:endParaRPr sz="1400"/>
          </a:p>
        </p:txBody>
      </p:sp>
      <p:sp>
        <p:nvSpPr>
          <p:cNvPr id="607" name="Google Shape;607;p61"/>
          <p:cNvSpPr/>
          <p:nvPr/>
        </p:nvSpPr>
        <p:spPr>
          <a:xfrm>
            <a:off x="3445375" y="1854900"/>
            <a:ext cx="3972900" cy="491700"/>
          </a:xfrm>
          <a:prstGeom prst="rect">
            <a:avLst/>
          </a:prstGeom>
          <a:solidFill>
            <a:srgbClr val="FFFFFF"/>
          </a:solidFill>
          <a:ln w="38100" cap="flat" cmpd="sng">
            <a:solidFill>
              <a:srgbClr val="D31E8D"/>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2200" b="1">
                <a:latin typeface="Alegreya"/>
                <a:ea typeface="Alegreya"/>
                <a:cs typeface="Alegreya"/>
                <a:sym typeface="Alegreya"/>
              </a:rPr>
              <a:t>Voting Rights Awareness Day 23</a:t>
            </a:r>
            <a:endParaRPr sz="2200" b="1">
              <a:latin typeface="Alegreya"/>
              <a:ea typeface="Alegreya"/>
              <a:cs typeface="Alegreya"/>
              <a:sym typeface="Alegreya"/>
            </a:endParaRPr>
          </a:p>
        </p:txBody>
      </p:sp>
      <p:sp>
        <p:nvSpPr>
          <p:cNvPr id="608" name="Google Shape;608;p61"/>
          <p:cNvSpPr txBox="1"/>
          <p:nvPr/>
        </p:nvSpPr>
        <p:spPr>
          <a:xfrm>
            <a:off x="289890" y="2319180"/>
            <a:ext cx="5796000" cy="2580900"/>
          </a:xfrm>
          <a:prstGeom prst="rect">
            <a:avLst/>
          </a:prstGeom>
          <a:noFill/>
          <a:ln>
            <a:noFill/>
          </a:ln>
        </p:spPr>
        <p:txBody>
          <a:bodyPr spcFirstLastPara="1" wrap="square" lIns="109700" tIns="109700" rIns="109700" bIns="109700" anchor="t" anchorCtr="0">
            <a:noAutofit/>
          </a:bodyPr>
          <a:lstStyle/>
          <a:p>
            <a:pPr marL="0" lvl="0" indent="0" algn="just" rtl="0">
              <a:spcBef>
                <a:spcPts val="0"/>
              </a:spcBef>
              <a:spcAft>
                <a:spcPts val="0"/>
              </a:spcAft>
              <a:buNone/>
            </a:pPr>
            <a:r>
              <a:rPr lang="en" sz="2200" b="1">
                <a:latin typeface="Alegreya"/>
                <a:ea typeface="Alegreya"/>
                <a:cs typeface="Alegreya"/>
                <a:sym typeface="Alegreya"/>
              </a:rPr>
              <a:t>In response to the brutality faced by peaceful voting rights protesters, civil rights leaders organized a 54 mile march from Selma to Montgomery, Alabama.  Gov. Wallace ordered state troopers “to use whatever measures are necessary to prevent a march.” Troopers used tear gas, clubs, whips, and rubber tubing wrapped in barbed wire. The protestors did not fight back, and the  news media were there to document what became known as, “Bloody Sunday.”  This atrocity galvanized public opinion around voting rights. Five months later, the Voting Rights Act was passed. </a:t>
            </a:r>
            <a:endParaRPr sz="2200" b="1">
              <a:latin typeface="Alegreya"/>
              <a:ea typeface="Alegreya"/>
              <a:cs typeface="Alegreya"/>
              <a:sym typeface="Alegrey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2"/>
        <p:cNvGrpSpPr/>
        <p:nvPr/>
      </p:nvGrpSpPr>
      <p:grpSpPr>
        <a:xfrm>
          <a:off x="0" y="0"/>
          <a:ext cx="0" cy="0"/>
          <a:chOff x="0" y="0"/>
          <a:chExt cx="0" cy="0"/>
        </a:xfrm>
      </p:grpSpPr>
      <p:sp>
        <p:nvSpPr>
          <p:cNvPr id="613" name="Google Shape;613;p62"/>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a:t>.,</a:t>
            </a:r>
            <a:endParaRPr sz="1700"/>
          </a:p>
        </p:txBody>
      </p:sp>
      <p:sp>
        <p:nvSpPr>
          <p:cNvPr id="614" name="Google Shape;614;p62"/>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15" name="Google Shape;615;p62"/>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616" name="Google Shape;616;p62"/>
          <p:cNvPicPr preferRelativeResize="0"/>
          <p:nvPr/>
        </p:nvPicPr>
        <p:blipFill rotWithShape="1">
          <a:blip r:embed="rId3">
            <a:alphaModFix/>
          </a:blip>
          <a:srcRect t="-5170" b="5169"/>
          <a:stretch/>
        </p:blipFill>
        <p:spPr>
          <a:xfrm>
            <a:off x="8269769" y="6981890"/>
            <a:ext cx="2441759" cy="1178490"/>
          </a:xfrm>
          <a:prstGeom prst="rect">
            <a:avLst/>
          </a:prstGeom>
          <a:noFill/>
          <a:ln>
            <a:noFill/>
          </a:ln>
        </p:spPr>
      </p:pic>
      <p:sp>
        <p:nvSpPr>
          <p:cNvPr id="617" name="Google Shape;617;p62"/>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18" name="Google Shape;618;p62"/>
          <p:cNvSpPr txBox="1"/>
          <p:nvPr/>
        </p:nvSpPr>
        <p:spPr>
          <a:xfrm>
            <a:off x="294390" y="317190"/>
            <a:ext cx="10370400" cy="1840800"/>
          </a:xfrm>
          <a:prstGeom prst="rect">
            <a:avLst/>
          </a:prstGeom>
          <a:solidFill>
            <a:srgbClr val="571D5E"/>
          </a:solidFill>
          <a:ln w="9525" cap="flat" cmpd="sng">
            <a:solidFill>
              <a:srgbClr val="8E7CC3"/>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619" name="Google Shape;619;p62"/>
          <p:cNvSpPr txBox="1"/>
          <p:nvPr/>
        </p:nvSpPr>
        <p:spPr>
          <a:xfrm>
            <a:off x="5301420" y="1513260"/>
            <a:ext cx="5089200" cy="500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620" name="Google Shape;620;p62"/>
          <p:cNvSpPr txBox="1">
            <a:spLocks noGrp="1"/>
          </p:cNvSpPr>
          <p:nvPr>
            <p:ph type="subTitle" idx="1"/>
          </p:nvPr>
        </p:nvSpPr>
        <p:spPr>
          <a:xfrm>
            <a:off x="374040" y="2844660"/>
            <a:ext cx="10224600" cy="3611100"/>
          </a:xfrm>
          <a:prstGeom prst="rect">
            <a:avLst/>
          </a:prstGeom>
          <a:solidFill>
            <a:srgbClr val="E6CE2B">
              <a:alpha val="77650"/>
            </a:srgbClr>
          </a:solidFill>
          <a:ln w="76200" cap="flat" cmpd="sng">
            <a:solidFill>
              <a:srgbClr val="351C75"/>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19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r>
              <a:rPr lang="en" sz="2500" b="1">
                <a:solidFill>
                  <a:srgbClr val="000000"/>
                </a:solidFill>
                <a:latin typeface="Alegreya"/>
                <a:ea typeface="Alegreya"/>
                <a:cs typeface="Alegreya"/>
                <a:sym typeface="Alegreya"/>
              </a:rPr>
              <a:t>In July 2020, The League of Women Voters sued the NYS Board of Elections </a:t>
            </a:r>
            <a:endParaRPr sz="25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500" b="1">
                <a:solidFill>
                  <a:srgbClr val="000000"/>
                </a:solidFill>
                <a:latin typeface="Alegreya"/>
                <a:ea typeface="Alegreya"/>
                <a:cs typeface="Alegreya"/>
                <a:sym typeface="Alegreya"/>
              </a:rPr>
              <a:t>citing flawed absentee ballot procedures that resulted in rejected ballots.</a:t>
            </a:r>
            <a:endParaRPr sz="25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400">
              <a:solidFill>
                <a:srgbClr val="000000"/>
              </a:solidFill>
              <a:latin typeface="Alegreya"/>
              <a:ea typeface="Alegreya"/>
              <a:cs typeface="Alegreya"/>
              <a:sym typeface="Alegreya"/>
            </a:endParaRPr>
          </a:p>
          <a:p>
            <a:pPr marL="0" lvl="0" indent="0" algn="ctr" rtl="0">
              <a:lnSpc>
                <a:spcPct val="115000"/>
              </a:lnSpc>
              <a:spcBef>
                <a:spcPts val="0"/>
              </a:spcBef>
              <a:spcAft>
                <a:spcPts val="0"/>
              </a:spcAft>
              <a:buClr>
                <a:schemeClr val="dk1"/>
              </a:buClr>
              <a:buSzPts val="1300"/>
              <a:buFont typeface="Arial"/>
              <a:buNone/>
            </a:pPr>
            <a:r>
              <a:rPr lang="en" sz="2600">
                <a:solidFill>
                  <a:srgbClr val="000000"/>
                </a:solidFill>
                <a:latin typeface="Alegreya"/>
                <a:ea typeface="Alegreya"/>
                <a:cs typeface="Alegreya"/>
                <a:sym typeface="Alegreya"/>
              </a:rPr>
              <a:t>     </a:t>
            </a:r>
            <a:r>
              <a:rPr lang="en" sz="2300" b="1">
                <a:solidFill>
                  <a:srgbClr val="000000"/>
                </a:solidFill>
                <a:latin typeface="Alegreya"/>
                <a:ea typeface="Alegreya"/>
                <a:cs typeface="Alegreya"/>
                <a:sym typeface="Alegreya"/>
              </a:rPr>
              <a:t>Use the following sites to fill out your absentee ballot correctly. </a:t>
            </a:r>
            <a:endParaRPr sz="700">
              <a:solidFill>
                <a:srgbClr val="000000"/>
              </a:solidFill>
              <a:latin typeface="Calibri"/>
              <a:ea typeface="Calibri"/>
              <a:cs typeface="Calibri"/>
              <a:sym typeface="Calibri"/>
            </a:endParaRPr>
          </a:p>
        </p:txBody>
      </p:sp>
      <p:sp>
        <p:nvSpPr>
          <p:cNvPr id="621" name="Google Shape;621;p62"/>
          <p:cNvSpPr txBox="1"/>
          <p:nvPr/>
        </p:nvSpPr>
        <p:spPr>
          <a:xfrm>
            <a:off x="2964270" y="2061873"/>
            <a:ext cx="5274600" cy="6762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latin typeface="Alegreya"/>
                <a:ea typeface="Alegreya"/>
                <a:cs typeface="Alegreya"/>
                <a:sym typeface="Alegreya"/>
              </a:rPr>
              <a:t> Voting Rights Awareness Day  24</a:t>
            </a:r>
            <a:endParaRPr sz="2900" b="1">
              <a:latin typeface="Alegreya"/>
              <a:ea typeface="Alegreya"/>
              <a:cs typeface="Alegreya"/>
              <a:sym typeface="Alegreya"/>
            </a:endParaRPr>
          </a:p>
          <a:p>
            <a:pPr marL="0" lvl="0" indent="0" algn="l" rtl="0">
              <a:spcBef>
                <a:spcPts val="0"/>
              </a:spcBef>
              <a:spcAft>
                <a:spcPts val="0"/>
              </a:spcAft>
              <a:buNone/>
            </a:pPr>
            <a:endParaRPr sz="1700"/>
          </a:p>
        </p:txBody>
      </p:sp>
      <p:sp>
        <p:nvSpPr>
          <p:cNvPr id="622" name="Google Shape;622;p62"/>
          <p:cNvSpPr txBox="1"/>
          <p:nvPr/>
        </p:nvSpPr>
        <p:spPr>
          <a:xfrm>
            <a:off x="236940" y="6627000"/>
            <a:ext cx="3756300" cy="92370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2200" b="1">
                <a:solidFill>
                  <a:srgbClr val="FFFFFF"/>
                </a:solidFill>
                <a:latin typeface="Alegreya"/>
                <a:ea typeface="Alegreya"/>
                <a:cs typeface="Alegreya"/>
                <a:sym typeface="Alegreya"/>
              </a:rPr>
              <a:t>Make sure your voice is heard!</a:t>
            </a:r>
            <a:endParaRPr sz="2200" b="1">
              <a:solidFill>
                <a:srgbClr val="FFFFFF"/>
              </a:solidFill>
              <a:latin typeface="Alegreya"/>
              <a:ea typeface="Alegreya"/>
              <a:cs typeface="Alegreya"/>
              <a:sym typeface="Alegreya"/>
            </a:endParaRPr>
          </a:p>
          <a:p>
            <a:pPr marL="0" lvl="0" indent="0" algn="ctr" rtl="0">
              <a:spcBef>
                <a:spcPts val="0"/>
              </a:spcBef>
              <a:spcAft>
                <a:spcPts val="0"/>
              </a:spcAft>
              <a:buNone/>
            </a:pPr>
            <a:r>
              <a:rPr lang="en" sz="2200" b="1">
                <a:solidFill>
                  <a:srgbClr val="FFFFFF"/>
                </a:solidFill>
                <a:latin typeface="Alegreya"/>
                <a:ea typeface="Alegreya"/>
                <a:cs typeface="Alegreya"/>
                <a:sym typeface="Alegreya"/>
              </a:rPr>
              <a:t>#NYSUTWomenVote2020</a:t>
            </a:r>
            <a:endParaRPr sz="2200" b="1">
              <a:solidFill>
                <a:srgbClr val="FFFFFF"/>
              </a:solidFill>
              <a:latin typeface="Alegreya"/>
              <a:ea typeface="Alegreya"/>
              <a:cs typeface="Alegreya"/>
              <a:sym typeface="Alegreya"/>
            </a:endParaRPr>
          </a:p>
        </p:txBody>
      </p:sp>
      <p:sp>
        <p:nvSpPr>
          <p:cNvPr id="623" name="Google Shape;623;p62"/>
          <p:cNvSpPr txBox="1"/>
          <p:nvPr/>
        </p:nvSpPr>
        <p:spPr>
          <a:xfrm>
            <a:off x="2298450" y="5034482"/>
            <a:ext cx="6749400" cy="993900"/>
          </a:xfrm>
          <a:prstGeom prst="rect">
            <a:avLst/>
          </a:prstGeom>
          <a:solidFill>
            <a:srgbClr val="571D5E"/>
          </a:solidFill>
          <a:ln w="762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800">
                <a:solidFill>
                  <a:srgbClr val="E6C22B"/>
                </a:solidFill>
                <a:latin typeface="Alegreya"/>
                <a:ea typeface="Alegreya"/>
                <a:cs typeface="Alegreya"/>
                <a:sym typeface="Alegreya"/>
              </a:rPr>
              <a:t> </a:t>
            </a:r>
            <a:r>
              <a:rPr lang="en" sz="2300" b="1" u="sng">
                <a:solidFill>
                  <a:srgbClr val="E6CE2B"/>
                </a:solidFill>
                <a:latin typeface="Alegreya"/>
                <a:ea typeface="Alegreya"/>
                <a:cs typeface="Alegreya"/>
                <a:sym typeface="Alegreya"/>
                <a:hlinkClick r:id="rId4">
                  <a:extLst>
                    <a:ext uri="{A12FA001-AC4F-418D-AE19-62706E023703}">
                      <ahyp:hlinkClr xmlns:ahyp="http://schemas.microsoft.com/office/drawing/2018/hyperlinkcolor" val="tx"/>
                    </a:ext>
                  </a:extLst>
                </a:hlinkClick>
              </a:rPr>
              <a:t>https://www.elections.ny.gov/votingabsentee.html</a:t>
            </a:r>
            <a:endParaRPr sz="2800" b="1">
              <a:solidFill>
                <a:srgbClr val="E6CE2B"/>
              </a:solidFill>
              <a:latin typeface="Alegreya"/>
              <a:ea typeface="Alegreya"/>
              <a:cs typeface="Alegreya"/>
              <a:sym typeface="Alegreya"/>
            </a:endParaRPr>
          </a:p>
          <a:p>
            <a:pPr marL="0" lvl="0" indent="0" algn="ctr" rtl="0">
              <a:lnSpc>
                <a:spcPct val="115000"/>
              </a:lnSpc>
              <a:spcBef>
                <a:spcPts val="0"/>
              </a:spcBef>
              <a:spcAft>
                <a:spcPts val="0"/>
              </a:spcAft>
              <a:buNone/>
            </a:pPr>
            <a:r>
              <a:rPr lang="en" sz="2200" b="1" u="sng">
                <a:solidFill>
                  <a:srgbClr val="E6CE2B"/>
                </a:solidFill>
                <a:latin typeface="Alegreya"/>
                <a:ea typeface="Alegreya"/>
                <a:cs typeface="Alegreya"/>
                <a:sym typeface="Alegreya"/>
                <a:hlinkClick r:id="rId5">
                  <a:extLst>
                    <a:ext uri="{A12FA001-AC4F-418D-AE19-62706E023703}">
                      <ahyp:hlinkClr xmlns:ahyp="http://schemas.microsoft.com/office/drawing/2018/hyperlinkcolor" val="tx"/>
                    </a:ext>
                  </a:extLst>
                </a:hlinkClick>
              </a:rPr>
              <a:t>https://www.vote.org/absentee-ballot/new-york/</a:t>
            </a:r>
            <a:endParaRPr sz="2800" b="1">
              <a:solidFill>
                <a:srgbClr val="E6CE2B"/>
              </a:solidFill>
              <a:latin typeface="Alegreya"/>
              <a:ea typeface="Alegreya"/>
              <a:cs typeface="Alegreya"/>
              <a:sym typeface="Alegrey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7"/>
        <p:cNvGrpSpPr/>
        <p:nvPr/>
      </p:nvGrpSpPr>
      <p:grpSpPr>
        <a:xfrm>
          <a:off x="0" y="0"/>
          <a:ext cx="0" cy="0"/>
          <a:chOff x="0" y="0"/>
          <a:chExt cx="0" cy="0"/>
        </a:xfrm>
      </p:grpSpPr>
      <p:sp>
        <p:nvSpPr>
          <p:cNvPr id="628" name="Google Shape;628;p63"/>
          <p:cNvSpPr/>
          <p:nvPr/>
        </p:nvSpPr>
        <p:spPr>
          <a:xfrm>
            <a:off x="172800" y="19152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629" name="Google Shape;629;p63"/>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30" name="Google Shape;630;p63"/>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631" name="Google Shape;631;p63"/>
          <p:cNvPicPr preferRelativeResize="0"/>
          <p:nvPr/>
        </p:nvPicPr>
        <p:blipFill>
          <a:blip r:embed="rId3">
            <a:alphaModFix/>
          </a:blip>
          <a:stretch>
            <a:fillRect/>
          </a:stretch>
        </p:blipFill>
        <p:spPr>
          <a:xfrm>
            <a:off x="8747485" y="7263760"/>
            <a:ext cx="1828175" cy="882359"/>
          </a:xfrm>
          <a:prstGeom prst="rect">
            <a:avLst/>
          </a:prstGeom>
          <a:noFill/>
          <a:ln>
            <a:noFill/>
          </a:ln>
        </p:spPr>
      </p:pic>
      <p:sp>
        <p:nvSpPr>
          <p:cNvPr id="632" name="Google Shape;632;p63"/>
          <p:cNvSpPr txBox="1"/>
          <p:nvPr/>
        </p:nvSpPr>
        <p:spPr>
          <a:xfrm>
            <a:off x="3225480" y="7173750"/>
            <a:ext cx="5274600" cy="996600"/>
          </a:xfrm>
          <a:prstGeom prst="rect">
            <a:avLst/>
          </a:prstGeom>
          <a:noFill/>
          <a:ln>
            <a:noFill/>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100">
                <a:solidFill>
                  <a:srgbClr val="5E1D58"/>
                </a:solidFill>
                <a:latin typeface="Alegreya"/>
                <a:ea typeface="Alegreya"/>
                <a:cs typeface="Alegreya"/>
                <a:sym typeface="Alegreya"/>
              </a:rPr>
              <a:t>Learn more here: </a:t>
            </a:r>
            <a:r>
              <a:rPr lang="en" sz="1300" u="sng">
                <a:solidFill>
                  <a:schemeClr val="hlink"/>
                </a:solidFill>
                <a:hlinkClick r:id="rId4"/>
              </a:rPr>
              <a:t>https://constitutioncenter.org/blog/the-man-and-his-mom-who-gave-women-the-vote/</a:t>
            </a:r>
            <a:endParaRPr sz="1100">
              <a:solidFill>
                <a:srgbClr val="5E1D58"/>
              </a:solidFill>
              <a:latin typeface="Alegreya"/>
              <a:ea typeface="Alegreya"/>
              <a:cs typeface="Alegreya"/>
              <a:sym typeface="Alegreya"/>
            </a:endParaRPr>
          </a:p>
        </p:txBody>
      </p:sp>
      <p:sp>
        <p:nvSpPr>
          <p:cNvPr id="633" name="Google Shape;633;p63"/>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34" name="Google Shape;634;p63"/>
          <p:cNvSpPr/>
          <p:nvPr/>
        </p:nvSpPr>
        <p:spPr>
          <a:xfrm>
            <a:off x="2843640" y="1969950"/>
            <a:ext cx="5274600" cy="305700"/>
          </a:xfrm>
          <a:prstGeom prst="rect">
            <a:avLst/>
          </a:prstGeom>
          <a:solidFill>
            <a:srgbClr val="E6CE2B">
              <a:alpha val="70390"/>
            </a:srgbClr>
          </a:solidFill>
          <a:ln w="28575"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None/>
            </a:pPr>
            <a:r>
              <a:rPr lang="en" sz="2000" b="1"/>
              <a:t>The</a:t>
            </a:r>
            <a:r>
              <a:rPr lang="en" sz="2000" b="1">
                <a:latin typeface="Alegreya"/>
                <a:ea typeface="Alegreya"/>
                <a:cs typeface="Alegreya"/>
                <a:sym typeface="Alegreya"/>
              </a:rPr>
              <a:t> 19th Amendment passed by only one vote.</a:t>
            </a:r>
            <a:endParaRPr sz="2000" b="1">
              <a:latin typeface="Alegreya"/>
              <a:ea typeface="Alegreya"/>
              <a:cs typeface="Alegreya"/>
              <a:sym typeface="Alegreya"/>
            </a:endParaRPr>
          </a:p>
        </p:txBody>
      </p:sp>
      <p:sp>
        <p:nvSpPr>
          <p:cNvPr id="635" name="Google Shape;635;p63"/>
          <p:cNvSpPr/>
          <p:nvPr/>
        </p:nvSpPr>
        <p:spPr>
          <a:xfrm>
            <a:off x="654690" y="2330175"/>
            <a:ext cx="9692400" cy="4362000"/>
          </a:xfrm>
          <a:prstGeom prst="rect">
            <a:avLst/>
          </a:prstGeom>
          <a:solidFill>
            <a:srgbClr val="E6CE2B">
              <a:alpha val="70390"/>
            </a:srgbClr>
          </a:solidFill>
          <a:ln w="28575"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900" b="1">
                <a:latin typeface="Alegreya"/>
                <a:ea typeface="Alegreya"/>
                <a:cs typeface="Alegreya"/>
                <a:sym typeface="Alegreya"/>
              </a:rPr>
              <a:t>The suffragists would need one more vote to make the 19th Amendment the law of the land,  and what happened stunned the legislature. Early in the voting, Harry T. Burn, who came from a conservative district and wore the red rose on his lapel, surprised everyone when he said in a clear voice, “aye,” when asked if he would vote to ratify the amendment.</a:t>
            </a:r>
            <a:endParaRPr sz="1900" b="1">
              <a:latin typeface="Alegreya"/>
              <a:ea typeface="Alegreya"/>
              <a:cs typeface="Alegreya"/>
              <a:sym typeface="Alegreya"/>
            </a:endParaRPr>
          </a:p>
          <a:p>
            <a:pPr marL="0" lvl="0" indent="0" algn="l" rtl="0">
              <a:spcBef>
                <a:spcPts val="0"/>
              </a:spcBef>
              <a:spcAft>
                <a:spcPts val="0"/>
              </a:spcAft>
              <a:buNone/>
            </a:pPr>
            <a:endParaRPr sz="1000" b="1">
              <a:latin typeface="Alegreya"/>
              <a:ea typeface="Alegreya"/>
              <a:cs typeface="Alegreya"/>
              <a:sym typeface="Alegreya"/>
            </a:endParaRPr>
          </a:p>
          <a:p>
            <a:pPr marL="0" lvl="0" indent="0" algn="l" rtl="0">
              <a:spcBef>
                <a:spcPts val="0"/>
              </a:spcBef>
              <a:spcAft>
                <a:spcPts val="0"/>
              </a:spcAft>
              <a:buNone/>
            </a:pPr>
            <a:r>
              <a:rPr lang="en" sz="1900" b="1">
                <a:latin typeface="Alegreya"/>
                <a:ea typeface="Alegreya"/>
                <a:cs typeface="Alegreya"/>
                <a:sym typeface="Alegreya"/>
              </a:rPr>
              <a:t>Burn also had a letter in his suit pocket, from his mother, Febb E. Burn, in which she asked him to, “be a good boy,” and vote for the amendment. When Banks Turner also voted in favor of the ratification, the 70-year-old battle for suffrage was over.</a:t>
            </a:r>
            <a:endParaRPr sz="1900" b="1">
              <a:latin typeface="Alegreya"/>
              <a:ea typeface="Alegreya"/>
              <a:cs typeface="Alegreya"/>
              <a:sym typeface="Alegreya"/>
            </a:endParaRPr>
          </a:p>
          <a:p>
            <a:pPr marL="0" lvl="0" indent="0" algn="l" rtl="0">
              <a:spcBef>
                <a:spcPts val="0"/>
              </a:spcBef>
              <a:spcAft>
                <a:spcPts val="0"/>
              </a:spcAft>
              <a:buNone/>
            </a:pPr>
            <a:endParaRPr sz="1000" b="1">
              <a:latin typeface="Alegreya"/>
              <a:ea typeface="Alegreya"/>
              <a:cs typeface="Alegreya"/>
              <a:sym typeface="Alegreya"/>
            </a:endParaRPr>
          </a:p>
          <a:p>
            <a:pPr marL="0" lvl="0" indent="0" algn="l" rtl="0">
              <a:spcBef>
                <a:spcPts val="0"/>
              </a:spcBef>
              <a:spcAft>
                <a:spcPts val="0"/>
              </a:spcAft>
              <a:buNone/>
            </a:pPr>
            <a:r>
              <a:rPr lang="en" sz="1900" b="1">
                <a:latin typeface="Alegreya"/>
                <a:ea typeface="Alegreya"/>
                <a:cs typeface="Alegreya"/>
                <a:sym typeface="Alegreya"/>
              </a:rPr>
              <a:t>“I knew that a mother’s advice is always safest for a boy to follow and my mother wanted me to vote for ratification,” he said. “I appreciated the fact that an opportunity such as seldom comes to a mortal man to free 17 million women from political slavery was mine.”</a:t>
            </a:r>
            <a:endParaRPr sz="1900" b="1">
              <a:latin typeface="Alegreya"/>
              <a:ea typeface="Alegreya"/>
              <a:cs typeface="Alegreya"/>
              <a:sym typeface="Alegreya"/>
            </a:endParaRPr>
          </a:p>
          <a:p>
            <a:pPr marL="0" lvl="0" indent="0" algn="l" rtl="0">
              <a:spcBef>
                <a:spcPts val="0"/>
              </a:spcBef>
              <a:spcAft>
                <a:spcPts val="0"/>
              </a:spcAft>
              <a:buNone/>
            </a:pPr>
            <a:endParaRPr sz="1000" b="1">
              <a:latin typeface="Alegreya"/>
              <a:ea typeface="Alegreya"/>
              <a:cs typeface="Alegreya"/>
              <a:sym typeface="Alegreya"/>
            </a:endParaRPr>
          </a:p>
          <a:p>
            <a:pPr marL="0" lvl="0" indent="0" algn="l" rtl="0">
              <a:spcBef>
                <a:spcPts val="0"/>
              </a:spcBef>
              <a:spcAft>
                <a:spcPts val="0"/>
              </a:spcAft>
              <a:buNone/>
            </a:pPr>
            <a:r>
              <a:rPr lang="en" sz="1900" b="1">
                <a:latin typeface="Alegreya"/>
                <a:ea typeface="Alegreya"/>
                <a:cs typeface="Alegreya"/>
                <a:sym typeface="Alegreya"/>
              </a:rPr>
              <a:t>Febb E. Burn then said she was pressured in person by the governor of Louisiana’s wife to recant the letter and say it was a fraud. She refused to do so.</a:t>
            </a:r>
            <a:endParaRPr sz="1900" b="1"/>
          </a:p>
        </p:txBody>
      </p:sp>
      <p:sp>
        <p:nvSpPr>
          <p:cNvPr id="636" name="Google Shape;636;p63"/>
          <p:cNvSpPr/>
          <p:nvPr/>
        </p:nvSpPr>
        <p:spPr>
          <a:xfrm>
            <a:off x="225540" y="274440"/>
            <a:ext cx="10510800" cy="1176600"/>
          </a:xfrm>
          <a:prstGeom prst="rect">
            <a:avLst/>
          </a:prstGeom>
          <a:solidFill>
            <a:srgbClr val="571D5E"/>
          </a:solidFill>
          <a:ln w="19050"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r>
              <a:rPr lang="en" sz="1900" b="1">
                <a:solidFill>
                  <a:schemeClr val="lt1"/>
                </a:solidFill>
                <a:latin typeface="Caveat"/>
                <a:ea typeface="Caveat"/>
                <a:cs typeface="Caveat"/>
                <a:sym typeface="Caveat"/>
              </a:rPr>
              <a:t>In Sisterhood and Solidarity,  NYSUT Women</a:t>
            </a:r>
            <a:endParaRPr sz="1400">
              <a:solidFill>
                <a:srgbClr val="FFFFFF"/>
              </a:solidFill>
            </a:endParaRPr>
          </a:p>
          <a:p>
            <a:pPr marL="0" lvl="0" indent="0" algn="l" rtl="0">
              <a:spcBef>
                <a:spcPts val="0"/>
              </a:spcBef>
              <a:spcAft>
                <a:spcPts val="0"/>
              </a:spcAft>
              <a:buNone/>
            </a:pPr>
            <a:endParaRPr sz="1700"/>
          </a:p>
        </p:txBody>
      </p:sp>
      <p:sp>
        <p:nvSpPr>
          <p:cNvPr id="637" name="Google Shape;637;p63"/>
          <p:cNvSpPr/>
          <p:nvPr/>
        </p:nvSpPr>
        <p:spPr>
          <a:xfrm>
            <a:off x="3856170" y="1217955"/>
            <a:ext cx="3289200" cy="5109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800" b="1">
                <a:latin typeface="Alegreya"/>
                <a:ea typeface="Alegreya"/>
                <a:cs typeface="Alegreya"/>
                <a:sym typeface="Alegreya"/>
              </a:rPr>
              <a:t>Voting Rights Awareness Day 25</a:t>
            </a:r>
            <a:endParaRPr sz="1800" b="1">
              <a:latin typeface="Alegreya"/>
              <a:ea typeface="Alegreya"/>
              <a:cs typeface="Alegreya"/>
              <a:sym typeface="Alegreya"/>
            </a:endParaRPr>
          </a:p>
        </p:txBody>
      </p:sp>
      <p:sp>
        <p:nvSpPr>
          <p:cNvPr id="638" name="Google Shape;638;p63"/>
          <p:cNvSpPr/>
          <p:nvPr/>
        </p:nvSpPr>
        <p:spPr>
          <a:xfrm>
            <a:off x="225550" y="6890725"/>
            <a:ext cx="2837700" cy="5307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solidFill>
                  <a:srgbClr val="FFFFFF"/>
                </a:solidFill>
              </a:rPr>
              <a:t>#NYSUTWomenVote2020</a:t>
            </a:r>
            <a:endParaRPr sz="1700" b="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2"/>
        <p:cNvGrpSpPr/>
        <p:nvPr/>
      </p:nvGrpSpPr>
      <p:grpSpPr>
        <a:xfrm>
          <a:off x="0" y="0"/>
          <a:ext cx="0" cy="0"/>
          <a:chOff x="0" y="0"/>
          <a:chExt cx="0" cy="0"/>
        </a:xfrm>
      </p:grpSpPr>
      <p:sp>
        <p:nvSpPr>
          <p:cNvPr id="643" name="Google Shape;643;p64"/>
          <p:cNvSpPr/>
          <p:nvPr/>
        </p:nvSpPr>
        <p:spPr>
          <a:xfrm>
            <a:off x="172800" y="191520"/>
            <a:ext cx="10616400" cy="784656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644" name="Google Shape;644;p64"/>
          <p:cNvSpPr txBox="1"/>
          <p:nvPr/>
        </p:nvSpPr>
        <p:spPr>
          <a:xfrm>
            <a:off x="4667310" y="211640"/>
            <a:ext cx="527472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45" name="Google Shape;645;p64"/>
          <p:cNvSpPr txBox="1"/>
          <p:nvPr/>
        </p:nvSpPr>
        <p:spPr>
          <a:xfrm>
            <a:off x="8046450" y="3102880"/>
            <a:ext cx="2133720" cy="1868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646" name="Google Shape;646;p64"/>
          <p:cNvPicPr preferRelativeResize="0"/>
          <p:nvPr/>
        </p:nvPicPr>
        <p:blipFill>
          <a:blip r:embed="rId3">
            <a:alphaModFix/>
          </a:blip>
          <a:stretch>
            <a:fillRect/>
          </a:stretch>
        </p:blipFill>
        <p:spPr>
          <a:xfrm>
            <a:off x="8747485" y="7263760"/>
            <a:ext cx="1828176" cy="882360"/>
          </a:xfrm>
          <a:prstGeom prst="rect">
            <a:avLst/>
          </a:prstGeom>
          <a:noFill/>
          <a:ln>
            <a:noFill/>
          </a:ln>
        </p:spPr>
      </p:pic>
      <p:sp>
        <p:nvSpPr>
          <p:cNvPr id="647" name="Google Shape;647;p64"/>
          <p:cNvSpPr txBox="1"/>
          <p:nvPr/>
        </p:nvSpPr>
        <p:spPr>
          <a:xfrm>
            <a:off x="3235320" y="7292895"/>
            <a:ext cx="5274720" cy="996480"/>
          </a:xfrm>
          <a:prstGeom prst="rect">
            <a:avLst/>
          </a:prstGeom>
          <a:noFill/>
          <a:ln>
            <a:noFill/>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100">
                <a:solidFill>
                  <a:srgbClr val="5E1D58"/>
                </a:solidFill>
                <a:latin typeface="Alegreya"/>
                <a:ea typeface="Alegreya"/>
                <a:cs typeface="Alegreya"/>
                <a:sym typeface="Alegreya"/>
              </a:rPr>
              <a:t>Learn more here: </a:t>
            </a:r>
            <a:r>
              <a:rPr lang="en" sz="1300" u="sng">
                <a:solidFill>
                  <a:schemeClr val="hlink"/>
                </a:solidFill>
                <a:hlinkClick r:id="rId4"/>
              </a:rPr>
              <a:t>7 Things You Might Not Know About the Women’s Suffrage Movement</a:t>
            </a:r>
            <a:endParaRPr sz="1100">
              <a:solidFill>
                <a:srgbClr val="5E1D58"/>
              </a:solidFill>
              <a:latin typeface="Alegreya"/>
              <a:ea typeface="Alegreya"/>
              <a:cs typeface="Alegreya"/>
              <a:sym typeface="Alegreya"/>
            </a:endParaRPr>
          </a:p>
        </p:txBody>
      </p:sp>
      <p:sp>
        <p:nvSpPr>
          <p:cNvPr id="648" name="Google Shape;648;p64"/>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49" name="Google Shape;649;p64"/>
          <p:cNvSpPr/>
          <p:nvPr/>
        </p:nvSpPr>
        <p:spPr>
          <a:xfrm>
            <a:off x="225540" y="274440"/>
            <a:ext cx="10510920" cy="1176480"/>
          </a:xfrm>
          <a:prstGeom prst="rect">
            <a:avLst/>
          </a:prstGeom>
          <a:solidFill>
            <a:srgbClr val="571D5E"/>
          </a:solidFill>
          <a:ln w="28575"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endParaRPr sz="1700" b="1">
              <a:solidFill>
                <a:schemeClr val="lt1"/>
              </a:solidFill>
              <a:latin typeface="Alegreya"/>
              <a:ea typeface="Alegreya"/>
              <a:cs typeface="Alegreya"/>
              <a:sym typeface="Alegreya"/>
            </a:endParaRPr>
          </a:p>
          <a:p>
            <a:pPr marL="5943600" lvl="0" indent="457200" algn="l" rtl="0">
              <a:lnSpc>
                <a:spcPct val="90000"/>
              </a:lnSpc>
              <a:spcBef>
                <a:spcPts val="0"/>
              </a:spcBef>
              <a:spcAft>
                <a:spcPts val="0"/>
              </a:spcAft>
              <a:buNone/>
            </a:pPr>
            <a:r>
              <a:rPr lang="en" sz="1900" b="1">
                <a:solidFill>
                  <a:schemeClr val="lt1"/>
                </a:solidFill>
                <a:latin typeface="Caveat"/>
                <a:ea typeface="Caveat"/>
                <a:cs typeface="Caveat"/>
                <a:sym typeface="Caveat"/>
              </a:rPr>
              <a:t>In Sisterhood and Solidarity,  NYSUT Women</a:t>
            </a:r>
            <a:endParaRPr sz="1400">
              <a:solidFill>
                <a:srgbClr val="FFFFFF"/>
              </a:solidFill>
            </a:endParaRPr>
          </a:p>
          <a:p>
            <a:pPr marL="0" lvl="0" indent="0" algn="l" rtl="0">
              <a:spcBef>
                <a:spcPts val="0"/>
              </a:spcBef>
              <a:spcAft>
                <a:spcPts val="0"/>
              </a:spcAft>
              <a:buNone/>
            </a:pPr>
            <a:endParaRPr sz="1700"/>
          </a:p>
        </p:txBody>
      </p:sp>
      <p:sp>
        <p:nvSpPr>
          <p:cNvPr id="650" name="Google Shape;650;p64"/>
          <p:cNvSpPr/>
          <p:nvPr/>
        </p:nvSpPr>
        <p:spPr>
          <a:xfrm>
            <a:off x="3841808" y="1296805"/>
            <a:ext cx="3289200" cy="5109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800" b="1">
                <a:latin typeface="Alegreya"/>
                <a:ea typeface="Alegreya"/>
                <a:cs typeface="Alegreya"/>
                <a:sym typeface="Alegreya"/>
              </a:rPr>
              <a:t>Voting Rights Awareness Day 26</a:t>
            </a:r>
            <a:endParaRPr sz="1800" b="1">
              <a:latin typeface="Alegreya"/>
              <a:ea typeface="Alegreya"/>
              <a:cs typeface="Alegreya"/>
              <a:sym typeface="Alegreya"/>
            </a:endParaRPr>
          </a:p>
        </p:txBody>
      </p:sp>
      <p:sp>
        <p:nvSpPr>
          <p:cNvPr id="651" name="Google Shape;651;p64"/>
          <p:cNvSpPr/>
          <p:nvPr/>
        </p:nvSpPr>
        <p:spPr>
          <a:xfrm>
            <a:off x="225550" y="7173750"/>
            <a:ext cx="2881500" cy="5307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solidFill>
                  <a:srgbClr val="FFFFFF"/>
                </a:solidFill>
              </a:rPr>
              <a:t>#NYSUTWomenVote2020</a:t>
            </a:r>
            <a:endParaRPr sz="1700" b="1">
              <a:solidFill>
                <a:srgbClr val="FFFFFF"/>
              </a:solidFill>
            </a:endParaRPr>
          </a:p>
        </p:txBody>
      </p:sp>
      <p:sp>
        <p:nvSpPr>
          <p:cNvPr id="652" name="Google Shape;652;p64"/>
          <p:cNvSpPr txBox="1"/>
          <p:nvPr/>
        </p:nvSpPr>
        <p:spPr>
          <a:xfrm>
            <a:off x="7585320" y="4497705"/>
            <a:ext cx="3039480" cy="401760"/>
          </a:xfrm>
          <a:prstGeom prst="rect">
            <a:avLst/>
          </a:prstGeom>
          <a:noFill/>
          <a:ln>
            <a:noFill/>
          </a:ln>
        </p:spPr>
        <p:txBody>
          <a:bodyPr spcFirstLastPara="1" wrap="square" lIns="109700" tIns="109700" rIns="109700" bIns="109700" anchor="t" anchorCtr="0">
            <a:noAutofit/>
          </a:bodyPr>
          <a:lstStyle/>
          <a:p>
            <a:pPr marL="0" lvl="0" indent="0" algn="ctr" rtl="0">
              <a:lnSpc>
                <a:spcPct val="121000"/>
              </a:lnSpc>
              <a:spcBef>
                <a:spcPts val="0"/>
              </a:spcBef>
              <a:spcAft>
                <a:spcPts val="0"/>
              </a:spcAft>
              <a:buClr>
                <a:schemeClr val="dk1"/>
              </a:buClr>
              <a:buSzPts val="1300"/>
              <a:buFont typeface="Arial"/>
              <a:buNone/>
            </a:pPr>
            <a:r>
              <a:rPr lang="en" sz="2200" b="1">
                <a:solidFill>
                  <a:srgbClr val="D31E8D"/>
                </a:solidFill>
                <a:latin typeface="Alegreya"/>
                <a:ea typeface="Alegreya"/>
                <a:cs typeface="Alegreya"/>
                <a:sym typeface="Alegreya"/>
              </a:rPr>
              <a:t>Victoria Woodhull  ran for political office nearly 50 years before women got the vote.</a:t>
            </a:r>
            <a:endParaRPr sz="2200" b="1">
              <a:solidFill>
                <a:srgbClr val="D31E8D"/>
              </a:solidFill>
              <a:latin typeface="Alegreya"/>
              <a:ea typeface="Alegreya"/>
              <a:cs typeface="Alegreya"/>
              <a:sym typeface="Alegreya"/>
            </a:endParaRPr>
          </a:p>
          <a:p>
            <a:pPr marL="0" lvl="0" indent="0" algn="ctr" rtl="0">
              <a:spcBef>
                <a:spcPts val="500"/>
              </a:spcBef>
              <a:spcAft>
                <a:spcPts val="0"/>
              </a:spcAft>
              <a:buNone/>
            </a:pPr>
            <a:endParaRPr sz="1700"/>
          </a:p>
        </p:txBody>
      </p:sp>
      <p:pic>
        <p:nvPicPr>
          <p:cNvPr id="653" name="Google Shape;653;p64"/>
          <p:cNvPicPr preferRelativeResize="0"/>
          <p:nvPr/>
        </p:nvPicPr>
        <p:blipFill>
          <a:blip r:embed="rId5">
            <a:alphaModFix/>
          </a:blip>
          <a:stretch>
            <a:fillRect/>
          </a:stretch>
        </p:blipFill>
        <p:spPr>
          <a:xfrm>
            <a:off x="7593570" y="2405235"/>
            <a:ext cx="3022980" cy="1696545"/>
          </a:xfrm>
          <a:prstGeom prst="rect">
            <a:avLst/>
          </a:prstGeom>
          <a:noFill/>
          <a:ln w="76200" cap="flat" cmpd="sng">
            <a:solidFill>
              <a:srgbClr val="000000"/>
            </a:solidFill>
            <a:prstDash val="solid"/>
            <a:round/>
            <a:headEnd type="none" w="sm" len="sm"/>
            <a:tailEnd type="none" w="sm" len="sm"/>
          </a:ln>
        </p:spPr>
      </p:pic>
      <p:sp>
        <p:nvSpPr>
          <p:cNvPr id="654" name="Google Shape;654;p64"/>
          <p:cNvSpPr txBox="1"/>
          <p:nvPr/>
        </p:nvSpPr>
        <p:spPr>
          <a:xfrm>
            <a:off x="342870" y="1919580"/>
            <a:ext cx="7057440" cy="5063400"/>
          </a:xfrm>
          <a:prstGeom prst="rect">
            <a:avLst/>
          </a:prstGeom>
          <a:noFill/>
          <a:ln w="114300" cap="flat" cmpd="sng">
            <a:solidFill>
              <a:srgbClr val="E6C22B"/>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00000"/>
              </a:lnSpc>
              <a:spcBef>
                <a:spcPts val="0"/>
              </a:spcBef>
              <a:spcAft>
                <a:spcPts val="0"/>
              </a:spcAft>
              <a:buClr>
                <a:schemeClr val="dk1"/>
              </a:buClr>
              <a:buSzPts val="1300"/>
              <a:buFont typeface="Arial"/>
              <a:buNone/>
            </a:pPr>
            <a:r>
              <a:rPr lang="en" sz="1900" b="1">
                <a:solidFill>
                  <a:srgbClr val="181818"/>
                </a:solidFill>
                <a:latin typeface="Alegreya"/>
                <a:ea typeface="Alegreya"/>
                <a:cs typeface="Alegreya"/>
                <a:sym typeface="Alegreya"/>
              </a:rPr>
              <a:t>Victoria Woodhull, one of the most colorful and vivid figures of the U.S. women’s suffrage movement, rose from poor and eccentric origins. As children, she and her sister Tennessee Claflin gave psychic readings and healing sessions in a traveling family show. In 1870, with backing from railroad tycoon Cornelius Vanderbilt, the sisters opened a stock brokerage firm. They used their Wall Street profits to bankroll a controversial newspaper, which supported such causes as legalized prostitution and free love.  </a:t>
            </a:r>
            <a:endParaRPr sz="1900" b="1">
              <a:solidFill>
                <a:srgbClr val="181818"/>
              </a:solidFill>
              <a:latin typeface="Alegreya"/>
              <a:ea typeface="Alegreya"/>
              <a:cs typeface="Alegreya"/>
              <a:sym typeface="Alegreya"/>
            </a:endParaRPr>
          </a:p>
          <a:p>
            <a:pPr marL="0" lvl="0" indent="0" algn="l" rtl="0">
              <a:lnSpc>
                <a:spcPct val="100000"/>
              </a:lnSpc>
              <a:spcBef>
                <a:spcPts val="1200"/>
              </a:spcBef>
              <a:spcAft>
                <a:spcPts val="0"/>
              </a:spcAft>
              <a:buClr>
                <a:schemeClr val="dk1"/>
              </a:buClr>
              <a:buSzPts val="1300"/>
              <a:buFont typeface="Arial"/>
              <a:buNone/>
            </a:pPr>
            <a:r>
              <a:rPr lang="en" sz="1900" b="1">
                <a:solidFill>
                  <a:srgbClr val="181818"/>
                </a:solidFill>
                <a:latin typeface="Alegreya"/>
                <a:ea typeface="Alegreya"/>
                <a:cs typeface="Alegreya"/>
                <a:sym typeface="Alegreya"/>
              </a:rPr>
              <a:t>Victoria won increased respect from women’s rights activists when she argued on behalf of female suffrage in front of the House Judiciary Committee in early 1871, and the following year the Equal Rights Party nominated her for president of the United States. By the time of the general election in 1872, Woodhull’s enemies had gotten the better of her temporarily, and she spent Election Day in jail after publishing an article that accused the popular preacher Henry Ward Beecher of adultery.</a:t>
            </a:r>
            <a:endParaRPr sz="17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8"/>
        <p:cNvGrpSpPr/>
        <p:nvPr/>
      </p:nvGrpSpPr>
      <p:grpSpPr>
        <a:xfrm>
          <a:off x="0" y="0"/>
          <a:ext cx="0" cy="0"/>
          <a:chOff x="0" y="0"/>
          <a:chExt cx="0" cy="0"/>
        </a:xfrm>
      </p:grpSpPr>
      <p:sp>
        <p:nvSpPr>
          <p:cNvPr id="659" name="Google Shape;659;p65"/>
          <p:cNvSpPr/>
          <p:nvPr/>
        </p:nvSpPr>
        <p:spPr>
          <a:xfrm>
            <a:off x="172800" y="191520"/>
            <a:ext cx="10616400" cy="784656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660" name="Google Shape;660;p65"/>
          <p:cNvSpPr txBox="1"/>
          <p:nvPr/>
        </p:nvSpPr>
        <p:spPr>
          <a:xfrm>
            <a:off x="4667310" y="211640"/>
            <a:ext cx="527472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61" name="Google Shape;661;p65"/>
          <p:cNvSpPr txBox="1"/>
          <p:nvPr/>
        </p:nvSpPr>
        <p:spPr>
          <a:xfrm>
            <a:off x="8497320" y="2048760"/>
            <a:ext cx="2236320" cy="173052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D31E8D"/>
                </a:solidFill>
                <a:highlight>
                  <a:srgbClr val="FFFFFF"/>
                </a:highlight>
                <a:latin typeface="Alegreya"/>
                <a:ea typeface="Alegreya"/>
                <a:cs typeface="Alegreya"/>
                <a:sym typeface="Alegreya"/>
              </a:rPr>
              <a:t>When you find a burden in belief or apparel, cast it off.</a:t>
            </a:r>
            <a:endParaRPr sz="1900" b="1">
              <a:solidFill>
                <a:srgbClr val="D31E8D"/>
              </a:solidFill>
              <a:highlight>
                <a:srgbClr val="FFFFFF"/>
              </a:highlight>
              <a:latin typeface="Alegreya"/>
              <a:ea typeface="Alegreya"/>
              <a:cs typeface="Alegreya"/>
              <a:sym typeface="Alegreya"/>
            </a:endParaRPr>
          </a:p>
          <a:p>
            <a:pPr marL="0" lvl="0" indent="0" algn="l" rtl="0">
              <a:spcBef>
                <a:spcPts val="0"/>
              </a:spcBef>
              <a:spcAft>
                <a:spcPts val="0"/>
              </a:spcAft>
              <a:buNone/>
            </a:pPr>
            <a:endParaRPr sz="600" b="1">
              <a:solidFill>
                <a:srgbClr val="D31E8D"/>
              </a:solidFill>
              <a:highlight>
                <a:srgbClr val="FFFFFF"/>
              </a:highlight>
              <a:latin typeface="Alegreya"/>
              <a:ea typeface="Alegreya"/>
              <a:cs typeface="Alegreya"/>
              <a:sym typeface="Alegreya"/>
            </a:endParaRPr>
          </a:p>
          <a:p>
            <a:pPr marL="0" lvl="0" indent="546100" algn="l" rtl="0">
              <a:spcBef>
                <a:spcPts val="0"/>
              </a:spcBef>
              <a:spcAft>
                <a:spcPts val="0"/>
              </a:spcAft>
              <a:buNone/>
            </a:pPr>
            <a:r>
              <a:rPr lang="en" sz="1700">
                <a:highlight>
                  <a:srgbClr val="FFFFFF"/>
                </a:highlight>
                <a:latin typeface="Alegreya"/>
                <a:ea typeface="Alegreya"/>
                <a:cs typeface="Alegreya"/>
                <a:sym typeface="Alegreya"/>
              </a:rPr>
              <a:t>-Amelia Bloomer</a:t>
            </a:r>
            <a:endParaRPr sz="1700">
              <a:highlight>
                <a:srgbClr val="FFFFFF"/>
              </a:highlight>
              <a:latin typeface="Alegreya"/>
              <a:ea typeface="Alegreya"/>
              <a:cs typeface="Alegreya"/>
              <a:sym typeface="Alegreya"/>
            </a:endParaRPr>
          </a:p>
        </p:txBody>
      </p:sp>
      <p:pic>
        <p:nvPicPr>
          <p:cNvPr id="662" name="Google Shape;662;p65"/>
          <p:cNvPicPr preferRelativeResize="0"/>
          <p:nvPr/>
        </p:nvPicPr>
        <p:blipFill>
          <a:blip r:embed="rId3">
            <a:alphaModFix/>
          </a:blip>
          <a:stretch>
            <a:fillRect/>
          </a:stretch>
        </p:blipFill>
        <p:spPr>
          <a:xfrm>
            <a:off x="8747485" y="7263760"/>
            <a:ext cx="1828176" cy="882360"/>
          </a:xfrm>
          <a:prstGeom prst="rect">
            <a:avLst/>
          </a:prstGeom>
          <a:noFill/>
          <a:ln>
            <a:noFill/>
          </a:ln>
        </p:spPr>
      </p:pic>
      <p:sp>
        <p:nvSpPr>
          <p:cNvPr id="663" name="Google Shape;663;p65"/>
          <p:cNvSpPr txBox="1"/>
          <p:nvPr/>
        </p:nvSpPr>
        <p:spPr>
          <a:xfrm>
            <a:off x="3235335" y="7101780"/>
            <a:ext cx="5274720" cy="996480"/>
          </a:xfrm>
          <a:prstGeom prst="rect">
            <a:avLst/>
          </a:prstGeom>
          <a:noFill/>
          <a:ln>
            <a:noFill/>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100">
                <a:solidFill>
                  <a:srgbClr val="5E1D58"/>
                </a:solidFill>
                <a:latin typeface="Alegreya"/>
                <a:ea typeface="Alegreya"/>
                <a:cs typeface="Alegreya"/>
                <a:sym typeface="Alegreya"/>
              </a:rPr>
              <a:t>Learn more here: </a:t>
            </a:r>
            <a:r>
              <a:rPr lang="en" sz="1300" u="sng">
                <a:solidFill>
                  <a:schemeClr val="hlink"/>
                </a:solidFill>
                <a:hlinkClick r:id="rId4"/>
              </a:rPr>
              <a:t>https://helenrappaport.com/footnotes/rational-dress/</a:t>
            </a:r>
            <a:endParaRPr sz="800">
              <a:solidFill>
                <a:srgbClr val="5E1D58"/>
              </a:solidFill>
              <a:latin typeface="Alegreya"/>
              <a:ea typeface="Alegreya"/>
              <a:cs typeface="Alegreya"/>
              <a:sym typeface="Alegreya"/>
            </a:endParaRPr>
          </a:p>
          <a:p>
            <a:pPr marL="0" lvl="0" indent="0" algn="l" rtl="0">
              <a:lnSpc>
                <a:spcPct val="115000"/>
              </a:lnSpc>
              <a:spcBef>
                <a:spcPts val="0"/>
              </a:spcBef>
              <a:spcAft>
                <a:spcPts val="0"/>
              </a:spcAft>
              <a:buClr>
                <a:schemeClr val="dk1"/>
              </a:buClr>
              <a:buSzPts val="1300"/>
              <a:buFont typeface="Arial"/>
              <a:buNone/>
            </a:pPr>
            <a:endParaRPr sz="800">
              <a:solidFill>
                <a:srgbClr val="5E1D58"/>
              </a:solidFill>
              <a:latin typeface="Alegreya"/>
              <a:ea typeface="Alegreya"/>
              <a:cs typeface="Alegreya"/>
              <a:sym typeface="Alegreya"/>
            </a:endParaRPr>
          </a:p>
        </p:txBody>
      </p:sp>
      <p:sp>
        <p:nvSpPr>
          <p:cNvPr id="664" name="Google Shape;664;p65"/>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65" name="Google Shape;665;p65"/>
          <p:cNvSpPr/>
          <p:nvPr/>
        </p:nvSpPr>
        <p:spPr>
          <a:xfrm>
            <a:off x="225540" y="274440"/>
            <a:ext cx="10510920" cy="1176480"/>
          </a:xfrm>
          <a:prstGeom prst="rect">
            <a:avLst/>
          </a:prstGeom>
          <a:solidFill>
            <a:srgbClr val="571D5E"/>
          </a:solidFill>
          <a:ln w="19050"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endParaRPr sz="1700" b="1">
              <a:solidFill>
                <a:schemeClr val="lt1"/>
              </a:solidFill>
              <a:latin typeface="Alegreya"/>
              <a:ea typeface="Alegreya"/>
              <a:cs typeface="Alegreya"/>
              <a:sym typeface="Alegreya"/>
            </a:endParaRPr>
          </a:p>
          <a:p>
            <a:pPr marL="5943600" lvl="0" indent="457200" algn="l" rtl="0">
              <a:lnSpc>
                <a:spcPct val="90000"/>
              </a:lnSpc>
              <a:spcBef>
                <a:spcPts val="0"/>
              </a:spcBef>
              <a:spcAft>
                <a:spcPts val="0"/>
              </a:spcAft>
              <a:buNone/>
            </a:pPr>
            <a:r>
              <a:rPr lang="en" sz="1900" b="1">
                <a:solidFill>
                  <a:schemeClr val="lt1"/>
                </a:solidFill>
                <a:latin typeface="Caveat"/>
                <a:ea typeface="Caveat"/>
                <a:cs typeface="Caveat"/>
                <a:sym typeface="Caveat"/>
              </a:rPr>
              <a:t>In Sisterhood and Solidarity,  NYSUT Women</a:t>
            </a:r>
            <a:endParaRPr sz="1400">
              <a:solidFill>
                <a:srgbClr val="FFFFFF"/>
              </a:solidFill>
            </a:endParaRPr>
          </a:p>
          <a:p>
            <a:pPr marL="0" lvl="0" indent="0" algn="l" rtl="0">
              <a:spcBef>
                <a:spcPts val="0"/>
              </a:spcBef>
              <a:spcAft>
                <a:spcPts val="0"/>
              </a:spcAft>
              <a:buNone/>
            </a:pPr>
            <a:endParaRPr sz="1700"/>
          </a:p>
        </p:txBody>
      </p:sp>
      <p:sp>
        <p:nvSpPr>
          <p:cNvPr id="666" name="Google Shape;666;p65"/>
          <p:cNvSpPr/>
          <p:nvPr/>
        </p:nvSpPr>
        <p:spPr>
          <a:xfrm>
            <a:off x="3856170" y="1217955"/>
            <a:ext cx="3289320" cy="51084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800" b="1">
                <a:latin typeface="Alegreya"/>
                <a:ea typeface="Alegreya"/>
                <a:cs typeface="Alegreya"/>
                <a:sym typeface="Alegreya"/>
              </a:rPr>
              <a:t>Voting Rights Awareness Day 27</a:t>
            </a:r>
            <a:endParaRPr sz="1800" b="1">
              <a:latin typeface="Alegreya"/>
              <a:ea typeface="Alegreya"/>
              <a:cs typeface="Alegreya"/>
              <a:sym typeface="Alegreya"/>
            </a:endParaRPr>
          </a:p>
        </p:txBody>
      </p:sp>
      <p:sp>
        <p:nvSpPr>
          <p:cNvPr id="667" name="Google Shape;667;p65"/>
          <p:cNvSpPr/>
          <p:nvPr/>
        </p:nvSpPr>
        <p:spPr>
          <a:xfrm>
            <a:off x="225550" y="7173750"/>
            <a:ext cx="2826900" cy="5307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solidFill>
                  <a:srgbClr val="FFFFFF"/>
                </a:solidFill>
              </a:rPr>
              <a:t>#NYSUTWomenVote2020</a:t>
            </a:r>
            <a:endParaRPr sz="1700" b="1">
              <a:solidFill>
                <a:srgbClr val="FFFFFF"/>
              </a:solidFill>
            </a:endParaRPr>
          </a:p>
        </p:txBody>
      </p:sp>
      <p:sp>
        <p:nvSpPr>
          <p:cNvPr id="668" name="Google Shape;668;p65"/>
          <p:cNvSpPr txBox="1"/>
          <p:nvPr/>
        </p:nvSpPr>
        <p:spPr>
          <a:xfrm>
            <a:off x="342870" y="1828140"/>
            <a:ext cx="8095680" cy="5182200"/>
          </a:xfrm>
          <a:prstGeom prst="rect">
            <a:avLst/>
          </a:prstGeom>
          <a:noFill/>
          <a:ln w="38100" cap="flat" cmpd="sng">
            <a:solidFill>
              <a:srgbClr val="E6C22B"/>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solidFill>
                  <a:schemeClr val="dk1"/>
                </a:solidFill>
                <a:latin typeface="Alegreya"/>
                <a:ea typeface="Alegreya"/>
                <a:cs typeface="Alegreya"/>
                <a:sym typeface="Alegreya"/>
              </a:rPr>
              <a:t>When “bloomers,” as they became known, were being worn by more and more suffragists, Elizabeth Cady Stanton stated, </a:t>
            </a:r>
            <a:r>
              <a:rPr lang="en" sz="2200" b="1">
                <a:solidFill>
                  <a:srgbClr val="D31E8D"/>
                </a:solidFill>
                <a:latin typeface="Alegreya"/>
                <a:ea typeface="Alegreya"/>
                <a:cs typeface="Alegreya"/>
                <a:sym typeface="Alegreya"/>
              </a:rPr>
              <a:t>"The question is no longer how do you look, but woman, how do you feel?"</a:t>
            </a:r>
            <a:endParaRPr sz="2200" b="1">
              <a:solidFill>
                <a:schemeClr val="dk1"/>
              </a:solidFill>
              <a:latin typeface="Alegreya"/>
              <a:ea typeface="Alegreya"/>
              <a:cs typeface="Alegreya"/>
              <a:sym typeface="Alegreya"/>
            </a:endParaRPr>
          </a:p>
          <a:p>
            <a:pPr marL="0" lvl="0" indent="0" algn="l" rtl="0">
              <a:lnSpc>
                <a:spcPct val="100000"/>
              </a:lnSpc>
              <a:spcBef>
                <a:spcPts val="1200"/>
              </a:spcBef>
              <a:spcAft>
                <a:spcPts val="0"/>
              </a:spcAft>
              <a:buNone/>
            </a:pPr>
            <a:r>
              <a:rPr lang="en" sz="2200" b="1">
                <a:solidFill>
                  <a:schemeClr val="dk1"/>
                </a:solidFill>
                <a:latin typeface="Alegreya"/>
                <a:ea typeface="Alegreya"/>
                <a:cs typeface="Alegreya"/>
                <a:sym typeface="Alegreya"/>
              </a:rPr>
              <a:t>Elizabeth Smith Miller, while working in the garden in 1851, decided that her clothing should no longer be a hindrance to her activity. Turkish trousers to the ankle with a skirt reaching some four inches below the knee, were substituted for the heavy, untidy and exasperating old garment. </a:t>
            </a:r>
            <a:endParaRPr sz="2200" b="1">
              <a:solidFill>
                <a:schemeClr val="dk1"/>
              </a:solidFill>
              <a:latin typeface="Alegreya"/>
              <a:ea typeface="Alegreya"/>
              <a:cs typeface="Alegreya"/>
              <a:sym typeface="Alegreya"/>
            </a:endParaRPr>
          </a:p>
          <a:p>
            <a:pPr marL="0" lvl="0" indent="0" algn="l" rtl="0">
              <a:lnSpc>
                <a:spcPct val="100000"/>
              </a:lnSpc>
              <a:spcBef>
                <a:spcPts val="1200"/>
              </a:spcBef>
              <a:spcAft>
                <a:spcPts val="1200"/>
              </a:spcAft>
              <a:buNone/>
            </a:pPr>
            <a:r>
              <a:rPr lang="en" sz="2200" b="1">
                <a:solidFill>
                  <a:schemeClr val="dk1"/>
                </a:solidFill>
                <a:latin typeface="Alegreya"/>
                <a:ea typeface="Alegreya"/>
                <a:cs typeface="Alegreya"/>
                <a:sym typeface="Alegreya"/>
              </a:rPr>
              <a:t>Miller argued that women needed to escape ‘the kingdom of fancy and fashion and foolery.’ When they were worn at Seneca Falls, none embraced them with more enthusiasm than Amelia Bloomer. She advocated their use in the </a:t>
            </a:r>
            <a:r>
              <a:rPr lang="en" sz="2200" b="1" i="1">
                <a:solidFill>
                  <a:schemeClr val="dk1"/>
                </a:solidFill>
                <a:latin typeface="Alegreya"/>
                <a:ea typeface="Alegreya"/>
                <a:cs typeface="Alegreya"/>
                <a:sym typeface="Alegreya"/>
              </a:rPr>
              <a:t>Lily</a:t>
            </a:r>
            <a:r>
              <a:rPr lang="en" sz="2200" b="1">
                <a:solidFill>
                  <a:schemeClr val="dk1"/>
                </a:solidFill>
                <a:latin typeface="Alegreya"/>
                <a:ea typeface="Alegreya"/>
                <a:cs typeface="Alegreya"/>
                <a:sym typeface="Alegreya"/>
              </a:rPr>
              <a:t>, her temperance and women’s rights paper, stating that women ‘have been and are slaves, while man in dress and all things else is free’.</a:t>
            </a:r>
            <a:endParaRPr sz="2200" b="1">
              <a:solidFill>
                <a:schemeClr val="dk1"/>
              </a:solidFill>
              <a:latin typeface="Alegreya"/>
              <a:ea typeface="Alegreya"/>
              <a:cs typeface="Alegreya"/>
              <a:sym typeface="Alegreya"/>
            </a:endParaRPr>
          </a:p>
        </p:txBody>
      </p:sp>
      <p:pic>
        <p:nvPicPr>
          <p:cNvPr id="669" name="Google Shape;669;p65"/>
          <p:cNvPicPr preferRelativeResize="0"/>
          <p:nvPr/>
        </p:nvPicPr>
        <p:blipFill>
          <a:blip r:embed="rId5">
            <a:alphaModFix/>
          </a:blip>
          <a:stretch>
            <a:fillRect/>
          </a:stretch>
        </p:blipFill>
        <p:spPr>
          <a:xfrm>
            <a:off x="8553030" y="3772782"/>
            <a:ext cx="2133720" cy="2903030"/>
          </a:xfrm>
          <a:prstGeom prst="rect">
            <a:avLst/>
          </a:prstGeom>
          <a:noFill/>
          <a:ln w="9525" cap="flat" cmpd="sng">
            <a:solidFill>
              <a:srgbClr val="E6C22B"/>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3"/>
        <p:cNvGrpSpPr/>
        <p:nvPr/>
      </p:nvGrpSpPr>
      <p:grpSpPr>
        <a:xfrm>
          <a:off x="0" y="0"/>
          <a:ext cx="0" cy="0"/>
          <a:chOff x="0" y="0"/>
          <a:chExt cx="0" cy="0"/>
        </a:xfrm>
      </p:grpSpPr>
      <p:sp>
        <p:nvSpPr>
          <p:cNvPr id="674" name="Google Shape;674;p66"/>
          <p:cNvSpPr/>
          <p:nvPr/>
        </p:nvSpPr>
        <p:spPr>
          <a:xfrm>
            <a:off x="462510" y="2204940"/>
            <a:ext cx="6683040" cy="455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675" name="Google Shape;675;p66"/>
          <p:cNvSpPr/>
          <p:nvPr/>
        </p:nvSpPr>
        <p:spPr>
          <a:xfrm>
            <a:off x="172800" y="191520"/>
            <a:ext cx="10616400" cy="784656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Clr>
                <a:schemeClr val="dk1"/>
              </a:buClr>
              <a:buSzPts val="1300"/>
              <a:buFont typeface="Arial"/>
              <a:buNone/>
            </a:pPr>
            <a:endParaRPr sz="1800" b="1">
              <a:solidFill>
                <a:schemeClr val="dk1"/>
              </a:solidFill>
              <a:latin typeface="Alegreya"/>
              <a:ea typeface="Alegreya"/>
              <a:cs typeface="Alegreya"/>
              <a:sym typeface="Alegreya"/>
            </a:endParaRPr>
          </a:p>
        </p:txBody>
      </p:sp>
      <p:sp>
        <p:nvSpPr>
          <p:cNvPr id="676" name="Google Shape;676;p66"/>
          <p:cNvSpPr txBox="1"/>
          <p:nvPr/>
        </p:nvSpPr>
        <p:spPr>
          <a:xfrm>
            <a:off x="4667310" y="211640"/>
            <a:ext cx="527472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77" name="Google Shape;677;p66"/>
          <p:cNvSpPr txBox="1"/>
          <p:nvPr/>
        </p:nvSpPr>
        <p:spPr>
          <a:xfrm>
            <a:off x="8046450" y="3102880"/>
            <a:ext cx="2133720" cy="1868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678" name="Google Shape;678;p66"/>
          <p:cNvPicPr preferRelativeResize="0"/>
          <p:nvPr/>
        </p:nvPicPr>
        <p:blipFill>
          <a:blip r:embed="rId3">
            <a:alphaModFix/>
          </a:blip>
          <a:stretch>
            <a:fillRect/>
          </a:stretch>
        </p:blipFill>
        <p:spPr>
          <a:xfrm>
            <a:off x="8747485" y="7263760"/>
            <a:ext cx="1828176" cy="882360"/>
          </a:xfrm>
          <a:prstGeom prst="rect">
            <a:avLst/>
          </a:prstGeom>
          <a:noFill/>
          <a:ln>
            <a:noFill/>
          </a:ln>
        </p:spPr>
      </p:pic>
      <p:sp>
        <p:nvSpPr>
          <p:cNvPr id="679" name="Google Shape;679;p66"/>
          <p:cNvSpPr txBox="1"/>
          <p:nvPr/>
        </p:nvSpPr>
        <p:spPr>
          <a:xfrm>
            <a:off x="1164210" y="7602810"/>
            <a:ext cx="8524440" cy="996480"/>
          </a:xfrm>
          <a:prstGeom prst="rect">
            <a:avLst/>
          </a:prstGeom>
          <a:noFill/>
          <a:ln>
            <a:noFill/>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1400">
                <a:solidFill>
                  <a:srgbClr val="5E1D58"/>
                </a:solidFill>
                <a:latin typeface="Alegreya"/>
                <a:ea typeface="Alegreya"/>
                <a:cs typeface="Alegreya"/>
                <a:sym typeface="Alegreya"/>
              </a:rPr>
              <a:t>Learn more here:</a:t>
            </a:r>
            <a:r>
              <a:rPr lang="en" sz="1200">
                <a:solidFill>
                  <a:srgbClr val="5E1D58"/>
                </a:solidFill>
                <a:latin typeface="Alegreya"/>
                <a:ea typeface="Alegreya"/>
                <a:cs typeface="Alegreya"/>
                <a:sym typeface="Alegreya"/>
              </a:rPr>
              <a:t> </a:t>
            </a:r>
            <a:r>
              <a:rPr lang="en" sz="1400" u="sng">
                <a:solidFill>
                  <a:schemeClr val="hlink"/>
                </a:solidFill>
                <a:hlinkClick r:id="rId4"/>
              </a:rPr>
              <a:t>Things you didn’t know (or maybe forgot) about how women got the vote</a:t>
            </a:r>
            <a:endParaRPr sz="1000">
              <a:solidFill>
                <a:srgbClr val="5E1D58"/>
              </a:solidFill>
              <a:latin typeface="Alegreya"/>
              <a:ea typeface="Alegreya"/>
              <a:cs typeface="Alegreya"/>
              <a:sym typeface="Alegreya"/>
            </a:endParaRPr>
          </a:p>
          <a:p>
            <a:pPr marL="0" lvl="0" indent="0" algn="l" rtl="0">
              <a:lnSpc>
                <a:spcPct val="115000"/>
              </a:lnSpc>
              <a:spcBef>
                <a:spcPts val="0"/>
              </a:spcBef>
              <a:spcAft>
                <a:spcPts val="0"/>
              </a:spcAft>
              <a:buClr>
                <a:schemeClr val="dk1"/>
              </a:buClr>
              <a:buSzPts val="1300"/>
              <a:buFont typeface="Arial"/>
              <a:buNone/>
            </a:pPr>
            <a:endParaRPr sz="1300" u="sng">
              <a:solidFill>
                <a:schemeClr val="hlink"/>
              </a:solidFill>
            </a:endParaRPr>
          </a:p>
        </p:txBody>
      </p:sp>
      <p:sp>
        <p:nvSpPr>
          <p:cNvPr id="680" name="Google Shape;680;p66"/>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81" name="Google Shape;681;p66"/>
          <p:cNvSpPr/>
          <p:nvPr/>
        </p:nvSpPr>
        <p:spPr>
          <a:xfrm>
            <a:off x="225540" y="274440"/>
            <a:ext cx="10510920" cy="1176480"/>
          </a:xfrm>
          <a:prstGeom prst="rect">
            <a:avLst/>
          </a:prstGeom>
          <a:solidFill>
            <a:srgbClr val="571D5E"/>
          </a:solidFill>
          <a:ln w="19050"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endParaRPr sz="1700" b="1">
              <a:solidFill>
                <a:schemeClr val="lt1"/>
              </a:solidFill>
              <a:latin typeface="Alegreya"/>
              <a:ea typeface="Alegreya"/>
              <a:cs typeface="Alegreya"/>
              <a:sym typeface="Alegreya"/>
            </a:endParaRPr>
          </a:p>
          <a:p>
            <a:pPr marL="6400800" lvl="0" indent="0" algn="l" rtl="0">
              <a:lnSpc>
                <a:spcPct val="90000"/>
              </a:lnSpc>
              <a:spcBef>
                <a:spcPts val="0"/>
              </a:spcBef>
              <a:spcAft>
                <a:spcPts val="0"/>
              </a:spcAft>
              <a:buNone/>
            </a:pPr>
            <a:r>
              <a:rPr lang="en" sz="1900" b="1">
                <a:solidFill>
                  <a:schemeClr val="lt1"/>
                </a:solidFill>
                <a:latin typeface="Caveat"/>
                <a:ea typeface="Caveat"/>
                <a:cs typeface="Caveat"/>
                <a:sym typeface="Caveat"/>
              </a:rPr>
              <a:t>In Sisterhood and Solidarity,  NYSUT Women</a:t>
            </a:r>
            <a:endParaRPr sz="1400">
              <a:solidFill>
                <a:srgbClr val="FFFFFF"/>
              </a:solidFill>
            </a:endParaRPr>
          </a:p>
          <a:p>
            <a:pPr marL="0" lvl="0" indent="0" algn="l" rtl="0">
              <a:spcBef>
                <a:spcPts val="0"/>
              </a:spcBef>
              <a:spcAft>
                <a:spcPts val="0"/>
              </a:spcAft>
              <a:buNone/>
            </a:pPr>
            <a:endParaRPr sz="1700"/>
          </a:p>
        </p:txBody>
      </p:sp>
      <p:sp>
        <p:nvSpPr>
          <p:cNvPr id="682" name="Google Shape;682;p66"/>
          <p:cNvSpPr/>
          <p:nvPr/>
        </p:nvSpPr>
        <p:spPr>
          <a:xfrm>
            <a:off x="3841733" y="1261630"/>
            <a:ext cx="3289200" cy="5109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800" b="1">
                <a:latin typeface="Alegreya"/>
                <a:ea typeface="Alegreya"/>
                <a:cs typeface="Alegreya"/>
                <a:sym typeface="Alegreya"/>
              </a:rPr>
              <a:t>Voting Rights Awareness Day 28</a:t>
            </a:r>
            <a:endParaRPr sz="1800" b="1">
              <a:latin typeface="Alegreya"/>
              <a:ea typeface="Alegreya"/>
              <a:cs typeface="Alegreya"/>
              <a:sym typeface="Alegreya"/>
            </a:endParaRPr>
          </a:p>
        </p:txBody>
      </p:sp>
      <p:sp>
        <p:nvSpPr>
          <p:cNvPr id="683" name="Google Shape;683;p66"/>
          <p:cNvSpPr/>
          <p:nvPr/>
        </p:nvSpPr>
        <p:spPr>
          <a:xfrm>
            <a:off x="225550" y="7072175"/>
            <a:ext cx="2837700" cy="5307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solidFill>
                  <a:srgbClr val="FFFFFF"/>
                </a:solidFill>
              </a:rPr>
              <a:t>#NYSUTWomenVote2020</a:t>
            </a:r>
            <a:endParaRPr sz="1700" b="1">
              <a:solidFill>
                <a:srgbClr val="FFFFFF"/>
              </a:solidFill>
            </a:endParaRPr>
          </a:p>
        </p:txBody>
      </p:sp>
      <p:sp>
        <p:nvSpPr>
          <p:cNvPr id="684" name="Google Shape;684;p66"/>
          <p:cNvSpPr txBox="1"/>
          <p:nvPr/>
        </p:nvSpPr>
        <p:spPr>
          <a:xfrm>
            <a:off x="7011930" y="1598670"/>
            <a:ext cx="3831120" cy="117648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None/>
            </a:pPr>
            <a:r>
              <a:rPr lang="en" sz="1700" b="1">
                <a:solidFill>
                  <a:srgbClr val="FFFFFF"/>
                </a:solidFill>
                <a:highlight>
                  <a:srgbClr val="E6C22B"/>
                </a:highlight>
              </a:rPr>
              <a:t>Once a woman’s the boss, </a:t>
            </a:r>
            <a:endParaRPr sz="1700" b="1">
              <a:solidFill>
                <a:srgbClr val="FFFFFF"/>
              </a:solidFill>
              <a:highlight>
                <a:srgbClr val="E6C22B"/>
              </a:highlight>
            </a:endParaRPr>
          </a:p>
          <a:p>
            <a:pPr marL="0" lvl="0" indent="0" algn="ctr" rtl="0">
              <a:spcBef>
                <a:spcPts val="0"/>
              </a:spcBef>
              <a:spcAft>
                <a:spcPts val="0"/>
              </a:spcAft>
              <a:buNone/>
            </a:pPr>
            <a:r>
              <a:rPr lang="en" sz="1700" b="1">
                <a:solidFill>
                  <a:srgbClr val="FFFFFF"/>
                </a:solidFill>
                <a:highlight>
                  <a:srgbClr val="E6C22B"/>
                </a:highlight>
              </a:rPr>
              <a:t>how can you deny her the vote?</a:t>
            </a:r>
            <a:endParaRPr sz="1700">
              <a:highlight>
                <a:srgbClr val="E6C22B"/>
              </a:highlight>
            </a:endParaRPr>
          </a:p>
        </p:txBody>
      </p:sp>
      <p:sp>
        <p:nvSpPr>
          <p:cNvPr id="685" name="Google Shape;685;p66"/>
          <p:cNvSpPr/>
          <p:nvPr/>
        </p:nvSpPr>
        <p:spPr>
          <a:xfrm>
            <a:off x="438575" y="1876500"/>
            <a:ext cx="6707100" cy="5009400"/>
          </a:xfrm>
          <a:prstGeom prst="rect">
            <a:avLst/>
          </a:prstGeom>
          <a:solidFill>
            <a:srgbClr val="E6C22B">
              <a:alpha val="80450"/>
            </a:srgbClr>
          </a:solidFill>
          <a:ln w="76200"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600" b="1">
              <a:solidFill>
                <a:schemeClr val="dk1"/>
              </a:solidFill>
              <a:latin typeface="Alegreya"/>
              <a:ea typeface="Alegreya"/>
              <a:cs typeface="Alegreya"/>
              <a:sym typeface="Alegreya"/>
            </a:endParaRPr>
          </a:p>
          <a:p>
            <a:pPr marL="0" lvl="0" indent="0" algn="l" rtl="0">
              <a:spcBef>
                <a:spcPts val="0"/>
              </a:spcBef>
              <a:spcAft>
                <a:spcPts val="0"/>
              </a:spcAft>
              <a:buNone/>
            </a:pPr>
            <a:r>
              <a:rPr lang="en" sz="2400" b="1">
                <a:solidFill>
                  <a:schemeClr val="dk1"/>
                </a:solidFill>
                <a:latin typeface="Alegreya"/>
                <a:ea typeface="Alegreya"/>
                <a:cs typeface="Alegreya"/>
                <a:sym typeface="Alegreya"/>
              </a:rPr>
              <a:t>A tragic pandemic helped the cause:</a:t>
            </a:r>
            <a:endParaRPr sz="2400" b="1">
              <a:solidFill>
                <a:schemeClr val="dk1"/>
              </a:solidFill>
              <a:latin typeface="Alegreya"/>
              <a:ea typeface="Alegreya"/>
              <a:cs typeface="Alegreya"/>
              <a:sym typeface="Alegreya"/>
            </a:endParaRPr>
          </a:p>
          <a:p>
            <a:pPr marL="0" lvl="0" indent="0" algn="l" rtl="0">
              <a:spcBef>
                <a:spcPts val="0"/>
              </a:spcBef>
              <a:spcAft>
                <a:spcPts val="0"/>
              </a:spcAft>
              <a:buNone/>
            </a:pPr>
            <a:r>
              <a:rPr lang="en" sz="2100" b="1">
                <a:solidFill>
                  <a:schemeClr val="dk1"/>
                </a:solidFill>
                <a:latin typeface="Alegreya"/>
                <a:ea typeface="Alegreya"/>
                <a:cs typeface="Alegreya"/>
                <a:sym typeface="Alegreya"/>
              </a:rPr>
              <a:t>The 1918 flu spread easily among soldiers in the last stages of World War I, creating a sudden shortage of men. As women surged into the U.S. workforce, they blew apart the arguments that they were delicate and intellectually inferior — and unequal pay and poor working conditions galvanized their drive for equal rights and protections.</a:t>
            </a:r>
            <a:endParaRPr sz="2100" b="1">
              <a:solidFill>
                <a:schemeClr val="dk1"/>
              </a:solidFill>
              <a:latin typeface="Alegreya"/>
              <a:ea typeface="Alegreya"/>
              <a:cs typeface="Alegreya"/>
              <a:sym typeface="Alegreya"/>
            </a:endParaRPr>
          </a:p>
          <a:p>
            <a:pPr marL="0" lvl="0" indent="0" algn="l" rtl="0">
              <a:spcBef>
                <a:spcPts val="0"/>
              </a:spcBef>
              <a:spcAft>
                <a:spcPts val="0"/>
              </a:spcAft>
              <a:buNone/>
            </a:pPr>
            <a:endParaRPr sz="900" b="1">
              <a:solidFill>
                <a:schemeClr val="dk1"/>
              </a:solidFill>
              <a:latin typeface="Alegreya"/>
              <a:ea typeface="Alegreya"/>
              <a:cs typeface="Alegreya"/>
              <a:sym typeface="Alegreya"/>
            </a:endParaRPr>
          </a:p>
          <a:p>
            <a:pPr marL="0" lvl="0" indent="0" algn="l" rtl="0">
              <a:spcBef>
                <a:spcPts val="0"/>
              </a:spcBef>
              <a:spcAft>
                <a:spcPts val="0"/>
              </a:spcAft>
              <a:buNone/>
            </a:pPr>
            <a:r>
              <a:rPr lang="en" sz="2100" b="1">
                <a:solidFill>
                  <a:srgbClr val="2D2D2D"/>
                </a:solidFill>
                <a:latin typeface="Alegreya"/>
                <a:ea typeface="Alegreya"/>
                <a:cs typeface="Alegreya"/>
                <a:sym typeface="Alegreya"/>
              </a:rPr>
              <a:t>Increased participation in the workforce allowed many women to obtain </a:t>
            </a:r>
            <a:r>
              <a:rPr lang="en" sz="2100" b="1">
                <a:solidFill>
                  <a:srgbClr val="D31E8D"/>
                </a:solidFill>
                <a:uFill>
                  <a:noFill/>
                </a:uFill>
                <a:latin typeface="Alegreya"/>
                <a:ea typeface="Alegreya"/>
                <a:cs typeface="Alegreya"/>
                <a:sym typeface="Alegreya"/>
                <a:hlinkClick r:id="rId5">
                  <a:extLst>
                    <a:ext uri="{A12FA001-AC4F-418D-AE19-62706E023703}">
                      <ahyp:hlinkClr xmlns:ahyp="http://schemas.microsoft.com/office/drawing/2018/hyperlinkcolor" val="tx"/>
                    </a:ext>
                  </a:extLst>
                </a:hlinkClick>
              </a:rPr>
              <a:t>social and financial independence</a:t>
            </a:r>
            <a:r>
              <a:rPr lang="en" sz="2100" b="1">
                <a:solidFill>
                  <a:srgbClr val="FF00FF"/>
                </a:solidFill>
                <a:latin typeface="Alegreya"/>
                <a:ea typeface="Alegreya"/>
                <a:cs typeface="Alegreya"/>
                <a:sym typeface="Alegreya"/>
              </a:rPr>
              <a:t>.</a:t>
            </a:r>
            <a:r>
              <a:rPr lang="en" sz="2100" b="1">
                <a:solidFill>
                  <a:srgbClr val="2D2D2D"/>
                </a:solidFill>
                <a:latin typeface="Alegreya"/>
                <a:ea typeface="Alegreya"/>
                <a:cs typeface="Alegreya"/>
                <a:sym typeface="Alegreya"/>
              </a:rPr>
              <a:t> Leadership positions within the workforce could now be occupied by women, especially in the garment industry, but also </a:t>
            </a:r>
            <a:r>
              <a:rPr lang="en" sz="2100" b="1">
                <a:solidFill>
                  <a:srgbClr val="D31E8D"/>
                </a:solidFill>
                <a:uFill>
                  <a:noFill/>
                </a:uFill>
                <a:latin typeface="Alegreya"/>
                <a:ea typeface="Alegreya"/>
                <a:cs typeface="Alegreya"/>
                <a:sym typeface="Alegreya"/>
                <a:hlinkClick r:id="rId6">
                  <a:extLst>
                    <a:ext uri="{A12FA001-AC4F-418D-AE19-62706E023703}">
                      <ahyp:hlinkClr xmlns:ahyp="http://schemas.microsoft.com/office/drawing/2018/hyperlinkcolor" val="tx"/>
                    </a:ext>
                  </a:extLst>
                </a:hlinkClick>
              </a:rPr>
              <a:t>in the military and police forces</a:t>
            </a:r>
            <a:r>
              <a:rPr lang="en" sz="2100" b="1">
                <a:solidFill>
                  <a:srgbClr val="2D2D2D"/>
                </a:solidFill>
                <a:latin typeface="Alegreya"/>
                <a:ea typeface="Alegreya"/>
                <a:cs typeface="Alegreya"/>
                <a:sym typeface="Alegreya"/>
              </a:rPr>
              <a:t>. The U.S. even got its </a:t>
            </a:r>
            <a:r>
              <a:rPr lang="en" sz="2100" b="1">
                <a:solidFill>
                  <a:srgbClr val="D31E8D"/>
                </a:solidFill>
                <a:uFill>
                  <a:noFill/>
                </a:uFill>
                <a:latin typeface="Alegreya"/>
                <a:ea typeface="Alegreya"/>
                <a:cs typeface="Alegreya"/>
                <a:sym typeface="Alegreya"/>
                <a:hlinkClick r:id="rId7">
                  <a:extLst>
                    <a:ext uri="{A12FA001-AC4F-418D-AE19-62706E023703}">
                      <ahyp:hlinkClr xmlns:ahyp="http://schemas.microsoft.com/office/drawing/2018/hyperlinkcolor" val="tx"/>
                    </a:ext>
                  </a:extLst>
                </a:hlinkClick>
              </a:rPr>
              <a:t>first woman governor</a:t>
            </a:r>
            <a:r>
              <a:rPr lang="en" sz="2100" b="1">
                <a:solidFill>
                  <a:srgbClr val="FF00FF"/>
                </a:solidFill>
                <a:latin typeface="Alegreya"/>
                <a:ea typeface="Alegreya"/>
                <a:cs typeface="Alegreya"/>
                <a:sym typeface="Alegreya"/>
              </a:rPr>
              <a:t>,</a:t>
            </a:r>
            <a:r>
              <a:rPr lang="en" sz="2100" b="1">
                <a:solidFill>
                  <a:srgbClr val="2D2D2D"/>
                </a:solidFill>
                <a:latin typeface="Alegreya"/>
                <a:ea typeface="Alegreya"/>
                <a:cs typeface="Alegreya"/>
                <a:sym typeface="Alegreya"/>
              </a:rPr>
              <a:t> when Nellie Taylor Ross took her oath of office, in 1923, in Wyoming. </a:t>
            </a:r>
            <a:endParaRPr sz="2100" b="1">
              <a:solidFill>
                <a:schemeClr val="dk1"/>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endParaRPr sz="1900" b="1">
              <a:solidFill>
                <a:schemeClr val="dk1"/>
              </a:solidFill>
              <a:latin typeface="Alegreya"/>
              <a:ea typeface="Alegreya"/>
              <a:cs typeface="Alegreya"/>
              <a:sym typeface="Alegreya"/>
            </a:endParaRPr>
          </a:p>
        </p:txBody>
      </p:sp>
      <p:pic>
        <p:nvPicPr>
          <p:cNvPr id="686" name="Google Shape;686;p66"/>
          <p:cNvPicPr preferRelativeResize="0"/>
          <p:nvPr/>
        </p:nvPicPr>
        <p:blipFill>
          <a:blip r:embed="rId8">
            <a:alphaModFix/>
          </a:blip>
          <a:stretch>
            <a:fillRect/>
          </a:stretch>
        </p:blipFill>
        <p:spPr>
          <a:xfrm>
            <a:off x="7541310" y="2498310"/>
            <a:ext cx="2772362" cy="1978740"/>
          </a:xfrm>
          <a:prstGeom prst="rect">
            <a:avLst/>
          </a:prstGeom>
          <a:noFill/>
          <a:ln w="9525" cap="flat" cmpd="sng">
            <a:solidFill>
              <a:srgbClr val="351C75"/>
            </a:solidFill>
            <a:prstDash val="solid"/>
            <a:round/>
            <a:headEnd type="none" w="sm" len="sm"/>
            <a:tailEnd type="none" w="sm" len="sm"/>
          </a:ln>
        </p:spPr>
      </p:pic>
      <p:pic>
        <p:nvPicPr>
          <p:cNvPr id="687" name="Google Shape;687;p66"/>
          <p:cNvPicPr preferRelativeResize="0"/>
          <p:nvPr/>
        </p:nvPicPr>
        <p:blipFill>
          <a:blip r:embed="rId9">
            <a:alphaModFix/>
          </a:blip>
          <a:stretch>
            <a:fillRect/>
          </a:stretch>
        </p:blipFill>
        <p:spPr>
          <a:xfrm>
            <a:off x="7560150" y="4633440"/>
            <a:ext cx="2734681" cy="2107561"/>
          </a:xfrm>
          <a:prstGeom prst="rect">
            <a:avLst/>
          </a:prstGeom>
          <a:noFill/>
          <a:ln w="9525" cap="flat" cmpd="sng">
            <a:solidFill>
              <a:srgbClr val="571D5E"/>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4"/>
        <p:cNvGrpSpPr/>
        <p:nvPr/>
      </p:nvGrpSpPr>
      <p:grpSpPr>
        <a:xfrm>
          <a:off x="0" y="0"/>
          <a:ext cx="0" cy="0"/>
          <a:chOff x="0" y="0"/>
          <a:chExt cx="0" cy="0"/>
        </a:xfrm>
      </p:grpSpPr>
      <p:sp>
        <p:nvSpPr>
          <p:cNvPr id="235" name="Google Shape;235;p40"/>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236" name="Google Shape;236;p40"/>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37" name="Google Shape;237;p40"/>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38" name="Google Shape;238;p40"/>
          <p:cNvSpPr txBox="1">
            <a:spLocks noGrp="1"/>
          </p:cNvSpPr>
          <p:nvPr>
            <p:ph type="subTitle" idx="1"/>
          </p:nvPr>
        </p:nvSpPr>
        <p:spPr>
          <a:xfrm>
            <a:off x="433230" y="2619960"/>
            <a:ext cx="10224600" cy="4030500"/>
          </a:xfrm>
          <a:prstGeom prst="rect">
            <a:avLst/>
          </a:prstGeom>
          <a:solidFill>
            <a:srgbClr val="E6CE2B">
              <a:alpha val="77650"/>
            </a:srgbClr>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239" name="Google Shape;239;p40"/>
          <p:cNvSpPr txBox="1"/>
          <p:nvPr/>
        </p:nvSpPr>
        <p:spPr>
          <a:xfrm>
            <a:off x="3099960" y="3102868"/>
            <a:ext cx="7367700" cy="2788800"/>
          </a:xfrm>
          <a:prstGeom prst="rect">
            <a:avLst/>
          </a:prstGeom>
          <a:noFill/>
          <a:ln>
            <a:noFill/>
          </a:ln>
        </p:spPr>
        <p:txBody>
          <a:bodyPr spcFirstLastPara="1" wrap="square" lIns="109700" tIns="109700" rIns="109700" bIns="109700" anchor="t" anchorCtr="0">
            <a:noAutofit/>
          </a:bodyPr>
          <a:lstStyle/>
          <a:p>
            <a:pPr marL="0" lvl="0" indent="0" algn="just" rtl="0">
              <a:spcBef>
                <a:spcPts val="0"/>
              </a:spcBef>
              <a:spcAft>
                <a:spcPts val="0"/>
              </a:spcAft>
              <a:buNone/>
            </a:pPr>
            <a:r>
              <a:rPr lang="en" sz="2400" b="1">
                <a:latin typeface="Alegreya"/>
                <a:ea typeface="Alegreya"/>
                <a:cs typeface="Alegreya"/>
                <a:sym typeface="Alegreya"/>
              </a:rPr>
              <a:t>“First of all, nobody gave us anything. It makes me furious when I hear that they gave us suffrage. Excuse me? It took 72 years of unrelenting, unbroken organizing grassroots effort to get women's suffrage. It took 113 years to get rid of child labor by law. It took similarly long periods of organized effort to accomplish any advance in social policy.”</a:t>
            </a:r>
            <a:endParaRPr sz="2400" b="1">
              <a:latin typeface="Alegreya"/>
              <a:ea typeface="Alegreya"/>
              <a:cs typeface="Alegreya"/>
              <a:sym typeface="Alegreya"/>
            </a:endParaRPr>
          </a:p>
          <a:p>
            <a:pPr marL="0" lvl="0" indent="0" algn="just" rtl="0">
              <a:spcBef>
                <a:spcPts val="0"/>
              </a:spcBef>
              <a:spcAft>
                <a:spcPts val="0"/>
              </a:spcAft>
              <a:buNone/>
            </a:pPr>
            <a:r>
              <a:rPr lang="en" sz="2300" b="1">
                <a:latin typeface="Alegreya"/>
                <a:ea typeface="Alegreya"/>
                <a:cs typeface="Alegreya"/>
                <a:sym typeface="Alegreya"/>
              </a:rPr>
              <a:t>                                                 ~ Gerda Lerner</a:t>
            </a:r>
            <a:endParaRPr sz="2300" b="1">
              <a:latin typeface="Alegreya"/>
              <a:ea typeface="Alegreya"/>
              <a:cs typeface="Alegreya"/>
              <a:sym typeface="Alegreya"/>
            </a:endParaRPr>
          </a:p>
          <a:p>
            <a:pPr marL="0" lvl="0" indent="0" algn="l" rtl="0">
              <a:spcBef>
                <a:spcPts val="0"/>
              </a:spcBef>
              <a:spcAft>
                <a:spcPts val="0"/>
              </a:spcAft>
              <a:buNone/>
            </a:pPr>
            <a:endParaRPr sz="1700">
              <a:solidFill>
                <a:srgbClr val="FFFFFF"/>
              </a:solidFill>
              <a:latin typeface="Alegreya"/>
              <a:ea typeface="Alegreya"/>
              <a:cs typeface="Alegreya"/>
              <a:sym typeface="Alegreya"/>
            </a:endParaRPr>
          </a:p>
          <a:p>
            <a:pPr marL="0" lvl="0" indent="0" algn="ctr" rtl="0">
              <a:spcBef>
                <a:spcPts val="0"/>
              </a:spcBef>
              <a:spcAft>
                <a:spcPts val="0"/>
              </a:spcAft>
              <a:buNone/>
            </a:pPr>
            <a:endParaRPr sz="1900">
              <a:solidFill>
                <a:srgbClr val="FFFFFF"/>
              </a:solidFill>
              <a:latin typeface="Alegreya"/>
              <a:ea typeface="Alegreya"/>
              <a:cs typeface="Alegreya"/>
              <a:sym typeface="Alegreya"/>
            </a:endParaRPr>
          </a:p>
          <a:p>
            <a:pPr marL="0" lvl="0" indent="0" algn="ctr" rtl="0">
              <a:spcBef>
                <a:spcPts val="0"/>
              </a:spcBef>
              <a:spcAft>
                <a:spcPts val="0"/>
              </a:spcAft>
              <a:buNone/>
            </a:pPr>
            <a:endParaRPr sz="2900">
              <a:solidFill>
                <a:srgbClr val="FFFFFF"/>
              </a:solidFill>
              <a:latin typeface="Alegreya"/>
              <a:ea typeface="Alegreya"/>
              <a:cs typeface="Alegreya"/>
              <a:sym typeface="Alegreya"/>
            </a:endParaRPr>
          </a:p>
          <a:p>
            <a:pPr marL="0" lvl="0" indent="0" algn="l" rtl="0">
              <a:spcBef>
                <a:spcPts val="0"/>
              </a:spcBef>
              <a:spcAft>
                <a:spcPts val="0"/>
              </a:spcAft>
              <a:buNone/>
            </a:pPr>
            <a:endParaRPr sz="1700">
              <a:solidFill>
                <a:srgbClr val="FFFFFF"/>
              </a:solidFill>
              <a:latin typeface="Alegreya"/>
              <a:ea typeface="Alegreya"/>
              <a:cs typeface="Alegreya"/>
              <a:sym typeface="Alegreya"/>
            </a:endParaRPr>
          </a:p>
          <a:p>
            <a:pPr marL="0" lvl="0" indent="0" algn="ctr" rtl="0">
              <a:spcBef>
                <a:spcPts val="0"/>
              </a:spcBef>
              <a:spcAft>
                <a:spcPts val="0"/>
              </a:spcAft>
              <a:buNone/>
            </a:pPr>
            <a:r>
              <a:rPr lang="en" sz="1900">
                <a:solidFill>
                  <a:srgbClr val="FFFFFF"/>
                </a:solidFill>
                <a:latin typeface="Alegreya"/>
                <a:ea typeface="Alegreya"/>
                <a:cs typeface="Alegreya"/>
                <a:sym typeface="Alegreya"/>
              </a:rPr>
              <a:t>#NYSUTWomenVote2020</a:t>
            </a:r>
            <a:endParaRPr sz="1900">
              <a:solidFill>
                <a:srgbClr val="FFFFFF"/>
              </a:solidFill>
              <a:latin typeface="Alegreya"/>
              <a:ea typeface="Alegreya"/>
              <a:cs typeface="Alegreya"/>
              <a:sym typeface="Alegreya"/>
            </a:endParaRPr>
          </a:p>
          <a:p>
            <a:pPr marL="0" lvl="0" indent="0" algn="just" rtl="0">
              <a:spcBef>
                <a:spcPts val="0"/>
              </a:spcBef>
              <a:spcAft>
                <a:spcPts val="0"/>
              </a:spcAft>
              <a:buNone/>
            </a:pPr>
            <a:endParaRPr sz="1700" b="1">
              <a:latin typeface="Times New Roman"/>
              <a:ea typeface="Times New Roman"/>
              <a:cs typeface="Times New Roman"/>
              <a:sym typeface="Times New Roman"/>
            </a:endParaRPr>
          </a:p>
        </p:txBody>
      </p:sp>
      <p:pic>
        <p:nvPicPr>
          <p:cNvPr id="240" name="Google Shape;240;p40"/>
          <p:cNvPicPr preferRelativeResize="0"/>
          <p:nvPr/>
        </p:nvPicPr>
        <p:blipFill>
          <a:blip r:embed="rId3">
            <a:alphaModFix/>
          </a:blip>
          <a:stretch>
            <a:fillRect/>
          </a:stretch>
        </p:blipFill>
        <p:spPr>
          <a:xfrm>
            <a:off x="530880" y="2775960"/>
            <a:ext cx="2286000" cy="2788920"/>
          </a:xfrm>
          <a:prstGeom prst="rect">
            <a:avLst/>
          </a:prstGeom>
          <a:noFill/>
          <a:ln w="76200" cap="flat" cmpd="sng">
            <a:solidFill>
              <a:srgbClr val="5E1D58"/>
            </a:solidFill>
            <a:prstDash val="solid"/>
            <a:round/>
            <a:headEnd type="none" w="sm" len="sm"/>
            <a:tailEnd type="none" w="sm" len="sm"/>
          </a:ln>
        </p:spPr>
      </p:pic>
      <p:sp>
        <p:nvSpPr>
          <p:cNvPr id="241" name="Google Shape;241;p40"/>
          <p:cNvSpPr txBox="1"/>
          <p:nvPr/>
        </p:nvSpPr>
        <p:spPr>
          <a:xfrm>
            <a:off x="744120" y="5972283"/>
            <a:ext cx="3102000" cy="1057200"/>
          </a:xfrm>
          <a:prstGeom prst="rect">
            <a:avLst/>
          </a:prstGeom>
          <a:solidFill>
            <a:srgbClr val="5E1D58"/>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2600" b="1">
                <a:solidFill>
                  <a:srgbClr val="FFFFFF"/>
                </a:solidFill>
                <a:latin typeface="Times New Roman"/>
                <a:ea typeface="Times New Roman"/>
                <a:cs typeface="Times New Roman"/>
                <a:sym typeface="Times New Roman"/>
              </a:rPr>
              <a:t>Every vote counts!</a:t>
            </a:r>
            <a:endParaRPr sz="2600" b="1">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sz="1900" b="1">
                <a:solidFill>
                  <a:srgbClr val="FFFFFF"/>
                </a:solidFill>
                <a:latin typeface="Times New Roman"/>
                <a:ea typeface="Times New Roman"/>
                <a:cs typeface="Times New Roman"/>
                <a:sym typeface="Times New Roman"/>
              </a:rPr>
              <a:t>#NYSUTWomenVote2020</a:t>
            </a:r>
            <a:endParaRPr sz="19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100"/>
          </a:p>
        </p:txBody>
      </p:sp>
      <p:sp>
        <p:nvSpPr>
          <p:cNvPr id="242" name="Google Shape;242;p40"/>
          <p:cNvSpPr txBox="1"/>
          <p:nvPr/>
        </p:nvSpPr>
        <p:spPr>
          <a:xfrm>
            <a:off x="5854110" y="1398680"/>
            <a:ext cx="4750800" cy="356700"/>
          </a:xfrm>
          <a:prstGeom prst="rect">
            <a:avLst/>
          </a:prstGeom>
          <a:solidFill>
            <a:srgbClr val="5E1D58"/>
          </a:solidFill>
          <a:ln>
            <a:noFill/>
          </a:ln>
        </p:spPr>
        <p:txBody>
          <a:bodyPr spcFirstLastPara="1" wrap="square" lIns="109700" tIns="109700" rIns="109700" bIns="109700" anchor="t" anchorCtr="0">
            <a:noAutofit/>
          </a:bodyPr>
          <a:lstStyle/>
          <a:p>
            <a:pPr marL="5486400" lvl="0" indent="0" algn="l" rtl="0">
              <a:spcBef>
                <a:spcPts val="0"/>
              </a:spcBef>
              <a:spcAft>
                <a:spcPts val="0"/>
              </a:spcAft>
              <a:buNone/>
            </a:pPr>
            <a:r>
              <a:rPr lang="en" sz="1800" b="1">
                <a:solidFill>
                  <a:schemeClr val="lt1"/>
                </a:solidFill>
                <a:latin typeface="Caveat"/>
                <a:ea typeface="Caveat"/>
                <a:cs typeface="Caveat"/>
                <a:sym typeface="Caveat"/>
              </a:rPr>
              <a:t>In Sisterhood </a:t>
            </a:r>
            <a:endParaRPr sz="1800" b="1">
              <a:solidFill>
                <a:schemeClr val="lt1"/>
              </a:solidFill>
              <a:latin typeface="Caveat"/>
              <a:ea typeface="Caveat"/>
              <a:cs typeface="Caveat"/>
              <a:sym typeface="Caveat"/>
            </a:endParaRPr>
          </a:p>
          <a:p>
            <a:pPr marL="0" lvl="0" indent="0" algn="l" rtl="0">
              <a:spcBef>
                <a:spcPts val="0"/>
              </a:spcBef>
              <a:spcAft>
                <a:spcPts val="0"/>
              </a:spcAft>
              <a:buNone/>
            </a:pPr>
            <a:endParaRPr sz="1700"/>
          </a:p>
        </p:txBody>
      </p:sp>
      <p:sp>
        <p:nvSpPr>
          <p:cNvPr id="243" name="Google Shape;243;p40"/>
          <p:cNvSpPr txBox="1"/>
          <p:nvPr/>
        </p:nvSpPr>
        <p:spPr>
          <a:xfrm>
            <a:off x="5623710" y="1240860"/>
            <a:ext cx="5034300" cy="392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300" b="1">
                <a:solidFill>
                  <a:schemeClr val="lt1"/>
                </a:solidFill>
                <a:latin typeface="Caveat"/>
                <a:ea typeface="Caveat"/>
                <a:cs typeface="Caveat"/>
                <a:sym typeface="Caveat"/>
              </a:rPr>
              <a:t>In Sisterhood and Solidarity,  NYSUT Women</a:t>
            </a:r>
            <a:endParaRPr sz="1700">
              <a:solidFill>
                <a:schemeClr val="dk1"/>
              </a:solidFill>
            </a:endParaRPr>
          </a:p>
          <a:p>
            <a:pPr marL="0" lvl="0" indent="0" algn="l" rtl="0">
              <a:spcBef>
                <a:spcPts val="0"/>
              </a:spcBef>
              <a:spcAft>
                <a:spcPts val="0"/>
              </a:spcAft>
              <a:buNone/>
            </a:pPr>
            <a:endParaRPr sz="1700"/>
          </a:p>
        </p:txBody>
      </p:sp>
      <p:sp>
        <p:nvSpPr>
          <p:cNvPr id="244" name="Google Shape;244;p40"/>
          <p:cNvSpPr txBox="1"/>
          <p:nvPr/>
        </p:nvSpPr>
        <p:spPr>
          <a:xfrm>
            <a:off x="294390" y="317190"/>
            <a:ext cx="10370400" cy="18408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245" name="Google Shape;245;p40"/>
          <p:cNvSpPr txBox="1"/>
          <p:nvPr/>
        </p:nvSpPr>
        <p:spPr>
          <a:xfrm>
            <a:off x="5447070" y="1401030"/>
            <a:ext cx="5116200" cy="352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246" name="Google Shape;246;p40"/>
          <p:cNvSpPr txBox="1"/>
          <p:nvPr/>
        </p:nvSpPr>
        <p:spPr>
          <a:xfrm>
            <a:off x="3019650" y="2064389"/>
            <a:ext cx="5347500" cy="7272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3000" b="1">
                <a:solidFill>
                  <a:srgbClr val="5E1D58"/>
                </a:solidFill>
                <a:latin typeface="Alegreya"/>
                <a:ea typeface="Alegreya"/>
                <a:cs typeface="Alegreya"/>
                <a:sym typeface="Alegreya"/>
              </a:rPr>
              <a:t> Voting Rights Awareness Day  2</a:t>
            </a:r>
            <a:endParaRPr sz="30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pic>
        <p:nvPicPr>
          <p:cNvPr id="247" name="Google Shape;247;p40"/>
          <p:cNvPicPr preferRelativeResize="0"/>
          <p:nvPr/>
        </p:nvPicPr>
        <p:blipFill>
          <a:blip r:embed="rId4">
            <a:alphaModFix/>
          </a:blip>
          <a:stretch>
            <a:fillRect/>
          </a:stretch>
        </p:blipFill>
        <p:spPr>
          <a:xfrm>
            <a:off x="8163870" y="6836790"/>
            <a:ext cx="2437559" cy="1387590"/>
          </a:xfrm>
          <a:prstGeom prst="rect">
            <a:avLst/>
          </a:prstGeom>
          <a:noFill/>
          <a:ln>
            <a:noFill/>
          </a:ln>
        </p:spPr>
      </p:pic>
      <p:sp>
        <p:nvSpPr>
          <p:cNvPr id="248" name="Google Shape;248;p40"/>
          <p:cNvSpPr txBox="1"/>
          <p:nvPr/>
        </p:nvSpPr>
        <p:spPr>
          <a:xfrm>
            <a:off x="246540" y="7361010"/>
            <a:ext cx="78555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800">
                <a:solidFill>
                  <a:srgbClr val="5E1D58"/>
                </a:solidFill>
                <a:latin typeface="Alegreya"/>
                <a:ea typeface="Alegreya"/>
                <a:cs typeface="Alegreya"/>
                <a:sym typeface="Alegreya"/>
              </a:rPr>
              <a:t>Learn more here:  </a:t>
            </a:r>
            <a:r>
              <a:rPr lang="en" sz="1800" u="sng">
                <a:solidFill>
                  <a:schemeClr val="hlink"/>
                </a:solidFill>
                <a:latin typeface="Alegreya"/>
                <a:ea typeface="Alegreya"/>
                <a:cs typeface="Alegreya"/>
                <a:sym typeface="Alegreya"/>
                <a:hlinkClick r:id="rId5"/>
              </a:rPr>
              <a:t>Gerda Lerner (Author of The Creation of Patriarchy)</a:t>
            </a:r>
            <a:endParaRPr sz="2300">
              <a:solidFill>
                <a:srgbClr val="5E1D58"/>
              </a:solidFill>
              <a:latin typeface="Alegreya"/>
              <a:ea typeface="Alegreya"/>
              <a:cs typeface="Alegreya"/>
              <a:sym typeface="Alegrey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1"/>
        <p:cNvGrpSpPr/>
        <p:nvPr/>
      </p:nvGrpSpPr>
      <p:grpSpPr>
        <a:xfrm>
          <a:off x="0" y="0"/>
          <a:ext cx="0" cy="0"/>
          <a:chOff x="0" y="0"/>
          <a:chExt cx="0" cy="0"/>
        </a:xfrm>
      </p:grpSpPr>
      <p:sp>
        <p:nvSpPr>
          <p:cNvPr id="692" name="Google Shape;692;p67"/>
          <p:cNvSpPr/>
          <p:nvPr/>
        </p:nvSpPr>
        <p:spPr>
          <a:xfrm>
            <a:off x="171450" y="211650"/>
            <a:ext cx="10616400" cy="7846560"/>
          </a:xfrm>
          <a:prstGeom prst="rect">
            <a:avLst/>
          </a:prstGeom>
          <a:solidFill>
            <a:srgbClr val="FFFFFF"/>
          </a:solidFill>
          <a:ln w="38100" cap="flat" cmpd="sng">
            <a:solidFill>
              <a:srgbClr val="20124D"/>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693" name="Google Shape;693;p67"/>
          <p:cNvSpPr txBox="1"/>
          <p:nvPr/>
        </p:nvSpPr>
        <p:spPr>
          <a:xfrm>
            <a:off x="8046450" y="3102880"/>
            <a:ext cx="2133720" cy="1868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694" name="Google Shape;694;p67"/>
          <p:cNvPicPr preferRelativeResize="0"/>
          <p:nvPr/>
        </p:nvPicPr>
        <p:blipFill>
          <a:blip r:embed="rId3">
            <a:alphaModFix/>
          </a:blip>
          <a:stretch>
            <a:fillRect/>
          </a:stretch>
        </p:blipFill>
        <p:spPr>
          <a:xfrm>
            <a:off x="9135098" y="7414650"/>
            <a:ext cx="1492252" cy="720210"/>
          </a:xfrm>
          <a:prstGeom prst="rect">
            <a:avLst/>
          </a:prstGeom>
          <a:noFill/>
          <a:ln>
            <a:noFill/>
          </a:ln>
        </p:spPr>
      </p:pic>
      <p:sp>
        <p:nvSpPr>
          <p:cNvPr id="695" name="Google Shape;695;p67"/>
          <p:cNvSpPr txBox="1"/>
          <p:nvPr/>
        </p:nvSpPr>
        <p:spPr>
          <a:xfrm>
            <a:off x="4078410" y="7349160"/>
            <a:ext cx="3645720" cy="627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600">
                <a:solidFill>
                  <a:srgbClr val="5E1D58"/>
                </a:solidFill>
                <a:latin typeface="Alegreya"/>
                <a:ea typeface="Alegreya"/>
                <a:cs typeface="Alegreya"/>
                <a:sym typeface="Alegreya"/>
              </a:rPr>
              <a:t>Learn more here:</a:t>
            </a:r>
            <a:r>
              <a:rPr lang="en" sz="1300">
                <a:solidFill>
                  <a:srgbClr val="5E1D58"/>
                </a:solidFill>
                <a:latin typeface="Alegreya"/>
                <a:ea typeface="Alegreya"/>
                <a:cs typeface="Alegreya"/>
                <a:sym typeface="Alegreya"/>
              </a:rPr>
              <a:t> </a:t>
            </a:r>
            <a:r>
              <a:rPr lang="en" sz="1700" u="sng">
                <a:solidFill>
                  <a:schemeClr val="hlink"/>
                </a:solidFill>
                <a:latin typeface="Alegreya"/>
                <a:ea typeface="Alegreya"/>
                <a:cs typeface="Alegreya"/>
                <a:sym typeface="Alegreya"/>
                <a:hlinkClick r:id="rId4"/>
              </a:rPr>
              <a:t>How Suffragists Used Cookbooks As A Recipe For Subversion</a:t>
            </a:r>
            <a:endParaRPr sz="2600" b="1">
              <a:solidFill>
                <a:srgbClr val="5E1D58"/>
              </a:solidFill>
              <a:latin typeface="Alegreya"/>
              <a:ea typeface="Alegreya"/>
              <a:cs typeface="Alegreya"/>
              <a:sym typeface="Alegreya"/>
            </a:endParaRPr>
          </a:p>
        </p:txBody>
      </p:sp>
      <p:sp>
        <p:nvSpPr>
          <p:cNvPr id="696" name="Google Shape;696;p67"/>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697" name="Google Shape;697;p67"/>
          <p:cNvSpPr txBox="1"/>
          <p:nvPr/>
        </p:nvSpPr>
        <p:spPr>
          <a:xfrm>
            <a:off x="415350" y="4860855"/>
            <a:ext cx="10128600" cy="2368080"/>
          </a:xfrm>
          <a:prstGeom prst="rect">
            <a:avLst/>
          </a:prstGeom>
          <a:solidFill>
            <a:srgbClr val="EFD83A">
              <a:alpha val="79890"/>
            </a:srgbClr>
          </a:solidFill>
          <a:ln w="38100" cap="flat" cmpd="sng">
            <a:solidFill>
              <a:srgbClr val="20124D"/>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lnSpc>
                <a:spcPct val="90000"/>
              </a:lnSpc>
              <a:spcBef>
                <a:spcPts val="0"/>
              </a:spcBef>
              <a:spcAft>
                <a:spcPts val="0"/>
              </a:spcAft>
              <a:buNone/>
            </a:pPr>
            <a:r>
              <a:rPr lang="en" sz="1800" b="1">
                <a:solidFill>
                  <a:schemeClr val="dk1"/>
                </a:solidFill>
                <a:latin typeface="Alegreya"/>
                <a:ea typeface="Alegreya"/>
                <a:cs typeface="Alegreya"/>
                <a:sym typeface="Alegreya"/>
              </a:rPr>
              <a:t>The 1909 </a:t>
            </a:r>
            <a:r>
              <a:rPr lang="en" sz="1800" b="1" i="1">
                <a:solidFill>
                  <a:schemeClr val="dk1"/>
                </a:solidFill>
                <a:latin typeface="Alegreya"/>
                <a:ea typeface="Alegreya"/>
                <a:cs typeface="Alegreya"/>
                <a:sym typeface="Alegreya"/>
              </a:rPr>
              <a:t>Washington Women's Cook Book</a:t>
            </a:r>
            <a:r>
              <a:rPr lang="en" sz="1800" b="1">
                <a:solidFill>
                  <a:schemeClr val="dk1"/>
                </a:solidFill>
                <a:latin typeface="Alegreya"/>
                <a:ea typeface="Alegreya"/>
                <a:cs typeface="Alegreya"/>
                <a:sym typeface="Alegreya"/>
              </a:rPr>
              <a:t>, opened with the couplet:</a:t>
            </a:r>
            <a:endParaRPr sz="1800" b="1">
              <a:solidFill>
                <a:schemeClr val="dk1"/>
              </a:solidFill>
              <a:latin typeface="Alegreya"/>
              <a:ea typeface="Alegreya"/>
              <a:cs typeface="Alegreya"/>
              <a:sym typeface="Alegreya"/>
            </a:endParaRPr>
          </a:p>
          <a:p>
            <a:pPr marL="0" lvl="0" indent="0" algn="ctr" rtl="0">
              <a:lnSpc>
                <a:spcPct val="90000"/>
              </a:lnSpc>
              <a:spcBef>
                <a:spcPts val="0"/>
              </a:spcBef>
              <a:spcAft>
                <a:spcPts val="0"/>
              </a:spcAft>
              <a:buNone/>
            </a:pPr>
            <a:endParaRPr sz="200" b="1">
              <a:solidFill>
                <a:srgbClr val="E02296"/>
              </a:solidFill>
              <a:latin typeface="Alegreya"/>
              <a:ea typeface="Alegreya"/>
              <a:cs typeface="Alegreya"/>
              <a:sym typeface="Alegreya"/>
            </a:endParaRPr>
          </a:p>
          <a:p>
            <a:pPr marL="0" lvl="0" indent="0" algn="ctr" rtl="0">
              <a:lnSpc>
                <a:spcPct val="90000"/>
              </a:lnSpc>
              <a:spcBef>
                <a:spcPts val="0"/>
              </a:spcBef>
              <a:spcAft>
                <a:spcPts val="0"/>
              </a:spcAft>
              <a:buNone/>
            </a:pPr>
            <a:r>
              <a:rPr lang="en" sz="1800" b="1">
                <a:solidFill>
                  <a:srgbClr val="E02296"/>
                </a:solidFill>
                <a:latin typeface="Alegreya"/>
                <a:ea typeface="Alegreya"/>
                <a:cs typeface="Alegreya"/>
                <a:sym typeface="Alegreya"/>
              </a:rPr>
              <a:t>Give us the vote and we will cook</a:t>
            </a:r>
            <a:endParaRPr sz="1800" b="1">
              <a:solidFill>
                <a:srgbClr val="E02296"/>
              </a:solidFill>
              <a:latin typeface="Alegreya"/>
              <a:ea typeface="Alegreya"/>
              <a:cs typeface="Alegreya"/>
              <a:sym typeface="Alegreya"/>
            </a:endParaRPr>
          </a:p>
          <a:p>
            <a:pPr marL="0" lvl="0" indent="0" algn="ctr" rtl="0">
              <a:lnSpc>
                <a:spcPct val="90000"/>
              </a:lnSpc>
              <a:spcBef>
                <a:spcPts val="0"/>
              </a:spcBef>
              <a:spcAft>
                <a:spcPts val="0"/>
              </a:spcAft>
              <a:buNone/>
            </a:pPr>
            <a:r>
              <a:rPr lang="en" sz="1800" b="1">
                <a:solidFill>
                  <a:srgbClr val="E02296"/>
                </a:solidFill>
                <a:latin typeface="Alegreya"/>
                <a:ea typeface="Alegreya"/>
                <a:cs typeface="Alegreya"/>
                <a:sym typeface="Alegreya"/>
              </a:rPr>
              <a:t>The Better for a wide outlook</a:t>
            </a:r>
            <a:endParaRPr sz="1800" b="1">
              <a:solidFill>
                <a:srgbClr val="E02296"/>
              </a:solidFill>
              <a:latin typeface="Alegreya"/>
              <a:ea typeface="Alegreya"/>
              <a:cs typeface="Alegreya"/>
              <a:sym typeface="Alegreya"/>
            </a:endParaRPr>
          </a:p>
          <a:p>
            <a:pPr marL="0" lvl="0" indent="0" algn="ctr" rtl="0">
              <a:lnSpc>
                <a:spcPct val="90000"/>
              </a:lnSpc>
              <a:spcBef>
                <a:spcPts val="0"/>
              </a:spcBef>
              <a:spcAft>
                <a:spcPts val="0"/>
              </a:spcAft>
              <a:buNone/>
            </a:pPr>
            <a:endParaRPr sz="100" b="1">
              <a:solidFill>
                <a:schemeClr val="dk1"/>
              </a:solidFill>
              <a:latin typeface="Alegreya"/>
              <a:ea typeface="Alegreya"/>
              <a:cs typeface="Alegreya"/>
              <a:sym typeface="Alegreya"/>
            </a:endParaRPr>
          </a:p>
          <a:p>
            <a:pPr marL="0" lvl="0" indent="0" algn="l" rtl="0">
              <a:lnSpc>
                <a:spcPct val="90000"/>
              </a:lnSpc>
              <a:spcBef>
                <a:spcPts val="0"/>
              </a:spcBef>
              <a:spcAft>
                <a:spcPts val="0"/>
              </a:spcAft>
              <a:buClr>
                <a:schemeClr val="dk1"/>
              </a:buClr>
              <a:buSzPts val="1300"/>
              <a:buFont typeface="Arial"/>
              <a:buNone/>
            </a:pPr>
            <a:r>
              <a:rPr lang="en" sz="1800" b="1">
                <a:solidFill>
                  <a:schemeClr val="dk1"/>
                </a:solidFill>
                <a:latin typeface="Alegreya"/>
                <a:ea typeface="Alegreya"/>
                <a:cs typeface="Alegreya"/>
                <a:sym typeface="Alegreya"/>
              </a:rPr>
              <a:t>Sold at fairs, bazaars, and women's exchanges, cookbooks raised funds for the suffrage movement and helped women network with each other. </a:t>
            </a:r>
            <a:r>
              <a:rPr lang="en" sz="1800" b="1">
                <a:latin typeface="Alegreya"/>
                <a:ea typeface="Alegreya"/>
                <a:cs typeface="Alegreya"/>
                <a:sym typeface="Alegreya"/>
              </a:rPr>
              <a:t>These cookbooks countered the argument that suffragists were neglectful mothers and bad wives, neglecting their households in order to be politically active. </a:t>
            </a:r>
            <a:r>
              <a:rPr lang="en" sz="1800" b="1">
                <a:solidFill>
                  <a:schemeClr val="dk1"/>
                </a:solidFill>
                <a:latin typeface="Alegreya"/>
                <a:ea typeface="Alegreya"/>
                <a:cs typeface="Alegreya"/>
                <a:sym typeface="Alegreya"/>
              </a:rPr>
              <a:t>Recipes were contributed by regular housewives who carried a "Mrs." before their name, as well as a parade of prominent suffragists who didn't.</a:t>
            </a:r>
            <a:endParaRPr sz="1800" b="1">
              <a:solidFill>
                <a:schemeClr val="dk1"/>
              </a:solidFill>
              <a:latin typeface="Alegreya"/>
              <a:ea typeface="Alegreya"/>
              <a:cs typeface="Alegreya"/>
              <a:sym typeface="Alegreya"/>
            </a:endParaRPr>
          </a:p>
          <a:p>
            <a:pPr marL="0" lvl="0" indent="0" algn="ctr" rtl="0">
              <a:spcBef>
                <a:spcPts val="0"/>
              </a:spcBef>
              <a:spcAft>
                <a:spcPts val="0"/>
              </a:spcAft>
              <a:buNone/>
            </a:pPr>
            <a:endParaRPr sz="1800" b="1">
              <a:solidFill>
                <a:schemeClr val="dk1"/>
              </a:solidFill>
              <a:latin typeface="Alegreya"/>
              <a:ea typeface="Alegreya"/>
              <a:cs typeface="Alegreya"/>
              <a:sym typeface="Alegreya"/>
            </a:endParaRPr>
          </a:p>
          <a:p>
            <a:pPr marL="0" lvl="0" indent="0" algn="ctr" rtl="0">
              <a:spcBef>
                <a:spcPts val="0"/>
              </a:spcBef>
              <a:spcAft>
                <a:spcPts val="0"/>
              </a:spcAft>
              <a:buNone/>
            </a:pPr>
            <a:endParaRPr sz="1700"/>
          </a:p>
        </p:txBody>
      </p:sp>
      <p:sp>
        <p:nvSpPr>
          <p:cNvPr id="698" name="Google Shape;698;p67"/>
          <p:cNvSpPr txBox="1"/>
          <p:nvPr/>
        </p:nvSpPr>
        <p:spPr>
          <a:xfrm>
            <a:off x="308310" y="276510"/>
            <a:ext cx="10373400" cy="960480"/>
          </a:xfrm>
          <a:prstGeom prst="rect">
            <a:avLst/>
          </a:prstGeom>
          <a:solidFill>
            <a:srgbClr val="571D5E"/>
          </a:solidFill>
          <a:ln w="9525" cap="flat" cmpd="sng">
            <a:solidFill>
              <a:srgbClr val="20124D"/>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90000"/>
              </a:lnSpc>
              <a:spcBef>
                <a:spcPts val="0"/>
              </a:spcBef>
              <a:spcAft>
                <a:spcPts val="0"/>
              </a:spcAft>
              <a:buNone/>
            </a:pPr>
            <a:r>
              <a:rPr lang="en" sz="16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b="1">
                <a:solidFill>
                  <a:srgbClr val="FFFFFF"/>
                </a:solidFill>
                <a:latin typeface="Alegreya"/>
                <a:ea typeface="Alegreya"/>
                <a:cs typeface="Alegreya"/>
                <a:sym typeface="Alegreya"/>
              </a:rPr>
              <a:t>                         </a:t>
            </a:r>
            <a:r>
              <a:rPr lang="en" sz="1900" b="1">
                <a:solidFill>
                  <a:srgbClr val="FFFFFF"/>
                </a:solidFill>
                <a:latin typeface="Caveat"/>
                <a:ea typeface="Caveat"/>
                <a:cs typeface="Caveat"/>
                <a:sym typeface="Caveat"/>
              </a:rPr>
              <a:t>In Sisterhood and Solidarity,  NYSUT Women</a:t>
            </a:r>
            <a:endParaRPr sz="1900" b="1">
              <a:solidFill>
                <a:srgbClr val="FFFFFF"/>
              </a:solidFill>
              <a:latin typeface="Caveat"/>
              <a:ea typeface="Caveat"/>
              <a:cs typeface="Caveat"/>
              <a:sym typeface="Caveat"/>
            </a:endParaRPr>
          </a:p>
          <a:p>
            <a:pPr marL="0" lvl="0" indent="0" algn="l" rtl="0">
              <a:spcBef>
                <a:spcPts val="0"/>
              </a:spcBef>
              <a:spcAft>
                <a:spcPts val="0"/>
              </a:spcAft>
              <a:buNone/>
            </a:pPr>
            <a:endParaRPr sz="1300">
              <a:solidFill>
                <a:schemeClr val="dk1"/>
              </a:solidFill>
              <a:highlight>
                <a:srgbClr val="FFFFFF"/>
              </a:highlight>
            </a:endParaRPr>
          </a:p>
        </p:txBody>
      </p:sp>
      <p:pic>
        <p:nvPicPr>
          <p:cNvPr id="699" name="Google Shape;699;p67"/>
          <p:cNvPicPr preferRelativeResize="0"/>
          <p:nvPr/>
        </p:nvPicPr>
        <p:blipFill>
          <a:blip r:embed="rId5">
            <a:alphaModFix/>
          </a:blip>
          <a:stretch>
            <a:fillRect/>
          </a:stretch>
        </p:blipFill>
        <p:spPr>
          <a:xfrm rot="-960097">
            <a:off x="468744" y="1901261"/>
            <a:ext cx="2138892" cy="3036099"/>
          </a:xfrm>
          <a:prstGeom prst="rect">
            <a:avLst/>
          </a:prstGeom>
          <a:noFill/>
          <a:ln w="38100" cap="flat" cmpd="sng">
            <a:solidFill>
              <a:srgbClr val="20124D"/>
            </a:solidFill>
            <a:prstDash val="solid"/>
            <a:round/>
            <a:headEnd type="none" w="sm" len="sm"/>
            <a:tailEnd type="none" w="sm" len="sm"/>
          </a:ln>
        </p:spPr>
      </p:pic>
      <p:sp>
        <p:nvSpPr>
          <p:cNvPr id="700" name="Google Shape;700;p67"/>
          <p:cNvSpPr txBox="1"/>
          <p:nvPr/>
        </p:nvSpPr>
        <p:spPr>
          <a:xfrm>
            <a:off x="236850" y="7349160"/>
            <a:ext cx="2848320" cy="534960"/>
          </a:xfrm>
          <a:prstGeom prst="rect">
            <a:avLst/>
          </a:prstGeom>
          <a:solidFill>
            <a:srgbClr val="571D5E"/>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800" b="1">
                <a:solidFill>
                  <a:schemeClr val="lt1"/>
                </a:solidFill>
                <a:latin typeface="Alegreya"/>
                <a:ea typeface="Alegreya"/>
                <a:cs typeface="Alegreya"/>
                <a:sym typeface="Alegreya"/>
              </a:rPr>
              <a:t>#NYSUTWomenVote2020</a:t>
            </a:r>
            <a:endParaRPr sz="1800" b="1"/>
          </a:p>
        </p:txBody>
      </p:sp>
      <p:sp>
        <p:nvSpPr>
          <p:cNvPr id="701" name="Google Shape;701;p67"/>
          <p:cNvSpPr/>
          <p:nvPr/>
        </p:nvSpPr>
        <p:spPr>
          <a:xfrm>
            <a:off x="2834130" y="1584420"/>
            <a:ext cx="2237400" cy="265176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400" b="1">
                <a:solidFill>
                  <a:srgbClr val="767676"/>
                </a:solidFill>
                <a:latin typeface="Alegreya"/>
                <a:ea typeface="Alegreya"/>
                <a:cs typeface="Alegreya"/>
                <a:sym typeface="Alegreya"/>
              </a:rPr>
              <a:t>Cover of</a:t>
            </a:r>
            <a:r>
              <a:rPr lang="en" sz="1400" b="1" i="1">
                <a:solidFill>
                  <a:srgbClr val="767676"/>
                </a:solidFill>
                <a:latin typeface="Alegreya"/>
                <a:ea typeface="Alegreya"/>
                <a:cs typeface="Alegreya"/>
                <a:sym typeface="Alegreya"/>
              </a:rPr>
              <a:t> </a:t>
            </a:r>
            <a:r>
              <a:rPr lang="en" sz="1400" b="1" i="1">
                <a:solidFill>
                  <a:srgbClr val="5076B8"/>
                </a:solidFill>
                <a:uFill>
                  <a:noFill/>
                </a:uFill>
                <a:latin typeface="Alegreya"/>
                <a:ea typeface="Alegreya"/>
                <a:cs typeface="Alegreya"/>
                <a:sym typeface="Alegreya"/>
                <a:hlinkClick r:id="rId6">
                  <a:extLst>
                    <a:ext uri="{A12FA001-AC4F-418D-AE19-62706E023703}">
                      <ahyp:hlinkClr xmlns:ahyp="http://schemas.microsoft.com/office/drawing/2018/hyperlinkcolor" val="tx"/>
                    </a:ext>
                  </a:extLst>
                </a:hlinkClick>
              </a:rPr>
              <a:t>The Woman Suffrage Cook Book</a:t>
            </a:r>
            <a:r>
              <a:rPr lang="en" sz="1400" b="1">
                <a:solidFill>
                  <a:srgbClr val="767676"/>
                </a:solidFill>
                <a:latin typeface="Alegreya"/>
                <a:ea typeface="Alegreya"/>
                <a:cs typeface="Alegreya"/>
                <a:sym typeface="Alegreya"/>
              </a:rPr>
              <a:t>, published in 1886. Hattie Burr, the editor, noted proudly that "among the contributors are many who are eminent in their professions as teachers, lecturers, physicians, ministers, and authors — whose names are household words in the land."</a:t>
            </a:r>
            <a:endParaRPr sz="2000" b="1">
              <a:latin typeface="Alegreya"/>
              <a:ea typeface="Alegreya"/>
              <a:cs typeface="Alegreya"/>
              <a:sym typeface="Alegreya"/>
            </a:endParaRPr>
          </a:p>
        </p:txBody>
      </p:sp>
      <p:sp>
        <p:nvSpPr>
          <p:cNvPr id="702" name="Google Shape;702;p67"/>
          <p:cNvSpPr/>
          <p:nvPr/>
        </p:nvSpPr>
        <p:spPr>
          <a:xfrm>
            <a:off x="5213310" y="1665270"/>
            <a:ext cx="5414040" cy="2980800"/>
          </a:xfrm>
          <a:prstGeom prst="rect">
            <a:avLst/>
          </a:prstGeom>
          <a:noFill/>
          <a:ln w="76200" cap="flat" cmpd="sng">
            <a:solidFill>
              <a:srgbClr val="20124D"/>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85000"/>
              </a:lnSpc>
              <a:spcBef>
                <a:spcPts val="0"/>
              </a:spcBef>
              <a:spcAft>
                <a:spcPts val="0"/>
              </a:spcAft>
              <a:buNone/>
            </a:pPr>
            <a:r>
              <a:rPr lang="en" sz="1700" b="1">
                <a:solidFill>
                  <a:srgbClr val="050505"/>
                </a:solidFill>
                <a:latin typeface="Alegreya"/>
                <a:ea typeface="Alegreya"/>
                <a:cs typeface="Alegreya"/>
                <a:sym typeface="Alegreya"/>
              </a:rPr>
              <a:t>Dedication:</a:t>
            </a:r>
            <a:endParaRPr sz="1700" b="1">
              <a:solidFill>
                <a:srgbClr val="050505"/>
              </a:solidFill>
              <a:latin typeface="Alegreya"/>
              <a:ea typeface="Alegreya"/>
              <a:cs typeface="Alegreya"/>
              <a:sym typeface="Alegreya"/>
            </a:endParaRPr>
          </a:p>
          <a:p>
            <a:pPr marL="0" lvl="0" indent="0" algn="l" rtl="0">
              <a:lnSpc>
                <a:spcPct val="85000"/>
              </a:lnSpc>
              <a:spcBef>
                <a:spcPts val="700"/>
              </a:spcBef>
              <a:spcAft>
                <a:spcPts val="0"/>
              </a:spcAft>
              <a:buNone/>
            </a:pPr>
            <a:r>
              <a:rPr lang="en" sz="1700" b="1">
                <a:solidFill>
                  <a:srgbClr val="050505"/>
                </a:solidFill>
                <a:latin typeface="Alegreya"/>
                <a:ea typeface="Alegreya"/>
                <a:cs typeface="Alegreya"/>
                <a:sym typeface="Alegreya"/>
              </a:rPr>
              <a:t>To the first woman who realized that half of the human race were not getting a square deal, and who had the courage to voice a protest; and also to the long line of women from that day unto this, who saw clearly, thought strongly, and braved misrepresentation, ridicule, calumny, and social ostracism, to bring about that millennial Day when humanity shall know the blessedness of dwelling together as equals.</a:t>
            </a:r>
            <a:endParaRPr sz="1700" b="1">
              <a:solidFill>
                <a:srgbClr val="050505"/>
              </a:solidFill>
              <a:latin typeface="Alegreya"/>
              <a:ea typeface="Alegreya"/>
              <a:cs typeface="Alegreya"/>
              <a:sym typeface="Alegreya"/>
            </a:endParaRPr>
          </a:p>
          <a:p>
            <a:pPr marL="0" lvl="0" indent="0" algn="l" rtl="0">
              <a:lnSpc>
                <a:spcPct val="85000"/>
              </a:lnSpc>
              <a:spcBef>
                <a:spcPts val="700"/>
              </a:spcBef>
              <a:spcAft>
                <a:spcPts val="700"/>
              </a:spcAft>
              <a:buNone/>
            </a:pPr>
            <a:r>
              <a:rPr lang="en" sz="1700" b="1">
                <a:solidFill>
                  <a:srgbClr val="050505"/>
                </a:solidFill>
                <a:latin typeface="Alegreya"/>
                <a:ea typeface="Alegreya"/>
                <a:cs typeface="Alegreya"/>
                <a:sym typeface="Alegreya"/>
              </a:rPr>
              <a:t>To all those valiant and undaunted soldiers of progress we dedicate our labors in compiling this volume.</a:t>
            </a:r>
            <a:endParaRPr sz="1700" b="1">
              <a:solidFill>
                <a:srgbClr val="050505"/>
              </a:solidFill>
              <a:latin typeface="Alegreya"/>
              <a:ea typeface="Alegreya"/>
              <a:cs typeface="Alegreya"/>
              <a:sym typeface="Alegreya"/>
            </a:endParaRPr>
          </a:p>
        </p:txBody>
      </p:sp>
      <p:sp>
        <p:nvSpPr>
          <p:cNvPr id="703" name="Google Shape;703;p67"/>
          <p:cNvSpPr/>
          <p:nvPr/>
        </p:nvSpPr>
        <p:spPr>
          <a:xfrm>
            <a:off x="3871050" y="1105950"/>
            <a:ext cx="3141900" cy="344400"/>
          </a:xfrm>
          <a:prstGeom prst="rect">
            <a:avLst/>
          </a:prstGeom>
          <a:solidFill>
            <a:srgbClr val="FFFFFF"/>
          </a:solidFill>
          <a:ln w="9525"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latin typeface="Alegreya"/>
                <a:ea typeface="Alegreya"/>
                <a:cs typeface="Alegreya"/>
                <a:sym typeface="Alegreya"/>
              </a:rPr>
              <a:t>Voting Rights Awareness Day 29</a:t>
            </a:r>
            <a:endParaRPr sz="1700" b="1">
              <a:latin typeface="Alegreya"/>
              <a:ea typeface="Alegreya"/>
              <a:cs typeface="Alegreya"/>
              <a:sym typeface="Alegrey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7"/>
        <p:cNvGrpSpPr/>
        <p:nvPr/>
      </p:nvGrpSpPr>
      <p:grpSpPr>
        <a:xfrm>
          <a:off x="0" y="0"/>
          <a:ext cx="0" cy="0"/>
          <a:chOff x="0" y="0"/>
          <a:chExt cx="0" cy="0"/>
        </a:xfrm>
      </p:grpSpPr>
      <p:sp>
        <p:nvSpPr>
          <p:cNvPr id="708" name="Google Shape;708;p68"/>
          <p:cNvSpPr/>
          <p:nvPr/>
        </p:nvSpPr>
        <p:spPr>
          <a:xfrm>
            <a:off x="462510" y="2204940"/>
            <a:ext cx="6683040" cy="455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709" name="Google Shape;709;p68"/>
          <p:cNvSpPr/>
          <p:nvPr/>
        </p:nvSpPr>
        <p:spPr>
          <a:xfrm>
            <a:off x="172800" y="115140"/>
            <a:ext cx="10616400" cy="784656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Clr>
                <a:schemeClr val="dk1"/>
              </a:buClr>
              <a:buSzPts val="1300"/>
              <a:buFont typeface="Arial"/>
              <a:buNone/>
            </a:pPr>
            <a:endParaRPr sz="1800" b="1">
              <a:solidFill>
                <a:schemeClr val="dk1"/>
              </a:solidFill>
              <a:latin typeface="Alegreya"/>
              <a:ea typeface="Alegreya"/>
              <a:cs typeface="Alegreya"/>
              <a:sym typeface="Alegreya"/>
            </a:endParaRPr>
          </a:p>
        </p:txBody>
      </p:sp>
      <p:sp>
        <p:nvSpPr>
          <p:cNvPr id="710" name="Google Shape;710;p68"/>
          <p:cNvSpPr txBox="1"/>
          <p:nvPr/>
        </p:nvSpPr>
        <p:spPr>
          <a:xfrm>
            <a:off x="4667310" y="211640"/>
            <a:ext cx="527472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711" name="Google Shape;711;p68"/>
          <p:cNvSpPr txBox="1"/>
          <p:nvPr/>
        </p:nvSpPr>
        <p:spPr>
          <a:xfrm>
            <a:off x="8046450" y="3102880"/>
            <a:ext cx="2133720" cy="1868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712" name="Google Shape;712;p68"/>
          <p:cNvPicPr preferRelativeResize="0"/>
          <p:nvPr/>
        </p:nvPicPr>
        <p:blipFill>
          <a:blip r:embed="rId3">
            <a:alphaModFix/>
          </a:blip>
          <a:stretch>
            <a:fillRect/>
          </a:stretch>
        </p:blipFill>
        <p:spPr>
          <a:xfrm>
            <a:off x="8791140" y="7175129"/>
            <a:ext cx="1828170" cy="996480"/>
          </a:xfrm>
          <a:prstGeom prst="rect">
            <a:avLst/>
          </a:prstGeom>
          <a:noFill/>
          <a:ln>
            <a:noFill/>
          </a:ln>
        </p:spPr>
      </p:pic>
      <p:sp>
        <p:nvSpPr>
          <p:cNvPr id="713" name="Google Shape;713;p68"/>
          <p:cNvSpPr txBox="1"/>
          <p:nvPr/>
        </p:nvSpPr>
        <p:spPr>
          <a:xfrm>
            <a:off x="3423540" y="7047690"/>
            <a:ext cx="5274720" cy="71496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1800">
                <a:solidFill>
                  <a:srgbClr val="5E1D58"/>
                </a:solidFill>
                <a:latin typeface="Alegreya"/>
                <a:ea typeface="Alegreya"/>
                <a:cs typeface="Alegreya"/>
                <a:sym typeface="Alegreya"/>
              </a:rPr>
              <a:t>Learn more here:</a:t>
            </a:r>
            <a:endParaRPr sz="1900">
              <a:solidFill>
                <a:srgbClr val="5E1D58"/>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r>
              <a:rPr lang="en" sz="1900">
                <a:solidFill>
                  <a:srgbClr val="5E1D58"/>
                </a:solidFill>
                <a:latin typeface="Alegreya"/>
                <a:ea typeface="Alegreya"/>
                <a:cs typeface="Alegreya"/>
                <a:sym typeface="Alegreya"/>
              </a:rPr>
              <a:t> </a:t>
            </a:r>
            <a:r>
              <a:rPr lang="en" sz="1500" u="sng">
                <a:solidFill>
                  <a:schemeClr val="hlink"/>
                </a:solidFill>
                <a:hlinkClick r:id="rId4"/>
              </a:rPr>
              <a:t>Barnum &amp; Bailey's Forgotten High-Flying Suffragists</a:t>
            </a:r>
            <a:endParaRPr sz="1500" u="sng">
              <a:solidFill>
                <a:schemeClr val="hlink"/>
              </a:solidFill>
            </a:endParaRPr>
          </a:p>
        </p:txBody>
      </p:sp>
      <p:sp>
        <p:nvSpPr>
          <p:cNvPr id="714" name="Google Shape;714;p68"/>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715" name="Google Shape;715;p68"/>
          <p:cNvSpPr/>
          <p:nvPr/>
        </p:nvSpPr>
        <p:spPr>
          <a:xfrm>
            <a:off x="225540" y="211650"/>
            <a:ext cx="10510920" cy="1069560"/>
          </a:xfrm>
          <a:prstGeom prst="rect">
            <a:avLst/>
          </a:prstGeom>
          <a:solidFill>
            <a:srgbClr val="571D5E"/>
          </a:solidFill>
          <a:ln w="19050" cap="flat" cmpd="sng">
            <a:solidFill>
              <a:srgbClr val="B4A7D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endParaRPr sz="1700" b="1">
              <a:solidFill>
                <a:schemeClr val="lt1"/>
              </a:solidFill>
              <a:latin typeface="Alegreya"/>
              <a:ea typeface="Alegreya"/>
              <a:cs typeface="Alegreya"/>
              <a:sym typeface="Alegreya"/>
            </a:endParaRPr>
          </a:p>
          <a:p>
            <a:pPr marL="6032500" lvl="0" indent="0" algn="l" rtl="0">
              <a:lnSpc>
                <a:spcPct val="90000"/>
              </a:lnSpc>
              <a:spcBef>
                <a:spcPts val="0"/>
              </a:spcBef>
              <a:spcAft>
                <a:spcPts val="0"/>
              </a:spcAft>
              <a:buNone/>
            </a:pPr>
            <a:r>
              <a:rPr lang="en" sz="1900" b="1">
                <a:solidFill>
                  <a:schemeClr val="lt1"/>
                </a:solidFill>
                <a:latin typeface="Caveat"/>
                <a:ea typeface="Caveat"/>
                <a:cs typeface="Caveat"/>
                <a:sym typeface="Caveat"/>
              </a:rPr>
              <a:t>   In Sisterhood and Solidarity,  NYSUT Women</a:t>
            </a:r>
            <a:endParaRPr sz="1700"/>
          </a:p>
        </p:txBody>
      </p:sp>
      <p:sp>
        <p:nvSpPr>
          <p:cNvPr id="716" name="Google Shape;716;p68"/>
          <p:cNvSpPr/>
          <p:nvPr/>
        </p:nvSpPr>
        <p:spPr>
          <a:xfrm>
            <a:off x="3538080" y="1405680"/>
            <a:ext cx="3896640" cy="51084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2000" b="1">
                <a:latin typeface="Alegreya"/>
                <a:ea typeface="Alegreya"/>
                <a:cs typeface="Alegreya"/>
                <a:sym typeface="Alegreya"/>
              </a:rPr>
              <a:t>  Voting Rights Awareness Day 30</a:t>
            </a:r>
            <a:endParaRPr sz="2000" b="1">
              <a:latin typeface="Alegreya"/>
              <a:ea typeface="Alegreya"/>
              <a:cs typeface="Alegreya"/>
              <a:sym typeface="Alegreya"/>
            </a:endParaRPr>
          </a:p>
        </p:txBody>
      </p:sp>
      <p:sp>
        <p:nvSpPr>
          <p:cNvPr id="717" name="Google Shape;717;p68"/>
          <p:cNvSpPr/>
          <p:nvPr/>
        </p:nvSpPr>
        <p:spPr>
          <a:xfrm>
            <a:off x="225550" y="7072175"/>
            <a:ext cx="2881500" cy="53070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700" b="1">
                <a:solidFill>
                  <a:srgbClr val="FFFFFF"/>
                </a:solidFill>
              </a:rPr>
              <a:t>#NYSUTWomenVote2020</a:t>
            </a:r>
            <a:endParaRPr sz="1700" b="1">
              <a:solidFill>
                <a:srgbClr val="FFFFFF"/>
              </a:solidFill>
            </a:endParaRPr>
          </a:p>
        </p:txBody>
      </p:sp>
      <p:sp>
        <p:nvSpPr>
          <p:cNvPr id="718" name="Google Shape;718;p68"/>
          <p:cNvSpPr/>
          <p:nvPr/>
        </p:nvSpPr>
        <p:spPr>
          <a:xfrm>
            <a:off x="473940" y="2078700"/>
            <a:ext cx="10024920" cy="4723200"/>
          </a:xfrm>
          <a:prstGeom prst="rect">
            <a:avLst/>
          </a:prstGeom>
          <a:solidFill>
            <a:srgbClr val="EFD83A">
              <a:alpha val="79890"/>
            </a:srgbClr>
          </a:solidFill>
          <a:ln w="38100"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Clr>
                <a:schemeClr val="dk1"/>
              </a:buClr>
              <a:buSzPts val="1300"/>
              <a:buFont typeface="Arial"/>
              <a:buNone/>
            </a:pPr>
            <a:endParaRPr sz="2000" b="1">
              <a:solidFill>
                <a:schemeClr val="dk1"/>
              </a:solidFill>
              <a:latin typeface="Alegreya"/>
              <a:ea typeface="Alegreya"/>
              <a:cs typeface="Alegreya"/>
              <a:sym typeface="Alegreya"/>
            </a:endParaRPr>
          </a:p>
        </p:txBody>
      </p:sp>
      <p:pic>
        <p:nvPicPr>
          <p:cNvPr id="719" name="Google Shape;719;p68"/>
          <p:cNvPicPr preferRelativeResize="0"/>
          <p:nvPr/>
        </p:nvPicPr>
        <p:blipFill>
          <a:blip r:embed="rId5">
            <a:alphaModFix/>
          </a:blip>
          <a:stretch>
            <a:fillRect/>
          </a:stretch>
        </p:blipFill>
        <p:spPr>
          <a:xfrm>
            <a:off x="664500" y="2476136"/>
            <a:ext cx="2943540" cy="3928326"/>
          </a:xfrm>
          <a:prstGeom prst="rect">
            <a:avLst/>
          </a:prstGeom>
          <a:noFill/>
          <a:ln w="28575" cap="flat" cmpd="sng">
            <a:solidFill>
              <a:srgbClr val="5E1D58"/>
            </a:solidFill>
            <a:prstDash val="solid"/>
            <a:round/>
            <a:headEnd type="none" w="sm" len="sm"/>
            <a:tailEnd type="none" w="sm" len="sm"/>
          </a:ln>
        </p:spPr>
      </p:pic>
      <p:sp>
        <p:nvSpPr>
          <p:cNvPr id="720" name="Google Shape;720;p68"/>
          <p:cNvSpPr txBox="1"/>
          <p:nvPr/>
        </p:nvSpPr>
        <p:spPr>
          <a:xfrm>
            <a:off x="3194340" y="2041020"/>
            <a:ext cx="6985800" cy="4723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721" name="Google Shape;721;p68"/>
          <p:cNvSpPr txBox="1"/>
          <p:nvPr/>
        </p:nvSpPr>
        <p:spPr>
          <a:xfrm>
            <a:off x="4010040" y="2122920"/>
            <a:ext cx="6406920" cy="45594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200" b="1">
                <a:solidFill>
                  <a:schemeClr val="dk1"/>
                </a:solidFill>
                <a:latin typeface="Alegreya"/>
                <a:ea typeface="Alegreya"/>
                <a:cs typeface="Alegreya"/>
                <a:sym typeface="Alegreya"/>
              </a:rPr>
              <a:t>At a meeting in Madison Square Garden, Barnum &amp; Bailey Circus performer Josephine DeMott Robinson stood to speak on suffrage:</a:t>
            </a:r>
            <a:endParaRPr sz="2200" b="1">
              <a:solidFill>
                <a:schemeClr val="dk1"/>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endParaRPr sz="1200" b="1">
              <a:solidFill>
                <a:schemeClr val="dk1"/>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r>
              <a:rPr lang="en" sz="2200" b="1">
                <a:solidFill>
                  <a:schemeClr val="dk1"/>
                </a:solidFill>
                <a:latin typeface="Alegreya"/>
                <a:ea typeface="Alegreya"/>
                <a:cs typeface="Alegreya"/>
                <a:sym typeface="Alegreya"/>
              </a:rPr>
              <a:t>“You earn salaries,” she said. “Some of you have property. You have a right to say what shall be done with it. You want to establish clearly in the mind of your husband that you are his equal. You are not above him, but his equal. You are not slaves.”</a:t>
            </a:r>
            <a:endParaRPr sz="2200" b="1">
              <a:solidFill>
                <a:schemeClr val="dk1"/>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endParaRPr sz="1200" b="1">
              <a:solidFill>
                <a:schemeClr val="dk1"/>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r>
              <a:rPr lang="en" sz="2200" b="1">
                <a:solidFill>
                  <a:schemeClr val="dk1"/>
                </a:solidFill>
                <a:latin typeface="Alegreya"/>
                <a:ea typeface="Alegreya"/>
                <a:cs typeface="Alegreya"/>
                <a:sym typeface="Alegreya"/>
              </a:rPr>
              <a:t>In a society that did all it could to marginalize strong women, circus women were stars who traveled the country and earned their own living. They are lesser-known heroes in the fight for suffrage. </a:t>
            </a:r>
            <a:endParaRPr sz="1800"/>
          </a:p>
        </p:txBody>
      </p:sp>
      <p:sp>
        <p:nvSpPr>
          <p:cNvPr id="722" name="Google Shape;722;p68"/>
          <p:cNvSpPr txBox="1"/>
          <p:nvPr/>
        </p:nvSpPr>
        <p:spPr>
          <a:xfrm>
            <a:off x="336270" y="5685840"/>
            <a:ext cx="3600000" cy="99648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None/>
            </a:pPr>
            <a:r>
              <a:rPr lang="en" sz="1800" b="1">
                <a:solidFill>
                  <a:schemeClr val="lt1"/>
                </a:solidFill>
                <a:latin typeface="Alegreya"/>
                <a:ea typeface="Alegreya"/>
                <a:cs typeface="Alegreya"/>
                <a:sym typeface="Alegreya"/>
              </a:rPr>
              <a:t>Josephine DeMott Robinson</a:t>
            </a:r>
            <a:endParaRPr sz="1800" b="1">
              <a:solidFill>
                <a:schemeClr val="lt1"/>
              </a:solidFill>
              <a:latin typeface="Alegreya"/>
              <a:ea typeface="Alegreya"/>
              <a:cs typeface="Alegreya"/>
              <a:sym typeface="Alegreya"/>
            </a:endParaRPr>
          </a:p>
          <a:p>
            <a:pPr marL="0" lvl="0" indent="0" algn="ctr" rtl="0">
              <a:spcBef>
                <a:spcPts val="0"/>
              </a:spcBef>
              <a:spcAft>
                <a:spcPts val="0"/>
              </a:spcAft>
              <a:buNone/>
            </a:pPr>
            <a:r>
              <a:rPr lang="en" sz="1800" b="1">
                <a:solidFill>
                  <a:schemeClr val="lt1"/>
                </a:solidFill>
                <a:latin typeface="Alegreya"/>
                <a:ea typeface="Alegreya"/>
                <a:cs typeface="Alegreya"/>
                <a:sym typeface="Alegreya"/>
              </a:rPr>
              <a:t>1917</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6"/>
        <p:cNvGrpSpPr/>
        <p:nvPr/>
      </p:nvGrpSpPr>
      <p:grpSpPr>
        <a:xfrm>
          <a:off x="0" y="0"/>
          <a:ext cx="0" cy="0"/>
          <a:chOff x="0" y="0"/>
          <a:chExt cx="0" cy="0"/>
        </a:xfrm>
      </p:grpSpPr>
      <p:sp>
        <p:nvSpPr>
          <p:cNvPr id="727" name="Google Shape;727;p69"/>
          <p:cNvSpPr/>
          <p:nvPr/>
        </p:nvSpPr>
        <p:spPr>
          <a:xfrm>
            <a:off x="462510" y="2204940"/>
            <a:ext cx="6683040" cy="455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728" name="Google Shape;728;p69"/>
          <p:cNvSpPr/>
          <p:nvPr/>
        </p:nvSpPr>
        <p:spPr>
          <a:xfrm>
            <a:off x="172800" y="115140"/>
            <a:ext cx="10616400" cy="784656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ctr" rtl="0">
              <a:spcBef>
                <a:spcPts val="0"/>
              </a:spcBef>
              <a:spcAft>
                <a:spcPts val="0"/>
              </a:spcAft>
              <a:buClr>
                <a:schemeClr val="dk1"/>
              </a:buClr>
              <a:buSzPts val="1300"/>
              <a:buFont typeface="Arial"/>
              <a:buNone/>
            </a:pPr>
            <a:endParaRPr sz="1800" b="1">
              <a:solidFill>
                <a:schemeClr val="dk1"/>
              </a:solidFill>
              <a:latin typeface="Alegreya"/>
              <a:ea typeface="Alegreya"/>
              <a:cs typeface="Alegreya"/>
              <a:sym typeface="Alegreya"/>
            </a:endParaRPr>
          </a:p>
        </p:txBody>
      </p:sp>
      <p:sp>
        <p:nvSpPr>
          <p:cNvPr id="729" name="Google Shape;729;p69"/>
          <p:cNvSpPr txBox="1"/>
          <p:nvPr/>
        </p:nvSpPr>
        <p:spPr>
          <a:xfrm>
            <a:off x="4667310" y="211640"/>
            <a:ext cx="527472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730" name="Google Shape;730;p69"/>
          <p:cNvSpPr txBox="1"/>
          <p:nvPr/>
        </p:nvSpPr>
        <p:spPr>
          <a:xfrm>
            <a:off x="8046450" y="3102880"/>
            <a:ext cx="2133720" cy="1868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731" name="Google Shape;731;p69"/>
          <p:cNvPicPr preferRelativeResize="0"/>
          <p:nvPr/>
        </p:nvPicPr>
        <p:blipFill>
          <a:blip r:embed="rId3">
            <a:alphaModFix/>
          </a:blip>
          <a:stretch>
            <a:fillRect/>
          </a:stretch>
        </p:blipFill>
        <p:spPr>
          <a:xfrm>
            <a:off x="8791140" y="7175129"/>
            <a:ext cx="1828170" cy="996480"/>
          </a:xfrm>
          <a:prstGeom prst="rect">
            <a:avLst/>
          </a:prstGeom>
          <a:noFill/>
          <a:ln>
            <a:noFill/>
          </a:ln>
        </p:spPr>
      </p:pic>
      <p:sp>
        <p:nvSpPr>
          <p:cNvPr id="732" name="Google Shape;732;p69"/>
          <p:cNvSpPr txBox="1"/>
          <p:nvPr/>
        </p:nvSpPr>
        <p:spPr>
          <a:xfrm>
            <a:off x="2765580" y="7177290"/>
            <a:ext cx="5908680" cy="82044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1400">
                <a:solidFill>
                  <a:srgbClr val="5E1D58"/>
                </a:solidFill>
                <a:latin typeface="Alegreya"/>
                <a:ea typeface="Alegreya"/>
                <a:cs typeface="Alegreya"/>
                <a:sym typeface="Alegreya"/>
              </a:rPr>
              <a:t>Learn more here:</a:t>
            </a:r>
            <a:endParaRPr sz="1600">
              <a:solidFill>
                <a:srgbClr val="5E1D58"/>
              </a:solidFill>
              <a:latin typeface="Alegreya"/>
              <a:ea typeface="Alegreya"/>
              <a:cs typeface="Alegreya"/>
              <a:sym typeface="Alegreya"/>
            </a:endParaRPr>
          </a:p>
          <a:p>
            <a:pPr marL="0" lvl="0" indent="0" algn="l" rtl="0">
              <a:spcBef>
                <a:spcPts val="0"/>
              </a:spcBef>
              <a:spcAft>
                <a:spcPts val="0"/>
              </a:spcAft>
              <a:buClr>
                <a:schemeClr val="dk1"/>
              </a:buClr>
              <a:buSzPts val="1300"/>
              <a:buFont typeface="Arial"/>
              <a:buNone/>
            </a:pPr>
            <a:r>
              <a:rPr lang="en" sz="1100" u="sng">
                <a:solidFill>
                  <a:schemeClr val="hlink"/>
                </a:solidFill>
                <a:hlinkClick r:id="rId4"/>
              </a:rPr>
              <a:t>https://www.history.com/news/7-things-you-might-not-know-about-the-womens-suffrage-movement?fbclid=IwAR0azOHsNulEMuMn_Z1LaCZRJzp6AkJYCsErHov7G4AR0lyQN27I-77O0v0</a:t>
            </a:r>
            <a:endParaRPr sz="1500" u="sng">
              <a:solidFill>
                <a:schemeClr val="hlink"/>
              </a:solidFill>
            </a:endParaRPr>
          </a:p>
        </p:txBody>
      </p:sp>
      <p:sp>
        <p:nvSpPr>
          <p:cNvPr id="733" name="Google Shape;733;p69"/>
          <p:cNvSpPr txBox="1"/>
          <p:nvPr/>
        </p:nvSpPr>
        <p:spPr>
          <a:xfrm>
            <a:off x="8269770" y="8599280"/>
            <a:ext cx="1784160" cy="117648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734" name="Google Shape;734;p69"/>
          <p:cNvSpPr/>
          <p:nvPr/>
        </p:nvSpPr>
        <p:spPr>
          <a:xfrm>
            <a:off x="269220" y="211650"/>
            <a:ext cx="10434240" cy="1069560"/>
          </a:xfrm>
          <a:prstGeom prst="rect">
            <a:avLst/>
          </a:prstGeom>
          <a:solidFill>
            <a:srgbClr val="571D5E"/>
          </a:solidFill>
          <a:ln w="19050" cap="flat" cmpd="sng">
            <a:solidFill>
              <a:srgbClr val="20124D"/>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lnSpc>
                <a:spcPct val="90000"/>
              </a:lnSpc>
              <a:spcBef>
                <a:spcPts val="0"/>
              </a:spcBef>
              <a:spcAft>
                <a:spcPts val="0"/>
              </a:spcAft>
              <a:buNone/>
            </a:pPr>
            <a:r>
              <a:rPr lang="en" sz="17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a:t>
            </a:r>
            <a:r>
              <a:rPr lang="en" sz="1700">
                <a:solidFill>
                  <a:srgbClr val="FFFFFF"/>
                </a:solidFill>
              </a:rPr>
              <a:t> </a:t>
            </a:r>
            <a:r>
              <a:rPr lang="en" sz="1700" b="1">
                <a:solidFill>
                  <a:schemeClr val="lt1"/>
                </a:solidFill>
                <a:latin typeface="Alegreya"/>
                <a:ea typeface="Alegreya"/>
                <a:cs typeface="Alegreya"/>
                <a:sym typeface="Alegreya"/>
              </a:rPr>
              <a:t>        </a:t>
            </a:r>
            <a:endParaRPr sz="1700" b="1">
              <a:solidFill>
                <a:schemeClr val="lt1"/>
              </a:solidFill>
              <a:latin typeface="Alegreya"/>
              <a:ea typeface="Alegreya"/>
              <a:cs typeface="Alegreya"/>
              <a:sym typeface="Alegreya"/>
            </a:endParaRPr>
          </a:p>
          <a:p>
            <a:pPr marL="6032500" lvl="0" indent="0" algn="l" rtl="0">
              <a:lnSpc>
                <a:spcPct val="90000"/>
              </a:lnSpc>
              <a:spcBef>
                <a:spcPts val="0"/>
              </a:spcBef>
              <a:spcAft>
                <a:spcPts val="0"/>
              </a:spcAft>
              <a:buNone/>
            </a:pPr>
            <a:r>
              <a:rPr lang="en" sz="1900" b="1">
                <a:solidFill>
                  <a:schemeClr val="lt1"/>
                </a:solidFill>
                <a:latin typeface="Caveat"/>
                <a:ea typeface="Caveat"/>
                <a:cs typeface="Caveat"/>
                <a:sym typeface="Caveat"/>
              </a:rPr>
              <a:t>   In Sisterhood and Solidarity,  NYSUT Women</a:t>
            </a:r>
            <a:endParaRPr sz="1700"/>
          </a:p>
        </p:txBody>
      </p:sp>
      <p:sp>
        <p:nvSpPr>
          <p:cNvPr id="735" name="Google Shape;735;p69"/>
          <p:cNvSpPr/>
          <p:nvPr/>
        </p:nvSpPr>
        <p:spPr>
          <a:xfrm>
            <a:off x="225540" y="7290450"/>
            <a:ext cx="2423160" cy="386280"/>
          </a:xfrm>
          <a:prstGeom prst="rect">
            <a:avLst/>
          </a:prstGeom>
          <a:solidFill>
            <a:srgbClr val="571D5E"/>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1400" b="1">
                <a:solidFill>
                  <a:srgbClr val="FFFFFF"/>
                </a:solidFill>
              </a:rPr>
              <a:t>#NYSUTWomenVote2020</a:t>
            </a:r>
            <a:endParaRPr sz="1400" b="1">
              <a:solidFill>
                <a:srgbClr val="FFFFFF"/>
              </a:solidFill>
            </a:endParaRPr>
          </a:p>
        </p:txBody>
      </p:sp>
      <p:sp>
        <p:nvSpPr>
          <p:cNvPr id="736" name="Google Shape;736;p69"/>
          <p:cNvSpPr/>
          <p:nvPr/>
        </p:nvSpPr>
        <p:spPr>
          <a:xfrm>
            <a:off x="323790" y="1734660"/>
            <a:ext cx="8240400" cy="5308920"/>
          </a:xfrm>
          <a:prstGeom prst="rect">
            <a:avLst/>
          </a:prstGeom>
          <a:solidFill>
            <a:srgbClr val="EFD83A">
              <a:alpha val="79890"/>
            </a:srgbClr>
          </a:solidFill>
          <a:ln w="38100" cap="flat" cmpd="sng">
            <a:solidFill>
              <a:srgbClr val="571D5E"/>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Clr>
                <a:schemeClr val="dk1"/>
              </a:buClr>
              <a:buSzPts val="1300"/>
              <a:buFont typeface="Arial"/>
              <a:buNone/>
            </a:pPr>
            <a:endParaRPr sz="2000" b="1">
              <a:solidFill>
                <a:schemeClr val="dk1"/>
              </a:solidFill>
              <a:latin typeface="Alegreya"/>
              <a:ea typeface="Alegreya"/>
              <a:cs typeface="Alegreya"/>
              <a:sym typeface="Alegreya"/>
            </a:endParaRPr>
          </a:p>
        </p:txBody>
      </p:sp>
      <p:sp>
        <p:nvSpPr>
          <p:cNvPr id="737" name="Google Shape;737;p69"/>
          <p:cNvSpPr txBox="1"/>
          <p:nvPr/>
        </p:nvSpPr>
        <p:spPr>
          <a:xfrm>
            <a:off x="400200" y="1763370"/>
            <a:ext cx="7880040" cy="5308920"/>
          </a:xfrm>
          <a:prstGeom prst="rect">
            <a:avLst/>
          </a:prstGeom>
          <a:noFill/>
          <a:ln>
            <a:noFill/>
          </a:ln>
        </p:spPr>
        <p:txBody>
          <a:bodyPr spcFirstLastPara="1" wrap="square" lIns="109700" tIns="109700" rIns="109700" bIns="109700" anchor="t" anchorCtr="0">
            <a:noAutofit/>
          </a:bodyPr>
          <a:lstStyle/>
          <a:p>
            <a:pPr marL="0" lvl="0" indent="0" algn="ctr" rtl="0">
              <a:lnSpc>
                <a:spcPct val="90000"/>
              </a:lnSpc>
              <a:spcBef>
                <a:spcPts val="0"/>
              </a:spcBef>
              <a:spcAft>
                <a:spcPts val="0"/>
              </a:spcAft>
              <a:buNone/>
            </a:pPr>
            <a:r>
              <a:rPr lang="en" sz="1900" b="1">
                <a:solidFill>
                  <a:srgbClr val="181818"/>
                </a:solidFill>
                <a:latin typeface="Alegreya"/>
                <a:ea typeface="Alegreya"/>
                <a:cs typeface="Alegreya"/>
                <a:sym typeface="Alegreya"/>
              </a:rPr>
              <a:t>The US women’s suffrage movement had its roots in the abolition movement.</a:t>
            </a:r>
            <a:endParaRPr sz="1900" b="1">
              <a:solidFill>
                <a:srgbClr val="181818"/>
              </a:solidFill>
              <a:latin typeface="Alegreya"/>
              <a:ea typeface="Alegreya"/>
              <a:cs typeface="Alegreya"/>
              <a:sym typeface="Alegreya"/>
            </a:endParaRPr>
          </a:p>
          <a:p>
            <a:pPr marL="0" lvl="0" indent="0" algn="ctr" rtl="0">
              <a:lnSpc>
                <a:spcPct val="90000"/>
              </a:lnSpc>
              <a:spcBef>
                <a:spcPts val="500"/>
              </a:spcBef>
              <a:spcAft>
                <a:spcPts val="0"/>
              </a:spcAft>
              <a:buNone/>
            </a:pPr>
            <a:endParaRPr sz="100" b="1">
              <a:solidFill>
                <a:srgbClr val="181818"/>
              </a:solidFill>
              <a:latin typeface="Alegreya"/>
              <a:ea typeface="Alegreya"/>
              <a:cs typeface="Alegreya"/>
              <a:sym typeface="Alegreya"/>
            </a:endParaRPr>
          </a:p>
          <a:p>
            <a:pPr marL="0" lvl="0" indent="0" algn="ctr" rtl="0">
              <a:lnSpc>
                <a:spcPct val="90000"/>
              </a:lnSpc>
              <a:spcBef>
                <a:spcPts val="500"/>
              </a:spcBef>
              <a:spcAft>
                <a:spcPts val="0"/>
              </a:spcAft>
              <a:buNone/>
            </a:pPr>
            <a:r>
              <a:rPr lang="en" sz="1900" b="1">
                <a:solidFill>
                  <a:srgbClr val="181818"/>
                </a:solidFill>
                <a:latin typeface="Alegreya"/>
                <a:ea typeface="Alegreya"/>
                <a:cs typeface="Alegreya"/>
                <a:sym typeface="Alegreya"/>
              </a:rPr>
              <a:t> </a:t>
            </a:r>
            <a:r>
              <a:rPr lang="en" sz="1800" b="1">
                <a:solidFill>
                  <a:srgbClr val="181818"/>
                </a:solidFill>
                <a:latin typeface="Alegreya"/>
                <a:ea typeface="Alegreya"/>
                <a:cs typeface="Alegreya"/>
                <a:sym typeface="Alegreya"/>
              </a:rPr>
              <a:t>Abolitionist groups such as the American Anti-Slavery Society (AASS), provided women with opportunities to speak, write and organize on behalf of enslaved people—and in some cases gave them leadership roles. Sojourner Truth, whose “Ain’t I a Woman?” speech in 1851 earned her lasting fame.</a:t>
            </a:r>
            <a:endParaRPr sz="900" b="1">
              <a:solidFill>
                <a:srgbClr val="181818"/>
              </a:solidFill>
              <a:latin typeface="Alegreya"/>
              <a:ea typeface="Alegreya"/>
              <a:cs typeface="Alegreya"/>
              <a:sym typeface="Alegreya"/>
            </a:endParaRPr>
          </a:p>
          <a:p>
            <a:pPr marL="0" lvl="0" indent="0" algn="l" rtl="0">
              <a:lnSpc>
                <a:spcPct val="90000"/>
              </a:lnSpc>
              <a:spcBef>
                <a:spcPts val="500"/>
              </a:spcBef>
              <a:spcAft>
                <a:spcPts val="0"/>
              </a:spcAft>
              <a:buNone/>
            </a:pPr>
            <a:endParaRPr sz="1400" b="1">
              <a:solidFill>
                <a:srgbClr val="181818"/>
              </a:solidFill>
              <a:latin typeface="Alegreya"/>
              <a:ea typeface="Alegreya"/>
              <a:cs typeface="Alegreya"/>
              <a:sym typeface="Alegreya"/>
            </a:endParaRPr>
          </a:p>
          <a:p>
            <a:pPr marL="0" lvl="0" indent="0" algn="ctr" rtl="0">
              <a:lnSpc>
                <a:spcPct val="90000"/>
              </a:lnSpc>
              <a:spcBef>
                <a:spcPts val="500"/>
              </a:spcBef>
              <a:spcAft>
                <a:spcPts val="0"/>
              </a:spcAft>
              <a:buNone/>
            </a:pPr>
            <a:r>
              <a:rPr lang="en" sz="1900" b="1">
                <a:solidFill>
                  <a:srgbClr val="181818"/>
                </a:solidFill>
                <a:latin typeface="Alegreya"/>
                <a:ea typeface="Alegreya"/>
                <a:cs typeface="Alegreya"/>
                <a:sym typeface="Alegreya"/>
              </a:rPr>
              <a:t>After the Civil War, many abolitionists and women’s rights activists parted ways over women's suffrage.</a:t>
            </a:r>
            <a:r>
              <a:rPr lang="en" sz="1800" b="1">
                <a:solidFill>
                  <a:srgbClr val="181818"/>
                </a:solidFill>
                <a:latin typeface="Alegreya"/>
                <a:ea typeface="Alegreya"/>
                <a:cs typeface="Alegreya"/>
                <a:sym typeface="Alegreya"/>
              </a:rPr>
              <a:t> </a:t>
            </a:r>
            <a:endParaRPr sz="1800" b="1">
              <a:solidFill>
                <a:srgbClr val="181818"/>
              </a:solidFill>
              <a:latin typeface="Alegreya"/>
              <a:ea typeface="Alegreya"/>
              <a:cs typeface="Alegreya"/>
              <a:sym typeface="Alegreya"/>
            </a:endParaRPr>
          </a:p>
          <a:p>
            <a:pPr marL="0" lvl="0" indent="0" algn="ctr" rtl="0">
              <a:lnSpc>
                <a:spcPct val="90000"/>
              </a:lnSpc>
              <a:spcBef>
                <a:spcPts val="500"/>
              </a:spcBef>
              <a:spcAft>
                <a:spcPts val="0"/>
              </a:spcAft>
              <a:buNone/>
            </a:pPr>
            <a:r>
              <a:rPr lang="en" sz="1800" b="1">
                <a:solidFill>
                  <a:srgbClr val="181818"/>
                </a:solidFill>
                <a:latin typeface="Alegreya"/>
                <a:ea typeface="Alegreya"/>
                <a:cs typeface="Alegreya"/>
                <a:sym typeface="Alegreya"/>
              </a:rPr>
              <a:t>In the early years of the women’s rights movement, the agenda included much more than just the right to vote. Their broad goals included equal access to education and employment, equality within marriage, and a married woman’s right to her own property and wages, custody over her children and control over her own body. </a:t>
            </a:r>
            <a:endParaRPr sz="2300" b="1">
              <a:solidFill>
                <a:srgbClr val="181818"/>
              </a:solidFill>
              <a:latin typeface="Alegreya"/>
              <a:ea typeface="Alegreya"/>
              <a:cs typeface="Alegreya"/>
              <a:sym typeface="Alegreya"/>
            </a:endParaRPr>
          </a:p>
          <a:p>
            <a:pPr marL="0" lvl="0" indent="0" algn="ctr" rtl="0">
              <a:lnSpc>
                <a:spcPct val="90000"/>
              </a:lnSpc>
              <a:spcBef>
                <a:spcPts val="500"/>
              </a:spcBef>
              <a:spcAft>
                <a:spcPts val="0"/>
              </a:spcAft>
              <a:buNone/>
            </a:pPr>
            <a:endParaRPr sz="1400" b="1">
              <a:solidFill>
                <a:srgbClr val="181818"/>
              </a:solidFill>
              <a:latin typeface="Alegreya"/>
              <a:ea typeface="Alegreya"/>
              <a:cs typeface="Alegreya"/>
              <a:sym typeface="Alegreya"/>
            </a:endParaRPr>
          </a:p>
          <a:p>
            <a:pPr marL="0" lvl="0" indent="0" algn="ctr" rtl="0">
              <a:lnSpc>
                <a:spcPct val="90000"/>
              </a:lnSpc>
              <a:spcBef>
                <a:spcPts val="500"/>
              </a:spcBef>
              <a:spcAft>
                <a:spcPts val="500"/>
              </a:spcAft>
              <a:buNone/>
            </a:pPr>
            <a:r>
              <a:rPr lang="en" sz="1800" b="1">
                <a:solidFill>
                  <a:srgbClr val="181818"/>
                </a:solidFill>
                <a:latin typeface="Alegreya"/>
                <a:ea typeface="Alegreya"/>
                <a:cs typeface="Alegreya"/>
                <a:sym typeface="Alegreya"/>
              </a:rPr>
              <a:t>After the Civil War, debate over the 14th and 15th Amendments to the Constitution— which would grant citizenship and suffrage to African-American men—inspired many women’s rights activists to refocus their efforts on the battle for female suffrage. </a:t>
            </a:r>
            <a:endParaRPr sz="1700" b="1">
              <a:solidFill>
                <a:schemeClr val="dk1"/>
              </a:solidFill>
              <a:latin typeface="Alegreya"/>
              <a:ea typeface="Alegreya"/>
              <a:cs typeface="Alegreya"/>
              <a:sym typeface="Alegreya"/>
            </a:endParaRPr>
          </a:p>
        </p:txBody>
      </p:sp>
      <p:pic>
        <p:nvPicPr>
          <p:cNvPr id="738" name="Google Shape;738;p69"/>
          <p:cNvPicPr preferRelativeResize="0"/>
          <p:nvPr/>
        </p:nvPicPr>
        <p:blipFill rotWithShape="1">
          <a:blip r:embed="rId5">
            <a:alphaModFix/>
          </a:blip>
          <a:srcRect r="39664"/>
          <a:stretch/>
        </p:blipFill>
        <p:spPr>
          <a:xfrm>
            <a:off x="8424713" y="2042550"/>
            <a:ext cx="2194596" cy="2041380"/>
          </a:xfrm>
          <a:prstGeom prst="rect">
            <a:avLst/>
          </a:prstGeom>
          <a:noFill/>
          <a:ln w="38100" cap="flat" cmpd="sng">
            <a:solidFill>
              <a:srgbClr val="20124D"/>
            </a:solidFill>
            <a:prstDash val="solid"/>
            <a:round/>
            <a:headEnd type="none" w="sm" len="sm"/>
            <a:tailEnd type="none" w="sm" len="sm"/>
          </a:ln>
        </p:spPr>
      </p:pic>
      <p:pic>
        <p:nvPicPr>
          <p:cNvPr id="739" name="Google Shape;739;p69"/>
          <p:cNvPicPr preferRelativeResize="0"/>
          <p:nvPr/>
        </p:nvPicPr>
        <p:blipFill rotWithShape="1">
          <a:blip r:embed="rId6">
            <a:alphaModFix/>
          </a:blip>
          <a:srcRect l="22929" r="19862"/>
          <a:stretch/>
        </p:blipFill>
        <p:spPr>
          <a:xfrm>
            <a:off x="8280300" y="4491570"/>
            <a:ext cx="2423159" cy="2158270"/>
          </a:xfrm>
          <a:prstGeom prst="rect">
            <a:avLst/>
          </a:prstGeom>
          <a:noFill/>
          <a:ln w="28575" cap="flat" cmpd="sng">
            <a:solidFill>
              <a:srgbClr val="20124D"/>
            </a:solidFill>
            <a:prstDash val="solid"/>
            <a:round/>
            <a:headEnd type="none" w="sm" len="sm"/>
            <a:tailEnd type="none" w="sm" len="sm"/>
          </a:ln>
        </p:spPr>
      </p:pic>
      <p:sp>
        <p:nvSpPr>
          <p:cNvPr id="740" name="Google Shape;740;p69"/>
          <p:cNvSpPr/>
          <p:nvPr/>
        </p:nvSpPr>
        <p:spPr>
          <a:xfrm>
            <a:off x="3532680" y="1281135"/>
            <a:ext cx="3896640" cy="51084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r>
              <a:rPr lang="en" sz="2000" b="1">
                <a:latin typeface="Alegreya"/>
                <a:ea typeface="Alegreya"/>
                <a:cs typeface="Alegreya"/>
                <a:sym typeface="Alegreya"/>
              </a:rPr>
              <a:t>  Voting Rights Awareness Day 31</a:t>
            </a:r>
            <a:endParaRPr sz="2000" b="1">
              <a:latin typeface="Alegreya"/>
              <a:ea typeface="Alegreya"/>
              <a:cs typeface="Alegreya"/>
              <a:sym typeface="Alegrey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71"/>
          <p:cNvPicPr preferRelativeResize="0"/>
          <p:nvPr/>
        </p:nvPicPr>
        <p:blipFill>
          <a:blip r:embed="rId3">
            <a:alphaModFix/>
          </a:blip>
          <a:stretch>
            <a:fillRect/>
          </a:stretch>
        </p:blipFill>
        <p:spPr>
          <a:xfrm>
            <a:off x="302930" y="411480"/>
            <a:ext cx="10224720" cy="7668596"/>
          </a:xfrm>
          <a:prstGeom prst="rect">
            <a:avLst/>
          </a:prstGeom>
          <a:noFill/>
          <a:ln>
            <a:noFill/>
          </a:ln>
        </p:spPr>
      </p:pic>
      <p:sp>
        <p:nvSpPr>
          <p:cNvPr id="752" name="Google Shape;752;p71"/>
          <p:cNvSpPr txBox="1">
            <a:spLocks noGrp="1"/>
          </p:cNvSpPr>
          <p:nvPr>
            <p:ph type="ctrTitle"/>
          </p:nvPr>
        </p:nvSpPr>
        <p:spPr>
          <a:xfrm>
            <a:off x="94599" y="-424025"/>
            <a:ext cx="12621600" cy="1115400"/>
          </a:xfrm>
          <a:prstGeom prst="rect">
            <a:avLst/>
          </a:prstGeom>
        </p:spPr>
        <p:txBody>
          <a:bodyPr spcFirstLastPara="1" wrap="square" lIns="109700" tIns="109700" rIns="109700" bIns="109700" anchor="b" anchorCtr="0">
            <a:noAutofit/>
          </a:bodyPr>
          <a:lstStyle/>
          <a:p>
            <a:pPr marL="0" lvl="0" indent="0" algn="l" rtl="0">
              <a:spcBef>
                <a:spcPts val="0"/>
              </a:spcBef>
              <a:spcAft>
                <a:spcPts val="0"/>
              </a:spcAft>
              <a:buNone/>
            </a:pPr>
            <a:r>
              <a:rPr lang="en" sz="3800"/>
              <a:t>✽ the creators</a:t>
            </a:r>
            <a:endParaRPr sz="3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2"/>
        <p:cNvGrpSpPr/>
        <p:nvPr/>
      </p:nvGrpSpPr>
      <p:grpSpPr>
        <a:xfrm>
          <a:off x="0" y="0"/>
          <a:ext cx="0" cy="0"/>
          <a:chOff x="0" y="0"/>
          <a:chExt cx="0" cy="0"/>
        </a:xfrm>
      </p:grpSpPr>
      <p:sp>
        <p:nvSpPr>
          <p:cNvPr id="253" name="Google Shape;253;p41"/>
          <p:cNvSpPr/>
          <p:nvPr/>
        </p:nvSpPr>
        <p:spPr>
          <a:xfrm>
            <a:off x="192870" y="176820"/>
            <a:ext cx="10578900" cy="7876200"/>
          </a:xfrm>
          <a:prstGeom prst="rect">
            <a:avLst/>
          </a:prstGeom>
          <a:noFill/>
          <a:ln w="381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254" name="Google Shape;254;p41"/>
          <p:cNvSpPr txBox="1">
            <a:spLocks noGrp="1"/>
          </p:cNvSpPr>
          <p:nvPr>
            <p:ph type="subTitle" idx="1"/>
          </p:nvPr>
        </p:nvSpPr>
        <p:spPr>
          <a:xfrm>
            <a:off x="367020" y="2273160"/>
            <a:ext cx="10211100" cy="4785600"/>
          </a:xfrm>
          <a:prstGeom prst="rect">
            <a:avLst/>
          </a:prstGeom>
          <a:solidFill>
            <a:srgbClr val="E6CE2B">
              <a:alpha val="77650"/>
            </a:srgbClr>
          </a:solidFill>
        </p:spPr>
        <p:txBody>
          <a:bodyPr spcFirstLastPara="1" wrap="square" lIns="109700" tIns="109700" rIns="109700" bIns="109700" anchor="t" anchorCtr="0">
            <a:noAutofit/>
          </a:bodyPr>
          <a:lstStyle/>
          <a:p>
            <a:pPr marL="0" lvl="0" indent="0" algn="ctr" rtl="0">
              <a:lnSpc>
                <a:spcPct val="115000"/>
              </a:lnSpc>
              <a:spcBef>
                <a:spcPts val="0"/>
              </a:spcBef>
              <a:spcAft>
                <a:spcPts val="0"/>
              </a:spcAft>
              <a:buNone/>
            </a:pPr>
            <a:endParaRPr sz="13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13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255" name="Google Shape;255;p41"/>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56" name="Google Shape;256;p41"/>
          <p:cNvSpPr txBox="1"/>
          <p:nvPr/>
        </p:nvSpPr>
        <p:spPr>
          <a:xfrm>
            <a:off x="6311760" y="2739810"/>
            <a:ext cx="4055700" cy="4127100"/>
          </a:xfrm>
          <a:prstGeom prst="rect">
            <a:avLst/>
          </a:prstGeom>
          <a:solidFill>
            <a:srgbClr val="FFFFFF"/>
          </a:solidFill>
          <a:ln w="28575" cap="flat" cmpd="sng">
            <a:solidFill>
              <a:srgbClr val="5E1D58"/>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1800" b="1">
                <a:highlight>
                  <a:srgbClr val="FFFFFF"/>
                </a:highlight>
                <a:latin typeface="Alegreya"/>
                <a:ea typeface="Alegreya"/>
                <a:cs typeface="Alegreya"/>
                <a:sym typeface="Alegreya"/>
              </a:rPr>
              <a:t>“</a:t>
            </a:r>
            <a:r>
              <a:rPr lang="en" sz="2200" b="1">
                <a:highlight>
                  <a:srgbClr val="FFFFFF"/>
                </a:highlight>
                <a:latin typeface="Alegreya"/>
                <a:ea typeface="Alegreya"/>
                <a:cs typeface="Alegreya"/>
                <a:sym typeface="Alegreya"/>
              </a:rPr>
              <a:t>Between the 1890s and early 1900s, thousands of illustrations like these were produced and distributed around the United States and England, on postcards, in magazines and on public billboards.  </a:t>
            </a:r>
            <a:r>
              <a:rPr lang="en" sz="2200" b="1" u="sng">
                <a:highlight>
                  <a:srgbClr val="FFFFFF"/>
                </a:highlight>
                <a:latin typeface="Alegreya"/>
                <a:ea typeface="Alegreya"/>
                <a:cs typeface="Alegreya"/>
                <a:sym typeface="Alegreya"/>
              </a:rPr>
              <a:t>The message was that women’s rights were dangerous and letting women think for themselves could only end in a nightmarish society.</a:t>
            </a:r>
            <a:r>
              <a:rPr lang="en" sz="2300" b="1">
                <a:highlight>
                  <a:srgbClr val="FFFFFF"/>
                </a:highlight>
                <a:latin typeface="Alegreya"/>
                <a:ea typeface="Alegreya"/>
                <a:cs typeface="Alegreya"/>
                <a:sym typeface="Alegreya"/>
              </a:rPr>
              <a:t>”</a:t>
            </a:r>
            <a:endParaRPr sz="2500" b="1">
              <a:latin typeface="Alegreya"/>
              <a:ea typeface="Alegreya"/>
              <a:cs typeface="Alegreya"/>
              <a:sym typeface="Alegreya"/>
            </a:endParaRPr>
          </a:p>
        </p:txBody>
      </p:sp>
      <p:pic>
        <p:nvPicPr>
          <p:cNvPr id="257" name="Google Shape;257;p41"/>
          <p:cNvPicPr preferRelativeResize="0"/>
          <p:nvPr/>
        </p:nvPicPr>
        <p:blipFill>
          <a:blip r:embed="rId3">
            <a:alphaModFix/>
          </a:blip>
          <a:stretch>
            <a:fillRect/>
          </a:stretch>
        </p:blipFill>
        <p:spPr>
          <a:xfrm rot="8">
            <a:off x="6497129" y="1158120"/>
            <a:ext cx="694889" cy="335400"/>
          </a:xfrm>
          <a:prstGeom prst="rect">
            <a:avLst/>
          </a:prstGeom>
          <a:noFill/>
          <a:ln>
            <a:noFill/>
          </a:ln>
        </p:spPr>
      </p:pic>
      <p:sp>
        <p:nvSpPr>
          <p:cNvPr id="258" name="Google Shape;258;p41"/>
          <p:cNvSpPr txBox="1"/>
          <p:nvPr/>
        </p:nvSpPr>
        <p:spPr>
          <a:xfrm>
            <a:off x="367020" y="7565705"/>
            <a:ext cx="8366100" cy="1291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400">
                <a:latin typeface="Alegreya"/>
                <a:ea typeface="Alegreya"/>
                <a:cs typeface="Alegreya"/>
                <a:sym typeface="Alegreya"/>
              </a:rPr>
              <a:t>Learn more here: </a:t>
            </a:r>
            <a:r>
              <a:rPr lang="en" u="sng">
                <a:solidFill>
                  <a:schemeClr val="hlink"/>
                </a:solidFill>
                <a:latin typeface="Alegreya"/>
                <a:ea typeface="Alegreya"/>
                <a:cs typeface="Alegreya"/>
                <a:sym typeface="Alegreya"/>
                <a:hlinkClick r:id="rId4"/>
              </a:rPr>
              <a:t>The Posters That Warned Against "the Horrors of a World With Women's Rights"</a:t>
            </a:r>
            <a:endParaRPr sz="1400" b="1">
              <a:latin typeface="Alegreya"/>
              <a:ea typeface="Alegreya"/>
              <a:cs typeface="Alegreya"/>
              <a:sym typeface="Alegreya"/>
            </a:endParaRPr>
          </a:p>
        </p:txBody>
      </p:sp>
      <p:sp>
        <p:nvSpPr>
          <p:cNvPr id="259" name="Google Shape;259;p41"/>
          <p:cNvSpPr txBox="1"/>
          <p:nvPr/>
        </p:nvSpPr>
        <p:spPr>
          <a:xfrm>
            <a:off x="353610" y="345990"/>
            <a:ext cx="10238700" cy="18030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1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800" b="1">
                <a:solidFill>
                  <a:srgbClr val="FFFFFF"/>
                </a:solidFill>
                <a:latin typeface="Alegreya"/>
                <a:ea typeface="Alegreya"/>
                <a:cs typeface="Alegreya"/>
                <a:sym typeface="Alegreya"/>
              </a:rPr>
              <a:t>           </a:t>
            </a:r>
            <a:endParaRPr sz="18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pic>
        <p:nvPicPr>
          <p:cNvPr id="260" name="Google Shape;260;p41"/>
          <p:cNvPicPr preferRelativeResize="0"/>
          <p:nvPr/>
        </p:nvPicPr>
        <p:blipFill>
          <a:blip r:embed="rId3">
            <a:alphaModFix/>
          </a:blip>
          <a:stretch>
            <a:fillRect/>
          </a:stretch>
        </p:blipFill>
        <p:spPr>
          <a:xfrm>
            <a:off x="8527620" y="7457791"/>
            <a:ext cx="2133721" cy="779670"/>
          </a:xfrm>
          <a:prstGeom prst="rect">
            <a:avLst/>
          </a:prstGeom>
          <a:noFill/>
          <a:ln>
            <a:noFill/>
          </a:ln>
        </p:spPr>
      </p:pic>
      <p:sp>
        <p:nvSpPr>
          <p:cNvPr id="261" name="Google Shape;261;p41"/>
          <p:cNvSpPr txBox="1"/>
          <p:nvPr/>
        </p:nvSpPr>
        <p:spPr>
          <a:xfrm>
            <a:off x="2996850" y="1877400"/>
            <a:ext cx="5198700" cy="6426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900" b="1">
                <a:latin typeface="Alegreya"/>
                <a:ea typeface="Alegreya"/>
                <a:cs typeface="Alegreya"/>
                <a:sym typeface="Alegreya"/>
              </a:rPr>
              <a:t> Voting Rights Awareness Day 3  </a:t>
            </a:r>
            <a:endParaRPr sz="2900" b="1">
              <a:latin typeface="Alegreya"/>
              <a:ea typeface="Alegreya"/>
              <a:cs typeface="Alegreya"/>
              <a:sym typeface="Alegreya"/>
            </a:endParaRPr>
          </a:p>
          <a:p>
            <a:pPr marL="0" lvl="0" indent="0" algn="l" rtl="0">
              <a:spcBef>
                <a:spcPts val="0"/>
              </a:spcBef>
              <a:spcAft>
                <a:spcPts val="0"/>
              </a:spcAft>
              <a:buNone/>
            </a:pPr>
            <a:endParaRPr sz="1700"/>
          </a:p>
        </p:txBody>
      </p:sp>
      <p:pic>
        <p:nvPicPr>
          <p:cNvPr id="262" name="Google Shape;262;p41"/>
          <p:cNvPicPr preferRelativeResize="0"/>
          <p:nvPr/>
        </p:nvPicPr>
        <p:blipFill>
          <a:blip r:embed="rId5">
            <a:alphaModFix/>
          </a:blip>
          <a:stretch>
            <a:fillRect/>
          </a:stretch>
        </p:blipFill>
        <p:spPr>
          <a:xfrm>
            <a:off x="583320" y="2809740"/>
            <a:ext cx="5426453" cy="3550740"/>
          </a:xfrm>
          <a:prstGeom prst="rect">
            <a:avLst/>
          </a:prstGeom>
          <a:noFill/>
          <a:ln w="28575" cap="flat" cmpd="sng">
            <a:solidFill>
              <a:srgbClr val="5E1D58"/>
            </a:solidFill>
            <a:prstDash val="solid"/>
            <a:round/>
            <a:headEnd type="none" w="sm" len="sm"/>
            <a:tailEnd type="none" w="sm" len="sm"/>
          </a:ln>
        </p:spPr>
      </p:pic>
      <p:pic>
        <p:nvPicPr>
          <p:cNvPr id="263" name="Google Shape;263;p41"/>
          <p:cNvPicPr preferRelativeResize="0"/>
          <p:nvPr/>
        </p:nvPicPr>
        <p:blipFill>
          <a:blip r:embed="rId6">
            <a:alphaModFix/>
          </a:blip>
          <a:stretch>
            <a:fillRect/>
          </a:stretch>
        </p:blipFill>
        <p:spPr>
          <a:xfrm>
            <a:off x="13409932" y="-1387350"/>
            <a:ext cx="2561880" cy="4127171"/>
          </a:xfrm>
          <a:prstGeom prst="rect">
            <a:avLst/>
          </a:prstGeom>
          <a:noFill/>
          <a:ln>
            <a:noFill/>
          </a:ln>
        </p:spPr>
      </p:pic>
      <p:sp>
        <p:nvSpPr>
          <p:cNvPr id="264" name="Google Shape;264;p41"/>
          <p:cNvSpPr txBox="1"/>
          <p:nvPr/>
        </p:nvSpPr>
        <p:spPr>
          <a:xfrm>
            <a:off x="192870" y="6815190"/>
            <a:ext cx="3585000" cy="642600"/>
          </a:xfrm>
          <a:prstGeom prst="rect">
            <a:avLst/>
          </a:prstGeom>
          <a:solidFill>
            <a:srgbClr val="5E1D58"/>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2400" b="1">
                <a:solidFill>
                  <a:schemeClr val="lt1"/>
                </a:solidFill>
                <a:latin typeface="Alegreya"/>
                <a:ea typeface="Alegreya"/>
                <a:cs typeface="Alegreya"/>
                <a:sym typeface="Alegreya"/>
              </a:rPr>
              <a:t>#NYSUTWomenVote2020</a:t>
            </a:r>
            <a:endParaRPr sz="1900">
              <a:solidFill>
                <a:schemeClr val="dk1"/>
              </a:solidFill>
            </a:endParaRPr>
          </a:p>
          <a:p>
            <a:pPr marL="0" lvl="0" indent="0" algn="l" rtl="0">
              <a:lnSpc>
                <a:spcPct val="115000"/>
              </a:lnSpc>
              <a:spcBef>
                <a:spcPts val="0"/>
              </a:spcBef>
              <a:spcAft>
                <a:spcPts val="0"/>
              </a:spcAft>
              <a:buNone/>
            </a:pPr>
            <a:endParaRPr sz="1700" b="1">
              <a:solidFill>
                <a:schemeClr val="lt1"/>
              </a:solidFill>
              <a:latin typeface="Alegreya"/>
              <a:ea typeface="Alegreya"/>
              <a:cs typeface="Alegreya"/>
              <a:sym typeface="Alegreya"/>
            </a:endParaRPr>
          </a:p>
        </p:txBody>
      </p:sp>
      <p:sp>
        <p:nvSpPr>
          <p:cNvPr id="265" name="Google Shape;265;p41"/>
          <p:cNvSpPr txBox="1"/>
          <p:nvPr/>
        </p:nvSpPr>
        <p:spPr>
          <a:xfrm>
            <a:off x="5745225" y="1320300"/>
            <a:ext cx="5198700" cy="477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300" b="1">
                <a:solidFill>
                  <a:schemeClr val="lt1"/>
                </a:solidFill>
                <a:latin typeface="Caveat"/>
                <a:ea typeface="Caveat"/>
                <a:cs typeface="Caveat"/>
                <a:sym typeface="Caveat"/>
              </a:rPr>
              <a:t>In Sisterhood and Solidarity,  NYSUT Women</a:t>
            </a:r>
            <a:endParaRPr sz="1600">
              <a:solidFill>
                <a:srgbClr val="FFFFFF"/>
              </a:solidFill>
            </a:endParaRPr>
          </a:p>
          <a:p>
            <a:pPr marL="0" lvl="0" indent="0" algn="l" rtl="0">
              <a:spcBef>
                <a:spcPts val="0"/>
              </a:spcBef>
              <a:spcAft>
                <a:spcPts val="0"/>
              </a:spcAft>
              <a:buNone/>
            </a:pP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9"/>
        <p:cNvGrpSpPr/>
        <p:nvPr/>
      </p:nvGrpSpPr>
      <p:grpSpPr>
        <a:xfrm>
          <a:off x="0" y="0"/>
          <a:ext cx="0" cy="0"/>
          <a:chOff x="0" y="0"/>
          <a:chExt cx="0" cy="0"/>
        </a:xfrm>
      </p:grpSpPr>
      <p:sp>
        <p:nvSpPr>
          <p:cNvPr id="270" name="Google Shape;270;p42"/>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271" name="Google Shape;271;p42"/>
          <p:cNvSpPr txBox="1">
            <a:spLocks noGrp="1"/>
          </p:cNvSpPr>
          <p:nvPr>
            <p:ph type="subTitle" idx="1"/>
          </p:nvPr>
        </p:nvSpPr>
        <p:spPr>
          <a:xfrm>
            <a:off x="1361340" y="2875095"/>
            <a:ext cx="8229600" cy="3881100"/>
          </a:xfrm>
          <a:prstGeom prst="rect">
            <a:avLst/>
          </a:prstGeom>
          <a:solidFill>
            <a:srgbClr val="E6CE2B">
              <a:alpha val="77650"/>
            </a:srgbClr>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11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endParaRPr sz="200">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In 2008, we had the most diverse </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electorate in U.S. history.</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700" i="1" u="sng">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From 2011 to 2012, 27 measures were </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passed or implemented in 19 states that</a:t>
            </a:r>
            <a:r>
              <a:rPr lang="en" sz="3300" b="1">
                <a:solidFill>
                  <a:srgbClr val="000000"/>
                </a:solidFill>
                <a:latin typeface="Alegreya"/>
                <a:ea typeface="Alegreya"/>
                <a:cs typeface="Alegreya"/>
                <a:sym typeface="Alegreya"/>
              </a:rPr>
              <a:t> </a:t>
            </a:r>
            <a:endParaRPr sz="33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5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3700" b="1">
                <a:solidFill>
                  <a:srgbClr val="000000"/>
                </a:solidFill>
                <a:latin typeface="Alegreya"/>
                <a:ea typeface="Alegreya"/>
                <a:cs typeface="Alegreya"/>
                <a:sym typeface="Alegreya"/>
              </a:rPr>
              <a:t>made it</a:t>
            </a:r>
            <a:r>
              <a:rPr lang="en" sz="3700" b="1" i="1">
                <a:solidFill>
                  <a:srgbClr val="000000"/>
                </a:solidFill>
                <a:latin typeface="Alegreya"/>
                <a:ea typeface="Alegreya"/>
                <a:cs typeface="Alegreya"/>
                <a:sym typeface="Alegreya"/>
              </a:rPr>
              <a:t> </a:t>
            </a:r>
            <a:r>
              <a:rPr lang="en" sz="3700" b="1">
                <a:solidFill>
                  <a:srgbClr val="E02296"/>
                </a:solidFill>
                <a:latin typeface="Alegreya"/>
                <a:ea typeface="Alegreya"/>
                <a:cs typeface="Alegreya"/>
                <a:sym typeface="Alegreya"/>
              </a:rPr>
              <a:t>harder</a:t>
            </a:r>
            <a:r>
              <a:rPr lang="en" sz="3700" b="1" i="1">
                <a:solidFill>
                  <a:srgbClr val="FF00FF"/>
                </a:solidFill>
                <a:latin typeface="Alegreya"/>
                <a:ea typeface="Alegreya"/>
                <a:cs typeface="Alegreya"/>
                <a:sym typeface="Alegreya"/>
              </a:rPr>
              <a:t> </a:t>
            </a:r>
            <a:r>
              <a:rPr lang="en" sz="3700" b="1">
                <a:solidFill>
                  <a:srgbClr val="000000"/>
                </a:solidFill>
                <a:latin typeface="Alegreya"/>
                <a:ea typeface="Alegreya"/>
                <a:cs typeface="Alegreya"/>
                <a:sym typeface="Alegreya"/>
              </a:rPr>
              <a:t>to vote.</a:t>
            </a:r>
            <a:endParaRPr sz="3700" b="1">
              <a:solidFill>
                <a:srgbClr val="000000"/>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pic>
        <p:nvPicPr>
          <p:cNvPr id="272" name="Google Shape;272;p42"/>
          <p:cNvPicPr preferRelativeResize="0"/>
          <p:nvPr/>
        </p:nvPicPr>
        <p:blipFill>
          <a:blip r:embed="rId3">
            <a:alphaModFix/>
          </a:blip>
          <a:stretch>
            <a:fillRect/>
          </a:stretch>
        </p:blipFill>
        <p:spPr>
          <a:xfrm>
            <a:off x="8384070" y="7226554"/>
            <a:ext cx="2133721" cy="1029830"/>
          </a:xfrm>
          <a:prstGeom prst="rect">
            <a:avLst/>
          </a:prstGeom>
          <a:noFill/>
          <a:ln>
            <a:noFill/>
          </a:ln>
        </p:spPr>
      </p:pic>
      <p:sp>
        <p:nvSpPr>
          <p:cNvPr id="273" name="Google Shape;273;p42"/>
          <p:cNvSpPr txBox="1"/>
          <p:nvPr/>
        </p:nvSpPr>
        <p:spPr>
          <a:xfrm>
            <a:off x="494790" y="7434270"/>
            <a:ext cx="81108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2300">
                <a:solidFill>
                  <a:srgbClr val="5E1D58"/>
                </a:solidFill>
                <a:latin typeface="Alegreya"/>
                <a:ea typeface="Alegreya"/>
                <a:cs typeface="Alegreya"/>
                <a:sym typeface="Alegreya"/>
              </a:rPr>
              <a:t>Learn more here: </a:t>
            </a:r>
            <a:r>
              <a:rPr lang="en" sz="2300" u="sng">
                <a:solidFill>
                  <a:schemeClr val="hlink"/>
                </a:solidFill>
                <a:latin typeface="Alegreya"/>
                <a:ea typeface="Alegreya"/>
                <a:cs typeface="Alegreya"/>
                <a:sym typeface="Alegreya"/>
                <a:hlinkClick r:id="rId4"/>
              </a:rPr>
              <a:t>Voting Rights</a:t>
            </a:r>
            <a:endParaRPr sz="2300">
              <a:solidFill>
                <a:srgbClr val="5E1D58"/>
              </a:solidFill>
              <a:latin typeface="Alegreya"/>
              <a:ea typeface="Alegreya"/>
              <a:cs typeface="Alegreya"/>
              <a:sym typeface="Alegreya"/>
            </a:endParaRPr>
          </a:p>
        </p:txBody>
      </p:sp>
      <p:sp>
        <p:nvSpPr>
          <p:cNvPr id="274" name="Google Shape;274;p42"/>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75" name="Google Shape;275;p42"/>
          <p:cNvSpPr txBox="1"/>
          <p:nvPr/>
        </p:nvSpPr>
        <p:spPr>
          <a:xfrm>
            <a:off x="290880" y="356430"/>
            <a:ext cx="10370400" cy="18408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4940300" lvl="0" indent="0" algn="l" rtl="0">
              <a:spcBef>
                <a:spcPts val="0"/>
              </a:spcBef>
              <a:spcAft>
                <a:spcPts val="0"/>
              </a:spcAft>
              <a:buNone/>
            </a:pPr>
            <a:r>
              <a:rPr lang="en" sz="2400" b="1">
                <a:solidFill>
                  <a:srgbClr val="FFFFFF"/>
                </a:solidFill>
                <a:latin typeface="Caveat"/>
                <a:ea typeface="Caveat"/>
                <a:cs typeface="Caveat"/>
                <a:sym typeface="Caveat"/>
              </a:rPr>
              <a:t>In Sisterhood and Solidarity,  NYSUT Women</a:t>
            </a:r>
            <a:endParaRPr sz="2400" b="1">
              <a:solidFill>
                <a:srgbClr val="FFFFFF"/>
              </a:solidFill>
              <a:latin typeface="Caveat"/>
              <a:ea typeface="Caveat"/>
              <a:cs typeface="Caveat"/>
              <a:sym typeface="Caveat"/>
            </a:endParaRPr>
          </a:p>
          <a:p>
            <a:pPr marL="0" lvl="0" indent="0" algn="l" rtl="0">
              <a:spcBef>
                <a:spcPts val="0"/>
              </a:spcBef>
              <a:spcAft>
                <a:spcPts val="0"/>
              </a:spcAft>
              <a:buNone/>
            </a:pPr>
            <a:endParaRPr sz="1600" b="1">
              <a:solidFill>
                <a:schemeClr val="dk1"/>
              </a:solidFill>
              <a:highlight>
                <a:srgbClr val="FFFFFF"/>
              </a:highlight>
            </a:endParaRPr>
          </a:p>
        </p:txBody>
      </p:sp>
      <p:sp>
        <p:nvSpPr>
          <p:cNvPr id="276" name="Google Shape;276;p42"/>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77" name="Google Shape;277;p42"/>
          <p:cNvSpPr txBox="1"/>
          <p:nvPr/>
        </p:nvSpPr>
        <p:spPr>
          <a:xfrm>
            <a:off x="494790" y="6533490"/>
            <a:ext cx="3556200" cy="623400"/>
          </a:xfrm>
          <a:prstGeom prst="rect">
            <a:avLst/>
          </a:prstGeom>
          <a:solidFill>
            <a:srgbClr val="5E1D58"/>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r>
              <a:rPr lang="en" sz="1900" b="1">
                <a:solidFill>
                  <a:srgbClr val="FFFFFF"/>
                </a:solidFill>
                <a:latin typeface="Alegreya"/>
                <a:ea typeface="Alegreya"/>
                <a:cs typeface="Alegreya"/>
                <a:sym typeface="Alegreya"/>
              </a:rPr>
              <a:t>#</a:t>
            </a:r>
            <a:r>
              <a:rPr lang="en" sz="2400" b="1">
                <a:solidFill>
                  <a:srgbClr val="FFFFFF"/>
                </a:solidFill>
                <a:latin typeface="Alegreya"/>
                <a:ea typeface="Alegreya"/>
                <a:cs typeface="Alegreya"/>
                <a:sym typeface="Alegreya"/>
              </a:rPr>
              <a:t>NYSUTWomenVote2020</a:t>
            </a:r>
            <a:endParaRPr sz="2400" b="1">
              <a:solidFill>
                <a:srgbClr val="FFFFFF"/>
              </a:solidFill>
              <a:latin typeface="Alegreya"/>
              <a:ea typeface="Alegreya"/>
              <a:cs typeface="Alegreya"/>
              <a:sym typeface="Alegreya"/>
            </a:endParaRPr>
          </a:p>
        </p:txBody>
      </p:sp>
      <p:sp>
        <p:nvSpPr>
          <p:cNvPr id="278" name="Google Shape;278;p42"/>
          <p:cNvSpPr txBox="1"/>
          <p:nvPr/>
        </p:nvSpPr>
        <p:spPr>
          <a:xfrm>
            <a:off x="2831970" y="2197110"/>
            <a:ext cx="5437800" cy="8052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3100" b="1">
                <a:solidFill>
                  <a:srgbClr val="5E1D58"/>
                </a:solidFill>
                <a:latin typeface="Alegreya"/>
                <a:ea typeface="Alegreya"/>
                <a:cs typeface="Alegreya"/>
                <a:sym typeface="Alegreya"/>
              </a:rPr>
              <a:t> Voting Rights Awareness Day 4</a:t>
            </a:r>
            <a:endParaRPr sz="31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
        <p:cNvGrpSpPr/>
        <p:nvPr/>
      </p:nvGrpSpPr>
      <p:grpSpPr>
        <a:xfrm>
          <a:off x="0" y="0"/>
          <a:ext cx="0" cy="0"/>
          <a:chOff x="0" y="0"/>
          <a:chExt cx="0" cy="0"/>
        </a:xfrm>
      </p:grpSpPr>
      <p:sp>
        <p:nvSpPr>
          <p:cNvPr id="283" name="Google Shape;283;p43"/>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284" name="Google Shape;284;p43"/>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85" name="Google Shape;285;p43"/>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286" name="Google Shape;286;p43"/>
          <p:cNvPicPr preferRelativeResize="0"/>
          <p:nvPr/>
        </p:nvPicPr>
        <p:blipFill>
          <a:blip r:embed="rId3">
            <a:alphaModFix/>
          </a:blip>
          <a:stretch>
            <a:fillRect/>
          </a:stretch>
        </p:blipFill>
        <p:spPr>
          <a:xfrm>
            <a:off x="8401560" y="7109989"/>
            <a:ext cx="2133721" cy="1029830"/>
          </a:xfrm>
          <a:prstGeom prst="rect">
            <a:avLst/>
          </a:prstGeom>
          <a:noFill/>
          <a:ln>
            <a:noFill/>
          </a:ln>
        </p:spPr>
      </p:pic>
      <p:sp>
        <p:nvSpPr>
          <p:cNvPr id="287" name="Google Shape;287;p43"/>
          <p:cNvSpPr txBox="1"/>
          <p:nvPr/>
        </p:nvSpPr>
        <p:spPr>
          <a:xfrm>
            <a:off x="433305" y="7342890"/>
            <a:ext cx="77469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2300">
                <a:latin typeface="Alegreya"/>
                <a:ea typeface="Alegreya"/>
                <a:cs typeface="Alegreya"/>
                <a:sym typeface="Alegreya"/>
              </a:rPr>
              <a:t>Learn more here: </a:t>
            </a:r>
            <a:r>
              <a:rPr lang="en" sz="2300" u="sng">
                <a:solidFill>
                  <a:schemeClr val="hlink"/>
                </a:solidFill>
                <a:latin typeface="Alegreya"/>
                <a:ea typeface="Alegreya"/>
                <a:cs typeface="Alegreya"/>
                <a:sym typeface="Alegreya"/>
                <a:hlinkClick r:id="rId4"/>
              </a:rPr>
              <a:t>Voting Rights</a:t>
            </a:r>
            <a:endParaRPr sz="2300">
              <a:latin typeface="Alegreya"/>
              <a:ea typeface="Alegreya"/>
              <a:cs typeface="Alegreya"/>
              <a:sym typeface="Alegreya"/>
            </a:endParaRPr>
          </a:p>
        </p:txBody>
      </p:sp>
      <p:sp>
        <p:nvSpPr>
          <p:cNvPr id="288" name="Google Shape;288;p43"/>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289" name="Google Shape;289;p43"/>
          <p:cNvSpPr txBox="1">
            <a:spLocks noGrp="1"/>
          </p:cNvSpPr>
          <p:nvPr>
            <p:ph type="subTitle" idx="1"/>
          </p:nvPr>
        </p:nvSpPr>
        <p:spPr>
          <a:xfrm>
            <a:off x="875310" y="2619960"/>
            <a:ext cx="9244800" cy="4030500"/>
          </a:xfrm>
          <a:prstGeom prst="rect">
            <a:avLst/>
          </a:prstGeom>
          <a:solidFill>
            <a:srgbClr val="E6CE2B">
              <a:alpha val="77650"/>
            </a:srgbClr>
          </a:solidFill>
          <a:ln w="952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546100" lvl="0" indent="0" algn="l" rtl="0">
              <a:lnSpc>
                <a:spcPct val="115000"/>
              </a:lnSpc>
              <a:spcBef>
                <a:spcPts val="0"/>
              </a:spcBef>
              <a:spcAft>
                <a:spcPts val="0"/>
              </a:spcAft>
              <a:buNone/>
            </a:pPr>
            <a:endParaRPr sz="2500">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r>
              <a:rPr lang="en" sz="2800" b="1">
                <a:solidFill>
                  <a:srgbClr val="000000"/>
                </a:solidFill>
                <a:latin typeface="Alegreya"/>
                <a:ea typeface="Alegreya"/>
                <a:cs typeface="Alegreya"/>
                <a:sym typeface="Alegreya"/>
              </a:rPr>
              <a:t>•In South Carolina, 81,938 minority voters lack government-issued ID.</a:t>
            </a:r>
            <a:endParaRPr sz="2800" b="1">
              <a:solidFill>
                <a:srgbClr val="000000"/>
              </a:solidFill>
              <a:latin typeface="Alegreya"/>
              <a:ea typeface="Alegreya"/>
              <a:cs typeface="Alegreya"/>
              <a:sym typeface="Alegreya"/>
            </a:endParaRPr>
          </a:p>
          <a:p>
            <a:pPr marL="0" lvl="0" indent="0" algn="l" rtl="0">
              <a:lnSpc>
                <a:spcPct val="115000"/>
              </a:lnSpc>
              <a:spcBef>
                <a:spcPts val="0"/>
              </a:spcBef>
              <a:spcAft>
                <a:spcPts val="0"/>
              </a:spcAft>
              <a:buNone/>
            </a:pPr>
            <a:endParaRPr sz="21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r>
              <a:rPr lang="en" sz="2800" b="1">
                <a:solidFill>
                  <a:srgbClr val="000000"/>
                </a:solidFill>
                <a:latin typeface="Alegreya"/>
                <a:ea typeface="Alegreya"/>
                <a:cs typeface="Alegreya"/>
                <a:sym typeface="Alegreya"/>
              </a:rPr>
              <a:t>• Minority voters are 20 PERCENT MORE LIKELY to lack photo ID issued by the Department of Motor Vehicles than white voters.</a:t>
            </a:r>
            <a:endParaRPr sz="28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000000"/>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000000"/>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290" name="Google Shape;290;p43"/>
          <p:cNvSpPr txBox="1"/>
          <p:nvPr/>
        </p:nvSpPr>
        <p:spPr>
          <a:xfrm>
            <a:off x="290880" y="356430"/>
            <a:ext cx="10370400" cy="18408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291" name="Google Shape;291;p43"/>
          <p:cNvSpPr txBox="1"/>
          <p:nvPr/>
        </p:nvSpPr>
        <p:spPr>
          <a:xfrm>
            <a:off x="2992590" y="2071078"/>
            <a:ext cx="5187600" cy="6693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3000" b="1">
                <a:latin typeface="Alegreya"/>
                <a:ea typeface="Alegreya"/>
                <a:cs typeface="Alegreya"/>
                <a:sym typeface="Alegreya"/>
              </a:rPr>
              <a:t> Voting Rights Awareness Day 5</a:t>
            </a:r>
            <a:endParaRPr sz="3000" b="1">
              <a:latin typeface="Alegreya"/>
              <a:ea typeface="Alegreya"/>
              <a:cs typeface="Alegreya"/>
              <a:sym typeface="Alegreya"/>
            </a:endParaRPr>
          </a:p>
          <a:p>
            <a:pPr marL="0" lvl="0" indent="0" algn="l" rtl="0">
              <a:spcBef>
                <a:spcPts val="0"/>
              </a:spcBef>
              <a:spcAft>
                <a:spcPts val="0"/>
              </a:spcAft>
              <a:buNone/>
            </a:pPr>
            <a:endParaRPr sz="1700"/>
          </a:p>
        </p:txBody>
      </p:sp>
      <p:sp>
        <p:nvSpPr>
          <p:cNvPr id="292" name="Google Shape;292;p43"/>
          <p:cNvSpPr txBox="1"/>
          <p:nvPr/>
        </p:nvSpPr>
        <p:spPr>
          <a:xfrm>
            <a:off x="5386680" y="1562100"/>
            <a:ext cx="5274600" cy="3654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solidFill>
                <a:srgbClr val="FFFFFF"/>
              </a:solidFill>
            </a:endParaRPr>
          </a:p>
        </p:txBody>
      </p:sp>
      <p:sp>
        <p:nvSpPr>
          <p:cNvPr id="293" name="Google Shape;293;p43"/>
          <p:cNvSpPr txBox="1"/>
          <p:nvPr/>
        </p:nvSpPr>
        <p:spPr>
          <a:xfrm>
            <a:off x="290880" y="6561420"/>
            <a:ext cx="3354600" cy="669300"/>
          </a:xfrm>
          <a:prstGeom prst="rect">
            <a:avLst/>
          </a:prstGeom>
          <a:solidFill>
            <a:srgbClr val="5E1D58"/>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r>
              <a:rPr lang="en" sz="1900" b="1">
                <a:solidFill>
                  <a:srgbClr val="FFFFFF"/>
                </a:solidFill>
                <a:latin typeface="Alegreya"/>
                <a:ea typeface="Alegreya"/>
                <a:cs typeface="Alegreya"/>
                <a:sym typeface="Alegreya"/>
              </a:rPr>
              <a:t>#</a:t>
            </a:r>
            <a:r>
              <a:rPr lang="en" sz="2300" b="1">
                <a:solidFill>
                  <a:srgbClr val="FFFFFF"/>
                </a:solidFill>
                <a:latin typeface="Alegreya"/>
                <a:ea typeface="Alegreya"/>
                <a:cs typeface="Alegreya"/>
                <a:sym typeface="Alegreya"/>
              </a:rPr>
              <a:t>NYSUTWomenVote2020</a:t>
            </a:r>
            <a:endParaRPr sz="2300" b="1">
              <a:solidFill>
                <a:srgbClr val="FFFFFF"/>
              </a:solidFill>
              <a:latin typeface="Alegreya"/>
              <a:ea typeface="Alegreya"/>
              <a:cs typeface="Alegreya"/>
              <a:sym typeface="Alegrey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7"/>
        <p:cNvGrpSpPr/>
        <p:nvPr/>
      </p:nvGrpSpPr>
      <p:grpSpPr>
        <a:xfrm>
          <a:off x="0" y="0"/>
          <a:ext cx="0" cy="0"/>
          <a:chOff x="0" y="0"/>
          <a:chExt cx="0" cy="0"/>
        </a:xfrm>
      </p:grpSpPr>
      <p:sp>
        <p:nvSpPr>
          <p:cNvPr id="298" name="Google Shape;298;p44"/>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299" name="Google Shape;299;p44"/>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00" name="Google Shape;300;p44"/>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01" name="Google Shape;301;p44"/>
          <p:cNvSpPr txBox="1"/>
          <p:nvPr/>
        </p:nvSpPr>
        <p:spPr>
          <a:xfrm>
            <a:off x="308300" y="7330350"/>
            <a:ext cx="6876600" cy="8052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2300">
                <a:solidFill>
                  <a:srgbClr val="5E1D58"/>
                </a:solidFill>
                <a:latin typeface="Alegreya"/>
                <a:ea typeface="Alegreya"/>
                <a:cs typeface="Alegreya"/>
                <a:sym typeface="Alegreya"/>
              </a:rPr>
              <a:t>Learn more here: </a:t>
            </a:r>
            <a:r>
              <a:rPr lang="en" sz="1700" u="sng">
                <a:solidFill>
                  <a:schemeClr val="hlink"/>
                </a:solidFill>
                <a:hlinkClick r:id="rId3"/>
              </a:rPr>
              <a:t>Voter ID Laws</a:t>
            </a:r>
            <a:endParaRPr sz="2800">
              <a:solidFill>
                <a:srgbClr val="5E1D58"/>
              </a:solidFill>
              <a:latin typeface="Alegreya"/>
              <a:ea typeface="Alegreya"/>
              <a:cs typeface="Alegreya"/>
              <a:sym typeface="Alegreya"/>
            </a:endParaRPr>
          </a:p>
        </p:txBody>
      </p:sp>
      <p:sp>
        <p:nvSpPr>
          <p:cNvPr id="302" name="Google Shape;302;p44"/>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03" name="Google Shape;303;p44"/>
          <p:cNvSpPr txBox="1">
            <a:spLocks noGrp="1"/>
          </p:cNvSpPr>
          <p:nvPr>
            <p:ph type="subTitle" idx="1"/>
          </p:nvPr>
        </p:nvSpPr>
        <p:spPr>
          <a:xfrm>
            <a:off x="976860" y="2629650"/>
            <a:ext cx="8965200" cy="4030500"/>
          </a:xfrm>
          <a:prstGeom prst="rect">
            <a:avLst/>
          </a:prstGeom>
          <a:solidFill>
            <a:srgbClr val="E6CE2B">
              <a:alpha val="77650"/>
            </a:srgbClr>
          </a:solidFill>
          <a:ln w="19050"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500">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100" b="1">
              <a:solidFill>
                <a:srgbClr val="5E1D58"/>
              </a:solidFill>
              <a:latin typeface="Alegreya"/>
              <a:ea typeface="Alegreya"/>
              <a:cs typeface="Alegreya"/>
              <a:sym typeface="Alegreya"/>
            </a:endParaRPr>
          </a:p>
          <a:p>
            <a:pPr marL="0" lvl="0" indent="0" algn="ctr" rtl="0">
              <a:lnSpc>
                <a:spcPct val="115000"/>
              </a:lnSpc>
              <a:spcBef>
                <a:spcPts val="0"/>
              </a:spcBef>
              <a:spcAft>
                <a:spcPts val="0"/>
              </a:spcAft>
              <a:buNone/>
            </a:pPr>
            <a:r>
              <a:rPr lang="en" sz="2100" b="1">
                <a:solidFill>
                  <a:srgbClr val="5E1D58"/>
                </a:solidFill>
                <a:latin typeface="Alegreya"/>
                <a:ea typeface="Alegreya"/>
                <a:cs typeface="Alegreya"/>
                <a:sym typeface="Alegreya"/>
              </a:rPr>
              <a:t>    </a:t>
            </a:r>
            <a:r>
              <a:rPr lang="en" sz="2800" b="1">
                <a:solidFill>
                  <a:srgbClr val="000000"/>
                </a:solidFill>
                <a:latin typeface="Alegreya"/>
                <a:ea typeface="Alegreya"/>
                <a:cs typeface="Alegreya"/>
                <a:sym typeface="Alegreya"/>
              </a:rPr>
              <a:t>In certain states, like Tennessee and Texas, you can vote using your concealed handgun license, but you are </a:t>
            </a:r>
            <a:endParaRPr sz="28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800" b="1" u="sng">
                <a:solidFill>
                  <a:srgbClr val="000000"/>
                </a:solidFill>
                <a:latin typeface="Alegreya"/>
                <a:ea typeface="Alegreya"/>
                <a:cs typeface="Alegreya"/>
                <a:sym typeface="Alegreya"/>
              </a:rPr>
              <a:t>not eligible to vote with your student ID.    </a:t>
            </a:r>
            <a:endParaRPr sz="2800" b="1" u="sng">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2200" b="1" u="sng">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r>
              <a:rPr lang="en" sz="2900" b="1">
                <a:solidFill>
                  <a:srgbClr val="000000"/>
                </a:solidFill>
                <a:latin typeface="Alegreya"/>
                <a:ea typeface="Alegreya"/>
                <a:cs typeface="Alegreya"/>
                <a:sym typeface="Alegreya"/>
              </a:rPr>
              <a:t>#knowyourrights   #votersuppression   #voteridlaws</a:t>
            </a:r>
            <a:endParaRPr sz="2900" b="1">
              <a:solidFill>
                <a:srgbClr val="000000"/>
              </a:solidFill>
              <a:latin typeface="Alegreya"/>
              <a:ea typeface="Alegreya"/>
              <a:cs typeface="Alegreya"/>
              <a:sym typeface="Alegreya"/>
            </a:endParaRPr>
          </a:p>
          <a:p>
            <a:pPr marL="0" lvl="0" indent="0" algn="ctr" rtl="0">
              <a:lnSpc>
                <a:spcPct val="115000"/>
              </a:lnSpc>
              <a:spcBef>
                <a:spcPts val="0"/>
              </a:spcBef>
              <a:spcAft>
                <a:spcPts val="0"/>
              </a:spcAft>
              <a:buNone/>
            </a:pPr>
            <a:endParaRPr sz="25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2500" b="1">
              <a:solidFill>
                <a:srgbClr val="F1C232"/>
              </a:solidFill>
              <a:latin typeface="Comic Sans MS"/>
              <a:ea typeface="Comic Sans MS"/>
              <a:cs typeface="Comic Sans MS"/>
              <a:sym typeface="Comic Sans MS"/>
            </a:endParaRPr>
          </a:p>
          <a:p>
            <a:pPr marL="0" lvl="0" indent="0" algn="ctr" rtl="0">
              <a:spcBef>
                <a:spcPts val="0"/>
              </a:spcBef>
              <a:spcAft>
                <a:spcPts val="0"/>
              </a:spcAft>
              <a:buNone/>
            </a:pPr>
            <a:endParaRPr sz="2600">
              <a:solidFill>
                <a:srgbClr val="000000"/>
              </a:solidFill>
              <a:latin typeface="Calibri"/>
              <a:ea typeface="Calibri"/>
              <a:cs typeface="Calibri"/>
              <a:sym typeface="Calibri"/>
            </a:endParaRPr>
          </a:p>
        </p:txBody>
      </p:sp>
      <p:sp>
        <p:nvSpPr>
          <p:cNvPr id="304" name="Google Shape;304;p44"/>
          <p:cNvSpPr txBox="1"/>
          <p:nvPr/>
        </p:nvSpPr>
        <p:spPr>
          <a:xfrm>
            <a:off x="341760" y="6451920"/>
            <a:ext cx="3613800" cy="618000"/>
          </a:xfrm>
          <a:prstGeom prst="rect">
            <a:avLst/>
          </a:prstGeom>
          <a:solidFill>
            <a:srgbClr val="5E1D58"/>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Clr>
                <a:schemeClr val="dk1"/>
              </a:buClr>
              <a:buSzPts val="1300"/>
              <a:buFont typeface="Arial"/>
              <a:buNone/>
            </a:pPr>
            <a:r>
              <a:rPr lang="en" sz="2000" b="1" i="1">
                <a:solidFill>
                  <a:schemeClr val="lt1"/>
                </a:solidFill>
                <a:latin typeface="Alegreya"/>
                <a:ea typeface="Alegreya"/>
                <a:cs typeface="Alegreya"/>
                <a:sym typeface="Alegreya"/>
              </a:rPr>
              <a:t>#</a:t>
            </a:r>
            <a:r>
              <a:rPr lang="en" sz="2400" b="1">
                <a:solidFill>
                  <a:schemeClr val="lt1"/>
                </a:solidFill>
                <a:latin typeface="Alegreya"/>
                <a:ea typeface="Alegreya"/>
                <a:cs typeface="Alegreya"/>
                <a:sym typeface="Alegreya"/>
              </a:rPr>
              <a:t>NYSUTWomenVote2020</a:t>
            </a:r>
            <a:endParaRPr sz="2200">
              <a:solidFill>
                <a:schemeClr val="dk1"/>
              </a:solidFill>
            </a:endParaRPr>
          </a:p>
          <a:p>
            <a:pPr marL="0" lvl="0" indent="0" algn="l" rtl="0">
              <a:spcBef>
                <a:spcPts val="0"/>
              </a:spcBef>
              <a:spcAft>
                <a:spcPts val="0"/>
              </a:spcAft>
              <a:buNone/>
            </a:pPr>
            <a:endParaRPr sz="1700"/>
          </a:p>
        </p:txBody>
      </p:sp>
      <p:sp>
        <p:nvSpPr>
          <p:cNvPr id="305" name="Google Shape;305;p44"/>
          <p:cNvSpPr txBox="1"/>
          <p:nvPr/>
        </p:nvSpPr>
        <p:spPr>
          <a:xfrm>
            <a:off x="294390" y="317190"/>
            <a:ext cx="10370400" cy="1840800"/>
          </a:xfrm>
          <a:prstGeom prst="rect">
            <a:avLst/>
          </a:prstGeom>
          <a:solidFill>
            <a:srgbClr val="5E1D58"/>
          </a:solidFill>
          <a:ln w="952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306" name="Google Shape;306;p44"/>
          <p:cNvSpPr txBox="1"/>
          <p:nvPr/>
        </p:nvSpPr>
        <p:spPr>
          <a:xfrm>
            <a:off x="5229360" y="1493775"/>
            <a:ext cx="5333100" cy="3984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p:txBody>
      </p:sp>
      <p:sp>
        <p:nvSpPr>
          <p:cNvPr id="307" name="Google Shape;307;p44"/>
          <p:cNvSpPr txBox="1"/>
          <p:nvPr/>
        </p:nvSpPr>
        <p:spPr>
          <a:xfrm>
            <a:off x="2768130" y="2061600"/>
            <a:ext cx="5423100" cy="7293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3000" b="1">
                <a:solidFill>
                  <a:srgbClr val="5E1D58"/>
                </a:solidFill>
                <a:latin typeface="Alegreya"/>
                <a:ea typeface="Alegreya"/>
                <a:cs typeface="Alegreya"/>
                <a:sym typeface="Alegreya"/>
              </a:rPr>
              <a:t> Voting Rights Awareness Day  6</a:t>
            </a:r>
            <a:endParaRPr sz="3000" b="1">
              <a:solidFill>
                <a:srgbClr val="5E1D58"/>
              </a:solidFill>
              <a:latin typeface="Alegreya"/>
              <a:ea typeface="Alegreya"/>
              <a:cs typeface="Alegreya"/>
              <a:sym typeface="Alegreya"/>
            </a:endParaRPr>
          </a:p>
          <a:p>
            <a:pPr marL="0" lvl="0" indent="0" algn="l" rtl="0">
              <a:spcBef>
                <a:spcPts val="0"/>
              </a:spcBef>
              <a:spcAft>
                <a:spcPts val="0"/>
              </a:spcAft>
              <a:buNone/>
            </a:pPr>
            <a:endParaRPr sz="1700"/>
          </a:p>
        </p:txBody>
      </p:sp>
      <p:pic>
        <p:nvPicPr>
          <p:cNvPr id="308" name="Google Shape;308;p44"/>
          <p:cNvPicPr preferRelativeResize="0"/>
          <p:nvPr/>
        </p:nvPicPr>
        <p:blipFill>
          <a:blip r:embed="rId4">
            <a:alphaModFix/>
          </a:blip>
          <a:stretch>
            <a:fillRect/>
          </a:stretch>
        </p:blipFill>
        <p:spPr>
          <a:xfrm>
            <a:off x="8428680" y="7131964"/>
            <a:ext cx="2133721" cy="10298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
        <p:cNvGrpSpPr/>
        <p:nvPr/>
      </p:nvGrpSpPr>
      <p:grpSpPr>
        <a:xfrm>
          <a:off x="0" y="0"/>
          <a:ext cx="0" cy="0"/>
          <a:chOff x="0" y="0"/>
          <a:chExt cx="0" cy="0"/>
        </a:xfrm>
      </p:grpSpPr>
      <p:sp>
        <p:nvSpPr>
          <p:cNvPr id="313" name="Google Shape;313;p45"/>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314" name="Google Shape;314;p45"/>
          <p:cNvSpPr/>
          <p:nvPr/>
        </p:nvSpPr>
        <p:spPr>
          <a:xfrm>
            <a:off x="234000" y="2524935"/>
            <a:ext cx="10504800" cy="4580700"/>
          </a:xfrm>
          <a:prstGeom prst="rect">
            <a:avLst/>
          </a:prstGeom>
          <a:solidFill>
            <a:srgbClr val="E6CE2B">
              <a:alpha val="77650"/>
            </a:srgbClr>
          </a:solidFill>
          <a:ln w="9525" cap="flat" cmpd="sng">
            <a:solidFill>
              <a:schemeClr val="dk2"/>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a:p>
        </p:txBody>
      </p:sp>
      <p:sp>
        <p:nvSpPr>
          <p:cNvPr id="315" name="Google Shape;315;p45"/>
          <p:cNvSpPr txBox="1"/>
          <p:nvPr/>
        </p:nvSpPr>
        <p:spPr>
          <a:xfrm>
            <a:off x="4667310" y="211640"/>
            <a:ext cx="5274600" cy="820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316" name="Google Shape;316;p45"/>
          <p:cNvPicPr preferRelativeResize="0"/>
          <p:nvPr/>
        </p:nvPicPr>
        <p:blipFill>
          <a:blip r:embed="rId3">
            <a:alphaModFix/>
          </a:blip>
          <a:stretch>
            <a:fillRect/>
          </a:stretch>
        </p:blipFill>
        <p:spPr>
          <a:xfrm>
            <a:off x="8833890" y="7368480"/>
            <a:ext cx="1784160" cy="861120"/>
          </a:xfrm>
          <a:prstGeom prst="rect">
            <a:avLst/>
          </a:prstGeom>
          <a:noFill/>
          <a:ln>
            <a:noFill/>
          </a:ln>
        </p:spPr>
      </p:pic>
      <p:sp>
        <p:nvSpPr>
          <p:cNvPr id="317" name="Google Shape;317;p45"/>
          <p:cNvSpPr txBox="1"/>
          <p:nvPr/>
        </p:nvSpPr>
        <p:spPr>
          <a:xfrm>
            <a:off x="171450" y="7172205"/>
            <a:ext cx="9309900" cy="12684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400">
                <a:solidFill>
                  <a:srgbClr val="5E1D58"/>
                </a:solidFill>
                <a:latin typeface="Alegreya"/>
                <a:ea typeface="Alegreya"/>
                <a:cs typeface="Alegreya"/>
                <a:sym typeface="Alegreya"/>
              </a:rPr>
              <a:t>Learn more here:</a:t>
            </a:r>
            <a:r>
              <a:rPr lang="en" sz="1900">
                <a:solidFill>
                  <a:srgbClr val="5E1D58"/>
                </a:solidFill>
                <a:latin typeface="Alegreya"/>
                <a:ea typeface="Alegreya"/>
                <a:cs typeface="Alegreya"/>
                <a:sym typeface="Alegreya"/>
              </a:rPr>
              <a:t>  </a:t>
            </a:r>
            <a:endParaRPr sz="1900">
              <a:solidFill>
                <a:srgbClr val="5E1D58"/>
              </a:solidFill>
              <a:latin typeface="Alegreya"/>
              <a:ea typeface="Alegreya"/>
              <a:cs typeface="Alegreya"/>
              <a:sym typeface="Alegreya"/>
            </a:endParaRPr>
          </a:p>
          <a:p>
            <a:pPr marL="0" lvl="0" indent="0" algn="l" rtl="0">
              <a:spcBef>
                <a:spcPts val="0"/>
              </a:spcBef>
              <a:spcAft>
                <a:spcPts val="0"/>
              </a:spcAft>
              <a:buNone/>
            </a:pPr>
            <a:r>
              <a:rPr lang="en" sz="1700" b="1" u="sng">
                <a:solidFill>
                  <a:schemeClr val="hlink"/>
                </a:solidFill>
                <a:latin typeface="Times New Roman"/>
                <a:ea typeface="Times New Roman"/>
                <a:cs typeface="Times New Roman"/>
                <a:sym typeface="Times New Roman"/>
                <a:hlinkClick r:id="rId4"/>
              </a:rPr>
              <a:t>Suffrage in Spanish: Hispanic Women and the Fight</a:t>
            </a:r>
            <a:r>
              <a:rPr lang="en" sz="1900">
                <a:uFill>
                  <a:noFill/>
                </a:uFill>
                <a:hlinkClick r:id="rId4"/>
              </a:rPr>
              <a:t> </a:t>
            </a:r>
            <a:r>
              <a:rPr lang="en" sz="1700" b="1" u="sng">
                <a:solidFill>
                  <a:schemeClr val="hlink"/>
                </a:solidFill>
                <a:latin typeface="Times New Roman"/>
                <a:ea typeface="Times New Roman"/>
                <a:cs typeface="Times New Roman"/>
                <a:sym typeface="Times New Roman"/>
                <a:hlinkClick r:id="rId4"/>
              </a:rPr>
              <a:t>for the 19th Amendment in New Mexico</a:t>
            </a:r>
            <a:endParaRPr sz="2500" b="1">
              <a:latin typeface="Times New Roman"/>
              <a:ea typeface="Times New Roman"/>
              <a:cs typeface="Times New Roman"/>
              <a:sym typeface="Times New Roman"/>
            </a:endParaRPr>
          </a:p>
        </p:txBody>
      </p:sp>
      <p:sp>
        <p:nvSpPr>
          <p:cNvPr id="318" name="Google Shape;318;p45"/>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19" name="Google Shape;319;p45"/>
          <p:cNvSpPr txBox="1">
            <a:spLocks noGrp="1"/>
          </p:cNvSpPr>
          <p:nvPr>
            <p:ph type="subTitle" idx="1"/>
          </p:nvPr>
        </p:nvSpPr>
        <p:spPr>
          <a:xfrm>
            <a:off x="301140" y="2730540"/>
            <a:ext cx="7575900" cy="4292400"/>
          </a:xfrm>
          <a:prstGeom prst="rect">
            <a:avLst/>
          </a:prstGeom>
          <a:noFill/>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300" b="1">
                <a:solidFill>
                  <a:schemeClr val="dk1"/>
                </a:solidFill>
                <a:latin typeface="Alegreya"/>
                <a:ea typeface="Alegreya"/>
                <a:cs typeface="Alegreya"/>
                <a:sym typeface="Alegreya"/>
              </a:rPr>
              <a:t>Spanish was also a language of suffrage. Armed with economic security and the political clout of long-established Spanish-speaking families, </a:t>
            </a:r>
            <a:r>
              <a:rPr lang="en" sz="2300" b="1" u="sng">
                <a:solidFill>
                  <a:schemeClr val="dk1"/>
                </a:solidFill>
                <a:latin typeface="Alegreya"/>
                <a:ea typeface="Alegreya"/>
                <a:cs typeface="Alegreya"/>
                <a:sym typeface="Alegreya"/>
              </a:rPr>
              <a:t>New Mexico’s Hispanic women represented a formidable political force</a:t>
            </a:r>
            <a:r>
              <a:rPr lang="en" sz="2300" b="1">
                <a:solidFill>
                  <a:schemeClr val="dk1"/>
                </a:solidFill>
                <a:latin typeface="Alegreya"/>
                <a:ea typeface="Alegreya"/>
                <a:cs typeface="Alegreya"/>
                <a:sym typeface="Alegreya"/>
              </a:rPr>
              <a:t>. New Mexico’s vote to ratify would not have happened without the support of the Hispanic community or the advocacy work of Hispanic suffragists.</a:t>
            </a:r>
            <a:endParaRPr sz="2500" b="1">
              <a:solidFill>
                <a:srgbClr val="000000"/>
              </a:solidFill>
              <a:latin typeface="Alegreya"/>
              <a:ea typeface="Alegreya"/>
              <a:cs typeface="Alegreya"/>
              <a:sym typeface="Alegreya"/>
            </a:endParaRPr>
          </a:p>
          <a:p>
            <a:pPr marL="0" lvl="0" indent="0" algn="l" rtl="0">
              <a:spcBef>
                <a:spcPts val="0"/>
              </a:spcBef>
              <a:spcAft>
                <a:spcPts val="0"/>
              </a:spcAft>
              <a:buNone/>
            </a:pPr>
            <a:endParaRPr sz="2000" b="1">
              <a:solidFill>
                <a:srgbClr val="000000"/>
              </a:solidFill>
              <a:latin typeface="Alegreya"/>
              <a:ea typeface="Alegreya"/>
              <a:cs typeface="Alegreya"/>
              <a:sym typeface="Alegreya"/>
            </a:endParaRPr>
          </a:p>
          <a:p>
            <a:pPr marL="0" lvl="0" indent="0" algn="l" rtl="0">
              <a:spcBef>
                <a:spcPts val="0"/>
              </a:spcBef>
              <a:spcAft>
                <a:spcPts val="0"/>
              </a:spcAft>
              <a:buNone/>
            </a:pPr>
            <a:endParaRPr sz="100" b="1">
              <a:solidFill>
                <a:srgbClr val="000000"/>
              </a:solidFill>
              <a:latin typeface="Alegreya"/>
              <a:ea typeface="Alegreya"/>
              <a:cs typeface="Alegreya"/>
              <a:sym typeface="Alegreya"/>
            </a:endParaRPr>
          </a:p>
          <a:p>
            <a:pPr marL="0" lvl="0" indent="0" algn="l" rtl="0">
              <a:spcBef>
                <a:spcPts val="0"/>
              </a:spcBef>
              <a:spcAft>
                <a:spcPts val="0"/>
              </a:spcAft>
              <a:buNone/>
            </a:pPr>
            <a:endParaRPr sz="600" b="1">
              <a:solidFill>
                <a:srgbClr val="000000"/>
              </a:solidFill>
              <a:latin typeface="Alegreya"/>
              <a:ea typeface="Alegreya"/>
              <a:cs typeface="Alegreya"/>
              <a:sym typeface="Alegreya"/>
            </a:endParaRPr>
          </a:p>
          <a:p>
            <a:pPr marL="0" lvl="0" indent="0" algn="ctr" rtl="0">
              <a:spcBef>
                <a:spcPts val="0"/>
              </a:spcBef>
              <a:spcAft>
                <a:spcPts val="0"/>
              </a:spcAft>
              <a:buNone/>
            </a:pPr>
            <a:endParaRPr sz="2300" b="1" u="sng">
              <a:solidFill>
                <a:srgbClr val="000000"/>
              </a:solidFill>
              <a:latin typeface="Alegreya"/>
              <a:ea typeface="Alegreya"/>
              <a:cs typeface="Alegreya"/>
              <a:sym typeface="Alegreya"/>
            </a:endParaRPr>
          </a:p>
        </p:txBody>
      </p:sp>
      <p:sp>
        <p:nvSpPr>
          <p:cNvPr id="320" name="Google Shape;320;p45"/>
          <p:cNvSpPr txBox="1"/>
          <p:nvPr/>
        </p:nvSpPr>
        <p:spPr>
          <a:xfrm>
            <a:off x="171450" y="6759900"/>
            <a:ext cx="2914200" cy="538200"/>
          </a:xfrm>
          <a:prstGeom prst="rect">
            <a:avLst/>
          </a:prstGeom>
          <a:solidFill>
            <a:srgbClr val="5E1D58"/>
          </a:solidFill>
          <a:ln w="1905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1900" b="1">
                <a:solidFill>
                  <a:srgbClr val="FFFFFF"/>
                </a:solidFill>
                <a:latin typeface="Alegreya"/>
                <a:ea typeface="Alegreya"/>
                <a:cs typeface="Alegreya"/>
                <a:sym typeface="Alegreya"/>
              </a:rPr>
              <a:t>#NYSUTWomenVote2020</a:t>
            </a:r>
            <a:endParaRPr sz="1900" b="1">
              <a:solidFill>
                <a:srgbClr val="FFFFFF"/>
              </a:solidFill>
              <a:latin typeface="Alegreya"/>
              <a:ea typeface="Alegreya"/>
              <a:cs typeface="Alegreya"/>
              <a:sym typeface="Alegreya"/>
            </a:endParaRPr>
          </a:p>
        </p:txBody>
      </p:sp>
      <p:sp>
        <p:nvSpPr>
          <p:cNvPr id="321" name="Google Shape;321;p45"/>
          <p:cNvSpPr txBox="1"/>
          <p:nvPr/>
        </p:nvSpPr>
        <p:spPr>
          <a:xfrm>
            <a:off x="301140" y="330090"/>
            <a:ext cx="10370400" cy="17034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2300" b="1">
                <a:solidFill>
                  <a:srgbClr val="FFFFFF"/>
                </a:solidFill>
                <a:latin typeface="Alegreya"/>
                <a:ea typeface="Alegreya"/>
                <a:cs typeface="Alegreya"/>
                <a:sym typeface="Alegreya"/>
              </a:rPr>
              <a:t>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322" name="Google Shape;322;p45"/>
          <p:cNvSpPr txBox="1"/>
          <p:nvPr/>
        </p:nvSpPr>
        <p:spPr>
          <a:xfrm>
            <a:off x="5486400" y="1416900"/>
            <a:ext cx="5047800" cy="466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2400" b="1">
                <a:solidFill>
                  <a:schemeClr val="lt1"/>
                </a:solidFill>
                <a:latin typeface="Caveat"/>
                <a:ea typeface="Caveat"/>
                <a:cs typeface="Caveat"/>
                <a:sym typeface="Caveat"/>
              </a:rPr>
              <a:t>In Sisterhood and Solidarity,  NYSUT Women</a:t>
            </a:r>
            <a:endParaRPr sz="1700">
              <a:solidFill>
                <a:schemeClr val="lt1"/>
              </a:solidFill>
            </a:endParaRPr>
          </a:p>
          <a:p>
            <a:pPr marL="0" lvl="0" indent="0" algn="l" rtl="0">
              <a:spcBef>
                <a:spcPts val="0"/>
              </a:spcBef>
              <a:spcAft>
                <a:spcPts val="0"/>
              </a:spcAft>
              <a:buNone/>
            </a:pPr>
            <a:endParaRPr sz="1800"/>
          </a:p>
        </p:txBody>
      </p:sp>
      <p:sp>
        <p:nvSpPr>
          <p:cNvPr id="323" name="Google Shape;323;p45"/>
          <p:cNvSpPr txBox="1"/>
          <p:nvPr/>
        </p:nvSpPr>
        <p:spPr>
          <a:xfrm>
            <a:off x="3165840" y="1943280"/>
            <a:ext cx="4893000" cy="634800"/>
          </a:xfrm>
          <a:prstGeom prst="rect">
            <a:avLst/>
          </a:prstGeom>
          <a:solidFill>
            <a:srgbClr val="FFFFFF"/>
          </a:solidFill>
          <a:ln w="28575"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Clr>
                <a:schemeClr val="dk1"/>
              </a:buClr>
              <a:buSzPts val="1300"/>
              <a:buFont typeface="Arial"/>
              <a:buNone/>
            </a:pPr>
            <a:r>
              <a:rPr lang="en" sz="2500" b="1">
                <a:solidFill>
                  <a:srgbClr val="5E1D58"/>
                </a:solidFill>
                <a:latin typeface="Alegreya"/>
                <a:ea typeface="Alegreya"/>
                <a:cs typeface="Alegreya"/>
                <a:sym typeface="Alegreya"/>
              </a:rPr>
              <a:t> Voting Rights Awareness Day  7</a:t>
            </a:r>
            <a:endParaRPr sz="2500" b="1">
              <a:solidFill>
                <a:srgbClr val="5E1D58"/>
              </a:solidFill>
              <a:latin typeface="Alegreya"/>
              <a:ea typeface="Alegreya"/>
              <a:cs typeface="Alegreya"/>
              <a:sym typeface="Alegreya"/>
            </a:endParaRPr>
          </a:p>
          <a:p>
            <a:pPr marL="0" lvl="0" indent="0" algn="ctr" rtl="0">
              <a:spcBef>
                <a:spcPts val="0"/>
              </a:spcBef>
              <a:spcAft>
                <a:spcPts val="0"/>
              </a:spcAft>
              <a:buNone/>
            </a:pPr>
            <a:endParaRPr sz="1700"/>
          </a:p>
        </p:txBody>
      </p:sp>
      <p:pic>
        <p:nvPicPr>
          <p:cNvPr id="324" name="Google Shape;324;p45"/>
          <p:cNvPicPr preferRelativeResize="0"/>
          <p:nvPr/>
        </p:nvPicPr>
        <p:blipFill>
          <a:blip r:embed="rId5">
            <a:alphaModFix/>
          </a:blip>
          <a:stretch>
            <a:fillRect/>
          </a:stretch>
        </p:blipFill>
        <p:spPr>
          <a:xfrm>
            <a:off x="7960710" y="2825031"/>
            <a:ext cx="2711040" cy="2341600"/>
          </a:xfrm>
          <a:prstGeom prst="rect">
            <a:avLst/>
          </a:prstGeom>
          <a:noFill/>
          <a:ln w="19050" cap="flat" cmpd="sng">
            <a:solidFill>
              <a:srgbClr val="5E1D58"/>
            </a:solidFill>
            <a:prstDash val="solid"/>
            <a:round/>
            <a:headEnd type="none" w="sm" len="sm"/>
            <a:tailEnd type="none" w="sm" len="sm"/>
          </a:ln>
        </p:spPr>
      </p:pic>
      <p:sp>
        <p:nvSpPr>
          <p:cNvPr id="325" name="Google Shape;325;p45"/>
          <p:cNvSpPr txBox="1"/>
          <p:nvPr/>
        </p:nvSpPr>
        <p:spPr>
          <a:xfrm>
            <a:off x="8213580" y="2730525"/>
            <a:ext cx="2458200" cy="1437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r>
              <a:rPr lang="en" sz="1100">
                <a:solidFill>
                  <a:srgbClr val="52658F"/>
                </a:solidFill>
                <a:highlight>
                  <a:srgbClr val="F9E7E7"/>
                </a:highlight>
              </a:rPr>
              <a:t>New Mexican Suffragists in 1915</a:t>
            </a:r>
            <a:endParaRPr sz="1700"/>
          </a:p>
        </p:txBody>
      </p:sp>
      <p:sp>
        <p:nvSpPr>
          <p:cNvPr id="326" name="Google Shape;326;p45"/>
          <p:cNvSpPr txBox="1"/>
          <p:nvPr/>
        </p:nvSpPr>
        <p:spPr>
          <a:xfrm>
            <a:off x="455670" y="5532690"/>
            <a:ext cx="10047900" cy="861000"/>
          </a:xfrm>
          <a:prstGeom prst="rect">
            <a:avLst/>
          </a:prstGeom>
          <a:noFill/>
          <a:ln>
            <a:noFill/>
          </a:ln>
        </p:spPr>
        <p:txBody>
          <a:bodyPr spcFirstLastPara="1" wrap="square" lIns="109700" tIns="109700" rIns="109700" bIns="109700" anchor="t" anchorCtr="0">
            <a:noAutofit/>
          </a:bodyPr>
          <a:lstStyle/>
          <a:p>
            <a:pPr marL="0" lvl="0" indent="0" algn="ctr" rtl="0">
              <a:spcBef>
                <a:spcPts val="0"/>
              </a:spcBef>
              <a:spcAft>
                <a:spcPts val="0"/>
              </a:spcAft>
              <a:buClr>
                <a:schemeClr val="dk1"/>
              </a:buClr>
              <a:buSzPts val="1300"/>
              <a:buFont typeface="Arial"/>
              <a:buNone/>
            </a:pPr>
            <a:r>
              <a:rPr lang="en" sz="2200" b="1">
                <a:solidFill>
                  <a:schemeClr val="dk1"/>
                </a:solidFill>
                <a:latin typeface="Alegreya"/>
                <a:ea typeface="Alegreya"/>
                <a:cs typeface="Alegreya"/>
                <a:sym typeface="Alegreya"/>
              </a:rPr>
              <a:t>Their story reminds us of the</a:t>
            </a:r>
            <a:r>
              <a:rPr lang="en" sz="2200" b="1" u="sng">
                <a:solidFill>
                  <a:schemeClr val="dk1"/>
                </a:solidFill>
                <a:latin typeface="Alegreya"/>
                <a:ea typeface="Alegreya"/>
                <a:cs typeface="Alegreya"/>
                <a:sym typeface="Alegreya"/>
              </a:rPr>
              <a:t> diversity of suffrage activism</a:t>
            </a:r>
            <a:r>
              <a:rPr lang="en" sz="2200" b="1">
                <a:solidFill>
                  <a:schemeClr val="dk1"/>
                </a:solidFill>
                <a:latin typeface="Alegreya"/>
                <a:ea typeface="Alegreya"/>
                <a:cs typeface="Alegreya"/>
                <a:sym typeface="Alegreya"/>
              </a:rPr>
              <a:t> in the United States.</a:t>
            </a:r>
            <a:r>
              <a:rPr lang="en" sz="2200" b="1" u="sng">
                <a:solidFill>
                  <a:schemeClr val="dk1"/>
                </a:solidFill>
                <a:latin typeface="Alegreya"/>
                <a:ea typeface="Alegreya"/>
                <a:cs typeface="Alegreya"/>
                <a:sym typeface="Alegreya"/>
              </a:rPr>
              <a:t> </a:t>
            </a:r>
            <a:endParaRPr sz="2200" b="1" u="sng">
              <a:solidFill>
                <a:schemeClr val="dk1"/>
              </a:solidFill>
              <a:latin typeface="Alegreya"/>
              <a:ea typeface="Alegreya"/>
              <a:cs typeface="Alegreya"/>
              <a:sym typeface="Alegreya"/>
            </a:endParaRPr>
          </a:p>
          <a:p>
            <a:pPr marL="0" lvl="0" indent="0" algn="ctr" rtl="0">
              <a:spcBef>
                <a:spcPts val="0"/>
              </a:spcBef>
              <a:spcAft>
                <a:spcPts val="0"/>
              </a:spcAft>
              <a:buClr>
                <a:schemeClr val="dk1"/>
              </a:buClr>
              <a:buSzPts val="1300"/>
              <a:buFont typeface="Arial"/>
              <a:buNone/>
            </a:pPr>
            <a:r>
              <a:rPr lang="en" sz="2200" b="1" u="sng">
                <a:solidFill>
                  <a:schemeClr val="dk1"/>
                </a:solidFill>
                <a:latin typeface="Alegreya"/>
                <a:ea typeface="Alegreya"/>
                <a:cs typeface="Alegreya"/>
                <a:sym typeface="Alegreya"/>
              </a:rPr>
              <a:t>Their advocacy for the vote grew out of their insistence that </a:t>
            </a:r>
            <a:endParaRPr sz="2200" b="1" u="sng">
              <a:solidFill>
                <a:schemeClr val="dk1"/>
              </a:solidFill>
              <a:latin typeface="Alegreya"/>
              <a:ea typeface="Alegreya"/>
              <a:cs typeface="Alegreya"/>
              <a:sym typeface="Alegreya"/>
            </a:endParaRPr>
          </a:p>
          <a:p>
            <a:pPr marL="0" lvl="0" indent="0" algn="ctr" rtl="0">
              <a:spcBef>
                <a:spcPts val="0"/>
              </a:spcBef>
              <a:spcAft>
                <a:spcPts val="0"/>
              </a:spcAft>
              <a:buClr>
                <a:schemeClr val="dk1"/>
              </a:buClr>
              <a:buSzPts val="1300"/>
              <a:buFont typeface="Arial"/>
              <a:buNone/>
            </a:pPr>
            <a:r>
              <a:rPr lang="en" sz="2200" b="1" u="sng">
                <a:solidFill>
                  <a:schemeClr val="dk1"/>
                </a:solidFill>
                <a:latin typeface="Alegreya"/>
                <a:ea typeface="Alegreya"/>
                <a:cs typeface="Alegreya"/>
                <a:sym typeface="Alegreya"/>
              </a:rPr>
              <a:t>Spanish-Americans,  as they called themselves, were equal citizens.</a:t>
            </a:r>
            <a:r>
              <a:rPr lang="en" sz="2000" b="1">
                <a:solidFill>
                  <a:schemeClr val="dk1"/>
                </a:solidFill>
                <a:latin typeface="Alegreya"/>
                <a:ea typeface="Alegreya"/>
                <a:cs typeface="Alegreya"/>
                <a:sym typeface="Alegreya"/>
              </a:rPr>
              <a:t> </a:t>
            </a:r>
            <a:endParaRPr sz="2000" b="1">
              <a:solidFill>
                <a:schemeClr val="dk1"/>
              </a:solidFill>
              <a:latin typeface="Alegreya"/>
              <a:ea typeface="Alegreya"/>
              <a:cs typeface="Alegreya"/>
              <a:sym typeface="Alegrey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0"/>
        <p:cNvGrpSpPr/>
        <p:nvPr/>
      </p:nvGrpSpPr>
      <p:grpSpPr>
        <a:xfrm>
          <a:off x="0" y="0"/>
          <a:ext cx="0" cy="0"/>
          <a:chOff x="0" y="0"/>
          <a:chExt cx="0" cy="0"/>
        </a:xfrm>
      </p:grpSpPr>
      <p:sp>
        <p:nvSpPr>
          <p:cNvPr id="331" name="Google Shape;331;p46"/>
          <p:cNvSpPr/>
          <p:nvPr/>
        </p:nvSpPr>
        <p:spPr>
          <a:xfrm>
            <a:off x="171450" y="211650"/>
            <a:ext cx="10616400" cy="7846500"/>
          </a:xfrm>
          <a:prstGeom prst="rect">
            <a:avLst/>
          </a:prstGeom>
          <a:solidFill>
            <a:srgbClr val="FFFFFF"/>
          </a:solidFill>
          <a:ln w="76200" cap="flat" cmpd="sng">
            <a:solidFill>
              <a:srgbClr val="000000"/>
            </a:solidFill>
            <a:prstDash val="solid"/>
            <a:round/>
            <a:headEnd type="none" w="sm" len="sm"/>
            <a:tailEnd type="none" w="sm" len="sm"/>
          </a:ln>
        </p:spPr>
        <p:txBody>
          <a:bodyPr spcFirstLastPara="1" wrap="square" lIns="109700" tIns="109700" rIns="109700" bIns="109700" anchor="ctr" anchorCtr="0">
            <a:noAutofit/>
          </a:bodyPr>
          <a:lstStyle/>
          <a:p>
            <a:pPr marL="0" lvl="0" indent="0" algn="l" rtl="0">
              <a:spcBef>
                <a:spcPts val="0"/>
              </a:spcBef>
              <a:spcAft>
                <a:spcPts val="0"/>
              </a:spcAft>
              <a:buNone/>
            </a:pPr>
            <a:endParaRPr sz="1700"/>
          </a:p>
        </p:txBody>
      </p:sp>
      <p:sp>
        <p:nvSpPr>
          <p:cNvPr id="332" name="Google Shape;332;p46"/>
          <p:cNvSpPr txBox="1"/>
          <p:nvPr/>
        </p:nvSpPr>
        <p:spPr>
          <a:xfrm>
            <a:off x="8046450" y="3102880"/>
            <a:ext cx="2133600" cy="1869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pic>
        <p:nvPicPr>
          <p:cNvPr id="333" name="Google Shape;333;p46"/>
          <p:cNvPicPr preferRelativeResize="0"/>
          <p:nvPr/>
        </p:nvPicPr>
        <p:blipFill>
          <a:blip r:embed="rId3">
            <a:alphaModFix/>
          </a:blip>
          <a:stretch>
            <a:fillRect/>
          </a:stretch>
        </p:blipFill>
        <p:spPr>
          <a:xfrm>
            <a:off x="8607330" y="7186420"/>
            <a:ext cx="1970643" cy="951120"/>
          </a:xfrm>
          <a:prstGeom prst="rect">
            <a:avLst/>
          </a:prstGeom>
          <a:noFill/>
          <a:ln>
            <a:noFill/>
          </a:ln>
        </p:spPr>
      </p:pic>
      <p:sp>
        <p:nvSpPr>
          <p:cNvPr id="334" name="Google Shape;334;p46"/>
          <p:cNvSpPr txBox="1"/>
          <p:nvPr/>
        </p:nvSpPr>
        <p:spPr>
          <a:xfrm>
            <a:off x="8269770" y="8599280"/>
            <a:ext cx="1784100" cy="1176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None/>
            </a:pPr>
            <a:endParaRPr/>
          </a:p>
        </p:txBody>
      </p:sp>
      <p:sp>
        <p:nvSpPr>
          <p:cNvPr id="335" name="Google Shape;335;p46"/>
          <p:cNvSpPr txBox="1">
            <a:spLocks noGrp="1"/>
          </p:cNvSpPr>
          <p:nvPr>
            <p:ph type="subTitle" idx="1"/>
          </p:nvPr>
        </p:nvSpPr>
        <p:spPr>
          <a:xfrm>
            <a:off x="294390" y="2606130"/>
            <a:ext cx="7433400" cy="3935400"/>
          </a:xfrm>
          <a:prstGeom prst="rect">
            <a:avLst/>
          </a:prstGeom>
          <a:solidFill>
            <a:srgbClr val="E6CE2B">
              <a:alpha val="77650"/>
            </a:srgbClr>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lnSpc>
                <a:spcPct val="115000"/>
              </a:lnSpc>
              <a:spcBef>
                <a:spcPts val="0"/>
              </a:spcBef>
              <a:spcAft>
                <a:spcPts val="0"/>
              </a:spcAft>
              <a:buNone/>
            </a:pPr>
            <a:endParaRPr sz="2000" b="1">
              <a:solidFill>
                <a:srgbClr val="5E1D58"/>
              </a:solidFill>
              <a:latin typeface="Alegreya"/>
              <a:ea typeface="Alegreya"/>
              <a:cs typeface="Alegreya"/>
              <a:sym typeface="Alegreya"/>
            </a:endParaRPr>
          </a:p>
          <a:p>
            <a:pPr marL="0" lvl="0" indent="0" algn="l" rtl="0">
              <a:lnSpc>
                <a:spcPct val="115000"/>
              </a:lnSpc>
              <a:spcBef>
                <a:spcPts val="0"/>
              </a:spcBef>
              <a:spcAft>
                <a:spcPts val="0"/>
              </a:spcAft>
              <a:buNone/>
            </a:pPr>
            <a:endParaRPr sz="1200" b="1">
              <a:solidFill>
                <a:srgbClr val="5E1D58"/>
              </a:solidFill>
              <a:latin typeface="Alegreya"/>
              <a:ea typeface="Alegreya"/>
              <a:cs typeface="Alegreya"/>
              <a:sym typeface="Alegreya"/>
            </a:endParaRPr>
          </a:p>
          <a:p>
            <a:pPr marL="546100" lvl="0" indent="0" algn="l" rtl="0">
              <a:lnSpc>
                <a:spcPct val="115000"/>
              </a:lnSpc>
              <a:spcBef>
                <a:spcPts val="0"/>
              </a:spcBef>
              <a:spcAft>
                <a:spcPts val="0"/>
              </a:spcAft>
              <a:buNone/>
            </a:pPr>
            <a:r>
              <a:rPr lang="en" sz="2500" b="1">
                <a:solidFill>
                  <a:srgbClr val="000000"/>
                </a:solidFill>
                <a:latin typeface="Alegreya"/>
                <a:ea typeface="Alegreya"/>
                <a:cs typeface="Alegreya"/>
                <a:sym typeface="Alegreya"/>
              </a:rPr>
              <a:t>“People say, what is the sense of our small effort? </a:t>
            </a:r>
            <a:endParaRPr sz="25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r>
              <a:rPr lang="en" sz="2500" b="1">
                <a:solidFill>
                  <a:srgbClr val="000000"/>
                </a:solidFill>
                <a:latin typeface="Alegreya"/>
                <a:ea typeface="Alegreya"/>
                <a:cs typeface="Alegreya"/>
                <a:sym typeface="Alegreya"/>
              </a:rPr>
              <a:t>They cannot see that we must lay one brick at a time,  take one step at a time…</a:t>
            </a:r>
            <a:endParaRPr sz="25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endParaRPr sz="10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r>
              <a:rPr lang="en" sz="2500" b="1">
                <a:solidFill>
                  <a:srgbClr val="000000"/>
                </a:solidFill>
                <a:latin typeface="Alegreya"/>
                <a:ea typeface="Alegreya"/>
                <a:cs typeface="Alegreya"/>
                <a:sym typeface="Alegreya"/>
              </a:rPr>
              <a:t>No one has a right to sit down and feel hopeless.</a:t>
            </a:r>
            <a:r>
              <a:rPr lang="en" sz="2300" b="1">
                <a:solidFill>
                  <a:srgbClr val="000000"/>
                </a:solidFill>
                <a:latin typeface="Alegreya"/>
                <a:ea typeface="Alegreya"/>
                <a:cs typeface="Alegreya"/>
                <a:sym typeface="Alegreya"/>
              </a:rPr>
              <a:t> </a:t>
            </a:r>
            <a:endParaRPr sz="23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endParaRPr sz="1000" b="1">
              <a:solidFill>
                <a:srgbClr val="000000"/>
              </a:solidFill>
              <a:latin typeface="Alegreya"/>
              <a:ea typeface="Alegreya"/>
              <a:cs typeface="Alegreya"/>
              <a:sym typeface="Alegreya"/>
            </a:endParaRPr>
          </a:p>
          <a:p>
            <a:pPr marL="546100" lvl="0" indent="0" algn="l" rtl="0">
              <a:lnSpc>
                <a:spcPct val="115000"/>
              </a:lnSpc>
              <a:spcBef>
                <a:spcPts val="0"/>
              </a:spcBef>
              <a:spcAft>
                <a:spcPts val="0"/>
              </a:spcAft>
              <a:buNone/>
            </a:pPr>
            <a:r>
              <a:rPr lang="en" sz="2500" b="1">
                <a:solidFill>
                  <a:srgbClr val="000000"/>
                </a:solidFill>
                <a:latin typeface="Alegreya"/>
                <a:ea typeface="Alegreya"/>
                <a:cs typeface="Alegreya"/>
                <a:sym typeface="Alegreya"/>
              </a:rPr>
              <a:t>There is too much work to do.”</a:t>
            </a:r>
            <a:r>
              <a:rPr lang="en" sz="2300">
                <a:solidFill>
                  <a:srgbClr val="000000"/>
                </a:solidFill>
                <a:latin typeface="Alegreya"/>
                <a:ea typeface="Alegreya"/>
                <a:cs typeface="Alegreya"/>
                <a:sym typeface="Alegreya"/>
              </a:rPr>
              <a:t> </a:t>
            </a:r>
            <a:r>
              <a:rPr lang="en" sz="2300" b="1">
                <a:solidFill>
                  <a:srgbClr val="000000"/>
                </a:solidFill>
                <a:latin typeface="Alegreya"/>
                <a:ea typeface="Alegreya"/>
                <a:cs typeface="Alegreya"/>
                <a:sym typeface="Alegreya"/>
              </a:rPr>
              <a:t>―Dorothy Day</a:t>
            </a:r>
            <a:endParaRPr sz="2800" b="1">
              <a:solidFill>
                <a:srgbClr val="000000"/>
              </a:solidFill>
              <a:latin typeface="Calibri"/>
              <a:ea typeface="Calibri"/>
              <a:cs typeface="Calibri"/>
              <a:sym typeface="Calibri"/>
            </a:endParaRPr>
          </a:p>
          <a:p>
            <a:pPr marL="3289300" lvl="0" indent="546100" algn="l" rtl="0">
              <a:lnSpc>
                <a:spcPct val="115000"/>
              </a:lnSpc>
              <a:spcBef>
                <a:spcPts val="0"/>
              </a:spcBef>
              <a:spcAft>
                <a:spcPts val="0"/>
              </a:spcAft>
              <a:buNone/>
            </a:pPr>
            <a:r>
              <a:rPr lang="en" sz="2300">
                <a:solidFill>
                  <a:srgbClr val="5E1D58"/>
                </a:solidFill>
                <a:latin typeface="Alegreya"/>
                <a:ea typeface="Alegreya"/>
                <a:cs typeface="Alegreya"/>
                <a:sym typeface="Alegreya"/>
              </a:rPr>
              <a:t>	</a:t>
            </a:r>
            <a:r>
              <a:rPr lang="en" sz="2200">
                <a:solidFill>
                  <a:srgbClr val="5E1D58"/>
                </a:solidFill>
                <a:latin typeface="Alegreya"/>
                <a:ea typeface="Alegreya"/>
                <a:cs typeface="Alegreya"/>
                <a:sym typeface="Alegreya"/>
              </a:rPr>
              <a:t>											        </a:t>
            </a:r>
            <a:endParaRPr sz="2200">
              <a:solidFill>
                <a:srgbClr val="5E1D58"/>
              </a:solidFill>
              <a:latin typeface="Alegreya"/>
              <a:ea typeface="Alegreya"/>
              <a:cs typeface="Alegreya"/>
              <a:sym typeface="Alegreya"/>
            </a:endParaRPr>
          </a:p>
          <a:p>
            <a:pPr marL="7683500" lvl="0" indent="0" algn="l" rtl="0">
              <a:lnSpc>
                <a:spcPct val="115000"/>
              </a:lnSpc>
              <a:spcBef>
                <a:spcPts val="0"/>
              </a:spcBef>
              <a:spcAft>
                <a:spcPts val="0"/>
              </a:spcAft>
              <a:buNone/>
            </a:pPr>
            <a:endParaRPr sz="2800" b="1">
              <a:solidFill>
                <a:srgbClr val="000000"/>
              </a:solidFill>
              <a:latin typeface="Calibri"/>
              <a:ea typeface="Calibri"/>
              <a:cs typeface="Calibri"/>
              <a:sym typeface="Calibri"/>
            </a:endParaRPr>
          </a:p>
        </p:txBody>
      </p:sp>
      <p:sp>
        <p:nvSpPr>
          <p:cNvPr id="336" name="Google Shape;336;p46"/>
          <p:cNvSpPr txBox="1"/>
          <p:nvPr/>
        </p:nvSpPr>
        <p:spPr>
          <a:xfrm>
            <a:off x="439440" y="6271140"/>
            <a:ext cx="3063900" cy="1122900"/>
          </a:xfrm>
          <a:prstGeom prst="rect">
            <a:avLst/>
          </a:prstGeom>
          <a:solidFill>
            <a:srgbClr val="5E1D58"/>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ctr" rtl="0">
              <a:spcBef>
                <a:spcPts val="0"/>
              </a:spcBef>
              <a:spcAft>
                <a:spcPts val="0"/>
              </a:spcAft>
              <a:buNone/>
            </a:pPr>
            <a:r>
              <a:rPr lang="en" sz="2900" b="1">
                <a:solidFill>
                  <a:srgbClr val="FFFFFF"/>
                </a:solidFill>
                <a:latin typeface="Alegreya"/>
                <a:ea typeface="Alegreya"/>
                <a:cs typeface="Alegreya"/>
                <a:sym typeface="Alegreya"/>
              </a:rPr>
              <a:t>Every vote counts. </a:t>
            </a:r>
            <a:endParaRPr sz="2900" b="1">
              <a:solidFill>
                <a:srgbClr val="FFFFFF"/>
              </a:solidFill>
              <a:latin typeface="Alegreya"/>
              <a:ea typeface="Alegreya"/>
              <a:cs typeface="Alegreya"/>
              <a:sym typeface="Alegreya"/>
            </a:endParaRPr>
          </a:p>
          <a:p>
            <a:pPr marL="0" lvl="0" indent="0" algn="l" rtl="0">
              <a:spcBef>
                <a:spcPts val="0"/>
              </a:spcBef>
              <a:spcAft>
                <a:spcPts val="0"/>
              </a:spcAft>
              <a:buNone/>
            </a:pPr>
            <a:endParaRPr sz="100">
              <a:solidFill>
                <a:srgbClr val="FFFFFF"/>
              </a:solidFill>
              <a:latin typeface="Alegreya"/>
              <a:ea typeface="Alegreya"/>
              <a:cs typeface="Alegreya"/>
              <a:sym typeface="Alegreya"/>
            </a:endParaRPr>
          </a:p>
          <a:p>
            <a:pPr marL="0" lvl="0" indent="0" algn="ctr" rtl="0">
              <a:spcBef>
                <a:spcPts val="0"/>
              </a:spcBef>
              <a:spcAft>
                <a:spcPts val="0"/>
              </a:spcAft>
              <a:buNone/>
            </a:pPr>
            <a:r>
              <a:rPr lang="en" sz="1900">
                <a:solidFill>
                  <a:srgbClr val="FFFFFF"/>
                </a:solidFill>
                <a:latin typeface="Alegreya"/>
                <a:ea typeface="Alegreya"/>
                <a:cs typeface="Alegreya"/>
                <a:sym typeface="Alegreya"/>
              </a:rPr>
              <a:t>#</a:t>
            </a:r>
            <a:r>
              <a:rPr lang="en" sz="1900" b="1">
                <a:solidFill>
                  <a:srgbClr val="FFFFFF"/>
                </a:solidFill>
                <a:latin typeface="Alegreya"/>
                <a:ea typeface="Alegreya"/>
                <a:cs typeface="Alegreya"/>
                <a:sym typeface="Alegreya"/>
              </a:rPr>
              <a:t>NYSUTWomenVote2020</a:t>
            </a:r>
            <a:endParaRPr sz="1900" b="1">
              <a:solidFill>
                <a:srgbClr val="FFFFFF"/>
              </a:solidFill>
              <a:latin typeface="Alegreya"/>
              <a:ea typeface="Alegreya"/>
              <a:cs typeface="Alegreya"/>
              <a:sym typeface="Alegreya"/>
            </a:endParaRPr>
          </a:p>
        </p:txBody>
      </p:sp>
      <p:sp>
        <p:nvSpPr>
          <p:cNvPr id="337" name="Google Shape;337;p46"/>
          <p:cNvSpPr txBox="1"/>
          <p:nvPr/>
        </p:nvSpPr>
        <p:spPr>
          <a:xfrm>
            <a:off x="171450" y="7645385"/>
            <a:ext cx="8436000" cy="2706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1300" u="sng">
                <a:solidFill>
                  <a:schemeClr val="hlink"/>
                </a:solidFill>
                <a:hlinkClick r:id="rId4"/>
              </a:rPr>
              <a:t>An 'Intimate Portrait' Of Dorothy Day, The Catholic Activist With A Bohemian Past</a:t>
            </a:r>
            <a:endParaRPr sz="1600"/>
          </a:p>
        </p:txBody>
      </p:sp>
      <p:sp>
        <p:nvSpPr>
          <p:cNvPr id="338" name="Google Shape;338;p46"/>
          <p:cNvSpPr txBox="1"/>
          <p:nvPr/>
        </p:nvSpPr>
        <p:spPr>
          <a:xfrm>
            <a:off x="294390" y="317190"/>
            <a:ext cx="10370400" cy="1840800"/>
          </a:xfrm>
          <a:prstGeom prst="rect">
            <a:avLst/>
          </a:prstGeom>
          <a:solidFill>
            <a:srgbClr val="5E1D58"/>
          </a:solidFill>
          <a:ln w="9525" cap="flat" cmpd="sng">
            <a:solidFill>
              <a:srgbClr val="000000"/>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None/>
            </a:pPr>
            <a:r>
              <a:rPr lang="en" sz="2200" b="1">
                <a:solidFill>
                  <a:srgbClr val="FFFFFF"/>
                </a:solidFill>
                <a:latin typeface="Alegreya"/>
                <a:ea typeface="Alegreya"/>
                <a:cs typeface="Alegreya"/>
                <a:sym typeface="Alegreya"/>
              </a:rPr>
              <a:t>As we commemorate the centennial anniversary of women being granted the right to vote, we need to remember that “women” did not mean “all women.” To honor our suffragist sisters, we continue to fight for equality at the ballot box. Each day this month we will share facts meant to inspire action.  </a:t>
            </a:r>
            <a:r>
              <a:rPr lang="en" sz="1900" b="1">
                <a:solidFill>
                  <a:srgbClr val="FFFFFF"/>
                </a:solidFill>
                <a:latin typeface="Alegreya"/>
                <a:ea typeface="Alegreya"/>
                <a:cs typeface="Alegreya"/>
                <a:sym typeface="Alegreya"/>
              </a:rPr>
              <a:t>           </a:t>
            </a:r>
            <a:endParaRPr sz="1900" b="1">
              <a:solidFill>
                <a:srgbClr val="FFFFFF"/>
              </a:solidFill>
              <a:latin typeface="Alegreya"/>
              <a:ea typeface="Alegreya"/>
              <a:cs typeface="Alegreya"/>
              <a:sym typeface="Alegreya"/>
            </a:endParaRPr>
          </a:p>
          <a:p>
            <a:pPr marL="0" lvl="0" indent="0" algn="l" rtl="0">
              <a:spcBef>
                <a:spcPts val="0"/>
              </a:spcBef>
              <a:spcAft>
                <a:spcPts val="0"/>
              </a:spcAft>
              <a:buNone/>
            </a:pPr>
            <a:endParaRPr sz="1600" b="1">
              <a:solidFill>
                <a:schemeClr val="dk1"/>
              </a:solidFill>
              <a:highlight>
                <a:srgbClr val="FFFFFF"/>
              </a:highlight>
            </a:endParaRPr>
          </a:p>
        </p:txBody>
      </p:sp>
      <p:sp>
        <p:nvSpPr>
          <p:cNvPr id="339" name="Google Shape;339;p46"/>
          <p:cNvSpPr txBox="1"/>
          <p:nvPr/>
        </p:nvSpPr>
        <p:spPr>
          <a:xfrm>
            <a:off x="5342010" y="1520490"/>
            <a:ext cx="5170800" cy="541500"/>
          </a:xfrm>
          <a:prstGeom prst="rect">
            <a:avLst/>
          </a:prstGeom>
          <a:noFill/>
          <a:ln>
            <a:noFill/>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2400" b="1">
                <a:solidFill>
                  <a:schemeClr val="lt1"/>
                </a:solidFill>
                <a:latin typeface="Caveat"/>
                <a:ea typeface="Caveat"/>
                <a:cs typeface="Caveat"/>
                <a:sym typeface="Caveat"/>
              </a:rPr>
              <a:t>In Sisterhood and Solidarity,  NYSUT Women</a:t>
            </a:r>
            <a:endParaRPr sz="1700">
              <a:solidFill>
                <a:srgbClr val="FFFFFF"/>
              </a:solidFill>
            </a:endParaRPr>
          </a:p>
          <a:p>
            <a:pPr marL="0" lvl="0" indent="0" algn="l" rtl="0">
              <a:spcBef>
                <a:spcPts val="0"/>
              </a:spcBef>
              <a:spcAft>
                <a:spcPts val="0"/>
              </a:spcAft>
              <a:buNone/>
            </a:pPr>
            <a:endParaRPr sz="1700"/>
          </a:p>
        </p:txBody>
      </p:sp>
      <p:sp>
        <p:nvSpPr>
          <p:cNvPr id="340" name="Google Shape;340;p46"/>
          <p:cNvSpPr txBox="1"/>
          <p:nvPr/>
        </p:nvSpPr>
        <p:spPr>
          <a:xfrm>
            <a:off x="2847060" y="2061930"/>
            <a:ext cx="5484000" cy="738300"/>
          </a:xfrm>
          <a:prstGeom prst="rect">
            <a:avLst/>
          </a:prstGeom>
          <a:solidFill>
            <a:srgbClr val="FFFFFF"/>
          </a:solidFill>
          <a:ln w="38100" cap="flat" cmpd="sng">
            <a:solidFill>
              <a:srgbClr val="E02296"/>
            </a:solidFill>
            <a:prstDash val="solid"/>
            <a:round/>
            <a:headEnd type="none" w="sm" len="sm"/>
            <a:tailEnd type="none" w="sm" len="sm"/>
          </a:ln>
        </p:spPr>
        <p:txBody>
          <a:bodyPr spcFirstLastPara="1" wrap="square" lIns="109700" tIns="109700" rIns="109700" bIns="109700" anchor="t" anchorCtr="0">
            <a:noAutofit/>
          </a:bodyPr>
          <a:lstStyle/>
          <a:p>
            <a:pPr marL="0" lvl="0" indent="0" algn="l" rtl="0">
              <a:spcBef>
                <a:spcPts val="0"/>
              </a:spcBef>
              <a:spcAft>
                <a:spcPts val="0"/>
              </a:spcAft>
              <a:buClr>
                <a:schemeClr val="dk1"/>
              </a:buClr>
              <a:buSzPts val="1300"/>
              <a:buFont typeface="Arial"/>
              <a:buNone/>
            </a:pPr>
            <a:r>
              <a:rPr lang="en" sz="3000" b="1">
                <a:solidFill>
                  <a:srgbClr val="5E1D58"/>
                </a:solidFill>
                <a:latin typeface="Alegreya"/>
                <a:ea typeface="Alegreya"/>
                <a:cs typeface="Alegreya"/>
                <a:sym typeface="Alegreya"/>
              </a:rPr>
              <a:t> Voting Rights Awareness Day  8</a:t>
            </a:r>
            <a:endParaRPr sz="1700"/>
          </a:p>
        </p:txBody>
      </p:sp>
      <p:pic>
        <p:nvPicPr>
          <p:cNvPr id="341" name="Google Shape;341;p46"/>
          <p:cNvPicPr preferRelativeResize="0"/>
          <p:nvPr/>
        </p:nvPicPr>
        <p:blipFill>
          <a:blip r:embed="rId5">
            <a:alphaModFix/>
          </a:blip>
          <a:stretch>
            <a:fillRect/>
          </a:stretch>
        </p:blipFill>
        <p:spPr>
          <a:xfrm>
            <a:off x="7541820" y="3395280"/>
            <a:ext cx="3063960" cy="2357219"/>
          </a:xfrm>
          <a:prstGeom prst="rect">
            <a:avLst/>
          </a:prstGeom>
          <a:noFill/>
          <a:ln w="38100" cap="flat" cmpd="sng">
            <a:solidFill>
              <a:srgbClr val="5E1D58"/>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7176</Words>
  <Application>Microsoft Macintosh PowerPoint</Application>
  <PresentationFormat>Custom</PresentationFormat>
  <Paragraphs>520</Paragraphs>
  <Slides>33</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Caveat</vt:lpstr>
      <vt:lpstr>Comic Sans MS</vt:lpstr>
      <vt:lpstr>Times New Roman</vt:lpstr>
      <vt:lpstr>Alegreya</vt:lpstr>
      <vt:lpstr>Calibri</vt:lpstr>
      <vt:lpstr>Lobster</vt:lpstr>
      <vt:lpstr>Arial</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creators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Bryan Thomas</cp:lastModifiedBy>
  <cp:revision>1</cp:revision>
  <dcterms:modified xsi:type="dcterms:W3CDTF">2020-08-31T22:00:43Z</dcterms:modified>
</cp:coreProperties>
</file>