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267" r:id="rId3"/>
    <p:sldId id="258" r:id="rId4"/>
    <p:sldId id="260" r:id="rId5"/>
    <p:sldId id="257" r:id="rId6"/>
    <p:sldId id="266" r:id="rId7"/>
    <p:sldId id="268" r:id="rId8"/>
    <p:sldId id="269" r:id="rId9"/>
    <p:sldId id="272" r:id="rId10"/>
    <p:sldId id="273" r:id="rId11"/>
    <p:sldId id="270" r:id="rId12"/>
    <p:sldId id="275" r:id="rId13"/>
    <p:sldId id="271" r:id="rId14"/>
    <p:sldId id="300" r:id="rId15"/>
    <p:sldId id="281" r:id="rId16"/>
    <p:sldId id="276" r:id="rId17"/>
    <p:sldId id="274" r:id="rId18"/>
    <p:sldId id="277" r:id="rId19"/>
    <p:sldId id="278" r:id="rId20"/>
    <p:sldId id="279" r:id="rId21"/>
    <p:sldId id="280" r:id="rId22"/>
    <p:sldId id="282" r:id="rId23"/>
    <p:sldId id="283" r:id="rId24"/>
    <p:sldId id="284" r:id="rId25"/>
    <p:sldId id="286" r:id="rId26"/>
    <p:sldId id="295" r:id="rId27"/>
    <p:sldId id="287" r:id="rId28"/>
    <p:sldId id="289" r:id="rId29"/>
    <p:sldId id="290" r:id="rId30"/>
    <p:sldId id="296" r:id="rId31"/>
    <p:sldId id="291" r:id="rId32"/>
    <p:sldId id="288" r:id="rId33"/>
    <p:sldId id="292" r:id="rId34"/>
    <p:sldId id="293" r:id="rId35"/>
    <p:sldId id="302" r:id="rId36"/>
    <p:sldId id="304" r:id="rId37"/>
    <p:sldId id="299" r:id="rId38"/>
    <p:sldId id="303" r:id="rId39"/>
    <p:sldId id="297" r:id="rId40"/>
    <p:sldId id="298" r:id="rId41"/>
    <p:sldId id="305" r:id="rId42"/>
    <p:sldId id="28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00" d="100"/>
          <a:sy n="100" d="100"/>
        </p:scale>
        <p:origin x="-708" y="-102"/>
      </p:cViewPr>
      <p:guideLst>
        <p:guide orient="horz" pos="2160"/>
        <p:guide pos="2880"/>
      </p:guideLst>
    </p:cSldViewPr>
  </p:slideViewPr>
  <p:notesTextViewPr>
    <p:cViewPr>
      <p:scale>
        <a:sx n="1" d="1"/>
        <a:sy n="1" d="1"/>
      </p:scale>
      <p:origin x="0" y="0"/>
    </p:cViewPr>
  </p:notesTextViewPr>
  <p:sorterViewPr>
    <p:cViewPr>
      <p:scale>
        <a:sx n="100" d="100"/>
        <a:sy n="100" d="100"/>
      </p:scale>
      <p:origin x="0" y="91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C8FE78-2EA9-42DF-8B0F-0309338FCEBA}" type="datetimeFigureOut">
              <a:rPr lang="en-US" smtClean="0"/>
              <a:t>12/23/2014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31B585-17A7-4D3A-AA15-CB49119BB79E}" type="slidenum">
              <a:rPr lang="en-US" smtClean="0"/>
              <a:t>‹#›</a:t>
            </a:fld>
            <a:endParaRPr lang="en-US" dirty="0"/>
          </a:p>
        </p:txBody>
      </p:sp>
    </p:spTree>
    <p:extLst>
      <p:ext uri="{BB962C8B-B14F-4D97-AF65-F5344CB8AC3E}">
        <p14:creationId xmlns:p14="http://schemas.microsoft.com/office/powerpoint/2010/main" val="232486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EA67B1-8F3E-49AC-A65E-D67F0AD29712}" type="datetimeFigureOut">
              <a:rPr lang="en-US" smtClean="0"/>
              <a:t>12/23/2014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C52614-0CC9-46B7-93A4-9434A6A88E14}" type="slidenum">
              <a:rPr lang="en-US" smtClean="0"/>
              <a:t>‹#›</a:t>
            </a:fld>
            <a:endParaRPr lang="en-US" dirty="0"/>
          </a:p>
        </p:txBody>
      </p:sp>
    </p:spTree>
    <p:extLst>
      <p:ext uri="{BB962C8B-B14F-4D97-AF65-F5344CB8AC3E}">
        <p14:creationId xmlns:p14="http://schemas.microsoft.com/office/powerpoint/2010/main" val="2277402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C52614-0CC9-46B7-93A4-9434A6A88E14}" type="slidenum">
              <a:rPr lang="en-US" smtClean="0"/>
              <a:t>2</a:t>
            </a:fld>
            <a:endParaRPr lang="en-US" dirty="0"/>
          </a:p>
        </p:txBody>
      </p:sp>
    </p:spTree>
    <p:extLst>
      <p:ext uri="{BB962C8B-B14F-4D97-AF65-F5344CB8AC3E}">
        <p14:creationId xmlns:p14="http://schemas.microsoft.com/office/powerpoint/2010/main" val="1549163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Paragraph 7 – omit part of sentence</a:t>
            </a:r>
            <a:endParaRPr lang="en-US" dirty="0"/>
          </a:p>
        </p:txBody>
      </p:sp>
      <p:sp>
        <p:nvSpPr>
          <p:cNvPr id="4" name="Slide Number Placeholder 3"/>
          <p:cNvSpPr>
            <a:spLocks noGrp="1"/>
          </p:cNvSpPr>
          <p:nvPr>
            <p:ph type="sldNum" sz="quarter" idx="10"/>
          </p:nvPr>
        </p:nvSpPr>
        <p:spPr/>
        <p:txBody>
          <a:bodyPr/>
          <a:lstStyle/>
          <a:p>
            <a:fld id="{DDC52614-0CC9-46B7-93A4-9434A6A88E14}" type="slidenum">
              <a:rPr lang="en-US" smtClean="0"/>
              <a:t>6</a:t>
            </a:fld>
            <a:endParaRPr lang="en-US" dirty="0"/>
          </a:p>
        </p:txBody>
      </p:sp>
    </p:spTree>
    <p:extLst>
      <p:ext uri="{BB962C8B-B14F-4D97-AF65-F5344CB8AC3E}">
        <p14:creationId xmlns:p14="http://schemas.microsoft.com/office/powerpoint/2010/main" val="1311938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17D47E-511C-4693-9064-CDA7F6C78F72}" type="datetimeFigureOut">
              <a:rPr lang="en-US" smtClean="0"/>
              <a:t>12/23/2014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6B2BF3-62F4-4947-9EDD-E0EC07EDF4AE}" type="slidenum">
              <a:rPr lang="en-US" smtClean="0"/>
              <a:t>‹#›</a:t>
            </a:fld>
            <a:endParaRPr lang="en-US" dirty="0"/>
          </a:p>
        </p:txBody>
      </p:sp>
    </p:spTree>
    <p:extLst>
      <p:ext uri="{BB962C8B-B14F-4D97-AF65-F5344CB8AC3E}">
        <p14:creationId xmlns:p14="http://schemas.microsoft.com/office/powerpoint/2010/main" val="1073037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17D47E-511C-4693-9064-CDA7F6C78F72}" type="datetimeFigureOut">
              <a:rPr lang="en-US" smtClean="0"/>
              <a:t>12/23/2014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6B2BF3-62F4-4947-9EDD-E0EC07EDF4AE}" type="slidenum">
              <a:rPr lang="en-US" smtClean="0"/>
              <a:t>‹#›</a:t>
            </a:fld>
            <a:endParaRPr lang="en-US" dirty="0"/>
          </a:p>
        </p:txBody>
      </p:sp>
    </p:spTree>
    <p:extLst>
      <p:ext uri="{BB962C8B-B14F-4D97-AF65-F5344CB8AC3E}">
        <p14:creationId xmlns:p14="http://schemas.microsoft.com/office/powerpoint/2010/main" val="2383983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17D47E-511C-4693-9064-CDA7F6C78F72}" type="datetimeFigureOut">
              <a:rPr lang="en-US" smtClean="0"/>
              <a:t>12/23/2014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6B2BF3-62F4-4947-9EDD-E0EC07EDF4AE}" type="slidenum">
              <a:rPr lang="en-US" smtClean="0"/>
              <a:t>‹#›</a:t>
            </a:fld>
            <a:endParaRPr lang="en-US" dirty="0"/>
          </a:p>
        </p:txBody>
      </p:sp>
    </p:spTree>
    <p:extLst>
      <p:ext uri="{BB962C8B-B14F-4D97-AF65-F5344CB8AC3E}">
        <p14:creationId xmlns:p14="http://schemas.microsoft.com/office/powerpoint/2010/main" val="159691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17D47E-511C-4693-9064-CDA7F6C78F72}" type="datetimeFigureOut">
              <a:rPr lang="en-US" smtClean="0"/>
              <a:t>12/23/2014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6B2BF3-62F4-4947-9EDD-E0EC07EDF4AE}" type="slidenum">
              <a:rPr lang="en-US" smtClean="0"/>
              <a:t>‹#›</a:t>
            </a:fld>
            <a:endParaRPr lang="en-US" dirty="0"/>
          </a:p>
        </p:txBody>
      </p:sp>
    </p:spTree>
    <p:extLst>
      <p:ext uri="{BB962C8B-B14F-4D97-AF65-F5344CB8AC3E}">
        <p14:creationId xmlns:p14="http://schemas.microsoft.com/office/powerpoint/2010/main" val="1641710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7D47E-511C-4693-9064-CDA7F6C78F72}" type="datetimeFigureOut">
              <a:rPr lang="en-US" smtClean="0"/>
              <a:t>12/23/2014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6B2BF3-62F4-4947-9EDD-E0EC07EDF4AE}" type="slidenum">
              <a:rPr lang="en-US" smtClean="0"/>
              <a:t>‹#›</a:t>
            </a:fld>
            <a:endParaRPr lang="en-US" dirty="0"/>
          </a:p>
        </p:txBody>
      </p:sp>
    </p:spTree>
    <p:extLst>
      <p:ext uri="{BB962C8B-B14F-4D97-AF65-F5344CB8AC3E}">
        <p14:creationId xmlns:p14="http://schemas.microsoft.com/office/powerpoint/2010/main" val="2400686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17D47E-511C-4693-9064-CDA7F6C78F72}" type="datetimeFigureOut">
              <a:rPr lang="en-US" smtClean="0"/>
              <a:t>12/23/2014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6B2BF3-62F4-4947-9EDD-E0EC07EDF4AE}" type="slidenum">
              <a:rPr lang="en-US" smtClean="0"/>
              <a:t>‹#›</a:t>
            </a:fld>
            <a:endParaRPr lang="en-US" dirty="0"/>
          </a:p>
        </p:txBody>
      </p:sp>
    </p:spTree>
    <p:extLst>
      <p:ext uri="{BB962C8B-B14F-4D97-AF65-F5344CB8AC3E}">
        <p14:creationId xmlns:p14="http://schemas.microsoft.com/office/powerpoint/2010/main" val="3895720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17D47E-511C-4693-9064-CDA7F6C78F72}" type="datetimeFigureOut">
              <a:rPr lang="en-US" smtClean="0"/>
              <a:t>12/23/2014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6B2BF3-62F4-4947-9EDD-E0EC07EDF4AE}" type="slidenum">
              <a:rPr lang="en-US" smtClean="0"/>
              <a:t>‹#›</a:t>
            </a:fld>
            <a:endParaRPr lang="en-US" dirty="0"/>
          </a:p>
        </p:txBody>
      </p:sp>
    </p:spTree>
    <p:extLst>
      <p:ext uri="{BB962C8B-B14F-4D97-AF65-F5344CB8AC3E}">
        <p14:creationId xmlns:p14="http://schemas.microsoft.com/office/powerpoint/2010/main" val="955315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17D47E-511C-4693-9064-CDA7F6C78F72}" type="datetimeFigureOut">
              <a:rPr lang="en-US" smtClean="0"/>
              <a:t>12/23/2014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6B2BF3-62F4-4947-9EDD-E0EC07EDF4AE}" type="slidenum">
              <a:rPr lang="en-US" smtClean="0"/>
              <a:t>‹#›</a:t>
            </a:fld>
            <a:endParaRPr lang="en-US" dirty="0"/>
          </a:p>
        </p:txBody>
      </p:sp>
    </p:spTree>
    <p:extLst>
      <p:ext uri="{BB962C8B-B14F-4D97-AF65-F5344CB8AC3E}">
        <p14:creationId xmlns:p14="http://schemas.microsoft.com/office/powerpoint/2010/main" val="2473489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7D47E-511C-4693-9064-CDA7F6C78F72}" type="datetimeFigureOut">
              <a:rPr lang="en-US" smtClean="0"/>
              <a:t>12/23/2014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6B2BF3-62F4-4947-9EDD-E0EC07EDF4AE}" type="slidenum">
              <a:rPr lang="en-US" smtClean="0"/>
              <a:t>‹#›</a:t>
            </a:fld>
            <a:endParaRPr lang="en-US" dirty="0"/>
          </a:p>
        </p:txBody>
      </p:sp>
    </p:spTree>
    <p:extLst>
      <p:ext uri="{BB962C8B-B14F-4D97-AF65-F5344CB8AC3E}">
        <p14:creationId xmlns:p14="http://schemas.microsoft.com/office/powerpoint/2010/main" val="3566149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7D47E-511C-4693-9064-CDA7F6C78F72}" type="datetimeFigureOut">
              <a:rPr lang="en-US" smtClean="0"/>
              <a:t>12/23/2014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6B2BF3-62F4-4947-9EDD-E0EC07EDF4AE}" type="slidenum">
              <a:rPr lang="en-US" smtClean="0"/>
              <a:t>‹#›</a:t>
            </a:fld>
            <a:endParaRPr lang="en-US" dirty="0"/>
          </a:p>
        </p:txBody>
      </p:sp>
    </p:spTree>
    <p:extLst>
      <p:ext uri="{BB962C8B-B14F-4D97-AF65-F5344CB8AC3E}">
        <p14:creationId xmlns:p14="http://schemas.microsoft.com/office/powerpoint/2010/main" val="3960136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7D47E-511C-4693-9064-CDA7F6C78F72}" type="datetimeFigureOut">
              <a:rPr lang="en-US" smtClean="0"/>
              <a:t>12/23/2014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6B2BF3-62F4-4947-9EDD-E0EC07EDF4AE}" type="slidenum">
              <a:rPr lang="en-US" smtClean="0"/>
              <a:t>‹#›</a:t>
            </a:fld>
            <a:endParaRPr lang="en-US" dirty="0"/>
          </a:p>
        </p:txBody>
      </p:sp>
    </p:spTree>
    <p:extLst>
      <p:ext uri="{BB962C8B-B14F-4D97-AF65-F5344CB8AC3E}">
        <p14:creationId xmlns:p14="http://schemas.microsoft.com/office/powerpoint/2010/main" val="3364011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7D47E-511C-4693-9064-CDA7F6C78F72}" type="datetimeFigureOut">
              <a:rPr lang="en-US" smtClean="0"/>
              <a:t>12/23/2014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6B2BF3-62F4-4947-9EDD-E0EC07EDF4AE}" type="slidenum">
              <a:rPr lang="en-US" smtClean="0"/>
              <a:t>‹#›</a:t>
            </a:fld>
            <a:endParaRPr lang="en-US" dirty="0"/>
          </a:p>
        </p:txBody>
      </p:sp>
    </p:spTree>
    <p:extLst>
      <p:ext uri="{BB962C8B-B14F-4D97-AF65-F5344CB8AC3E}">
        <p14:creationId xmlns:p14="http://schemas.microsoft.com/office/powerpoint/2010/main" val="265458632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hyperlink" Target="http://www.lexile.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371600" y="4572000"/>
            <a:ext cx="6400800" cy="1676400"/>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143000"/>
            <a:ext cx="866969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977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Slide 4 - Prereading</a:t>
            </a:r>
            <a:endParaRPr lang="en-US" dirty="0"/>
          </a:p>
        </p:txBody>
      </p:sp>
      <p:sp>
        <p:nvSpPr>
          <p:cNvPr id="3" name="Content Placeholder 2"/>
          <p:cNvSpPr>
            <a:spLocks noGrp="1"/>
          </p:cNvSpPr>
          <p:nvPr>
            <p:ph idx="1"/>
          </p:nvPr>
        </p:nvSpPr>
        <p:spPr>
          <a:xfrm>
            <a:off x="228600" y="1143000"/>
            <a:ext cx="8534400" cy="4983163"/>
          </a:xfrm>
        </p:spPr>
        <p:txBody>
          <a:bodyPr/>
          <a:lstStyle/>
          <a:p>
            <a:r>
              <a:rPr lang="en-US" dirty="0" smtClean="0"/>
              <a:t>This is the introductory paragraph of the article</a:t>
            </a:r>
          </a:p>
          <a:p>
            <a:r>
              <a:rPr lang="en-US" dirty="0" smtClean="0"/>
              <a:t>Read, or have students read, the paragraph and then discuss what they think the article is about with this </a:t>
            </a:r>
          </a:p>
          <a:p>
            <a:pPr marL="0" indent="0">
              <a:buNone/>
            </a:pPr>
            <a:r>
              <a:rPr lang="en-US" dirty="0"/>
              <a:t> </a:t>
            </a:r>
            <a:r>
              <a:rPr lang="en-US" dirty="0" smtClean="0"/>
              <a:t>   additional </a:t>
            </a:r>
          </a:p>
          <a:p>
            <a:pPr marL="0" indent="0">
              <a:buNone/>
            </a:pPr>
            <a:r>
              <a:rPr lang="en-US" dirty="0"/>
              <a:t> </a:t>
            </a:r>
            <a:r>
              <a:rPr lang="en-US" dirty="0" smtClean="0"/>
              <a:t>   information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124200"/>
            <a:ext cx="510304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0828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Prereading</a:t>
            </a:r>
            <a:endParaRPr lang="en-US" dirty="0"/>
          </a:p>
        </p:txBody>
      </p:sp>
      <p:sp>
        <p:nvSpPr>
          <p:cNvPr id="3" name="Content Placeholder 2"/>
          <p:cNvSpPr>
            <a:spLocks noGrp="1"/>
          </p:cNvSpPr>
          <p:nvPr>
            <p:ph idx="1"/>
          </p:nvPr>
        </p:nvSpPr>
        <p:spPr>
          <a:xfrm>
            <a:off x="457200" y="1219200"/>
            <a:ext cx="8229600" cy="4906963"/>
          </a:xfrm>
        </p:spPr>
        <p:txBody>
          <a:bodyPr>
            <a:noAutofit/>
          </a:bodyPr>
          <a:lstStyle/>
          <a:p>
            <a:r>
              <a:rPr lang="en-US" sz="2400" dirty="0" smtClean="0"/>
              <a:t>Give students copies of the article to read</a:t>
            </a:r>
          </a:p>
          <a:p>
            <a:pPr lvl="1"/>
            <a:r>
              <a:rPr lang="en-US" sz="2400" dirty="0" smtClean="0"/>
              <a:t>This can be assigned as homework or done as silent reading</a:t>
            </a:r>
          </a:p>
          <a:p>
            <a:r>
              <a:rPr lang="en-US" sz="2400" dirty="0"/>
              <a:t>The first reading of the article can be done  (modeled) by the teacher for ELL or Special Education students followed by the students rereading the article </a:t>
            </a:r>
            <a:r>
              <a:rPr lang="en-US" sz="2400" dirty="0" smtClean="0"/>
              <a:t>independently</a:t>
            </a:r>
          </a:p>
          <a:p>
            <a:r>
              <a:rPr lang="en-US" sz="2400" dirty="0" smtClean="0"/>
              <a:t>This can be given to the students as a written assignment or done as a class discussion after they have read the article</a:t>
            </a:r>
          </a:p>
          <a:p>
            <a:pPr marL="857250" lvl="1" indent="-457200"/>
            <a:r>
              <a:rPr lang="en-US" sz="2400" dirty="0" smtClean="0"/>
              <a:t>This slide can</a:t>
            </a:r>
          </a:p>
          <a:p>
            <a:pPr marL="400050" lvl="1" indent="0">
              <a:buNone/>
            </a:pPr>
            <a:r>
              <a:rPr lang="en-US" sz="2400" dirty="0" smtClean="0"/>
              <a:t> 	be used for </a:t>
            </a:r>
          </a:p>
          <a:p>
            <a:pPr marL="400050" lvl="1" indent="0">
              <a:buNone/>
            </a:pPr>
            <a:r>
              <a:rPr lang="en-US" sz="2400" dirty="0"/>
              <a:t>	</a:t>
            </a:r>
            <a:r>
              <a:rPr lang="en-US" sz="2400" dirty="0" smtClean="0"/>
              <a:t>follow-up</a:t>
            </a:r>
          </a:p>
          <a:p>
            <a:pPr marL="400050" lvl="1" indent="0">
              <a:buNone/>
            </a:pPr>
            <a:r>
              <a:rPr lang="en-US" sz="2400" dirty="0"/>
              <a:t>	</a:t>
            </a:r>
            <a:r>
              <a:rPr lang="en-US" sz="2400" dirty="0" smtClean="0"/>
              <a:t>(class discussion)</a:t>
            </a:r>
            <a:endParaRPr lang="en-US" sz="2400" dirty="0"/>
          </a:p>
        </p:txBody>
      </p:sp>
    </p:spTree>
    <p:extLst>
      <p:ext uri="{BB962C8B-B14F-4D97-AF65-F5344CB8AC3E}">
        <p14:creationId xmlns:p14="http://schemas.microsoft.com/office/powerpoint/2010/main" val="2023080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Slide 5 - Prereading</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dirty="0" smtClean="0"/>
              <a:t>Use this slide to introduce the students to developing their own understanding of the Main Idea and the use of supporting evidence </a:t>
            </a:r>
          </a:p>
          <a:p>
            <a:r>
              <a:rPr lang="en-US" dirty="0" smtClean="0"/>
              <a:t>This can be assigned as a written assignment or given as something for the students to think about as they read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5571" y="4419600"/>
            <a:ext cx="5449830" cy="2277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7269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Slide 6 – Group reading</a:t>
            </a:r>
            <a:endParaRPr lang="en-US" dirty="0"/>
          </a:p>
        </p:txBody>
      </p:sp>
      <p:sp>
        <p:nvSpPr>
          <p:cNvPr id="3" name="Content Placeholder 2"/>
          <p:cNvSpPr>
            <a:spLocks noGrp="1"/>
          </p:cNvSpPr>
          <p:nvPr>
            <p:ph idx="1"/>
          </p:nvPr>
        </p:nvSpPr>
        <p:spPr>
          <a:xfrm>
            <a:off x="457200" y="1219200"/>
            <a:ext cx="8229600" cy="5638800"/>
          </a:xfrm>
        </p:spPr>
        <p:txBody>
          <a:bodyPr>
            <a:normAutofit/>
          </a:bodyPr>
          <a:lstStyle/>
          <a:p>
            <a:pPr marL="0" indent="0">
              <a:buNone/>
            </a:pPr>
            <a:r>
              <a:rPr lang="en-US" dirty="0"/>
              <a:t>Using Context Clues</a:t>
            </a:r>
          </a:p>
          <a:p>
            <a:r>
              <a:rPr lang="en-US" dirty="0" smtClean="0">
                <a:solidFill>
                  <a:schemeClr val="bg1"/>
                </a:solidFill>
              </a:rPr>
              <a:t>This slide is used to introduce the Vocabulary Sheet (slide 7)</a:t>
            </a:r>
          </a:p>
          <a:p>
            <a:r>
              <a:rPr lang="en-US" dirty="0" smtClean="0">
                <a:solidFill>
                  <a:schemeClr val="bg1"/>
                </a:solidFill>
              </a:rPr>
              <a:t>The students should fill out the sheet for unfamiliar words and what they think the meaning is from the context clues</a:t>
            </a:r>
            <a:r>
              <a:rPr lang="en-US" dirty="0">
                <a:solidFill>
                  <a:schemeClr val="bg1"/>
                </a:solidFill>
              </a:rPr>
              <a:t> during their independent read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343400"/>
            <a:ext cx="3805929"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4294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Slide 6 – Group reading</a:t>
            </a:r>
            <a:endParaRPr lang="en-US" dirty="0"/>
          </a:p>
        </p:txBody>
      </p:sp>
      <p:sp>
        <p:nvSpPr>
          <p:cNvPr id="3" name="Content Placeholder 2"/>
          <p:cNvSpPr>
            <a:spLocks noGrp="1"/>
          </p:cNvSpPr>
          <p:nvPr>
            <p:ph idx="1"/>
          </p:nvPr>
        </p:nvSpPr>
        <p:spPr>
          <a:xfrm>
            <a:off x="457200" y="1219200"/>
            <a:ext cx="8229600" cy="5638800"/>
          </a:xfrm>
        </p:spPr>
        <p:txBody>
          <a:bodyPr>
            <a:normAutofit/>
          </a:bodyPr>
          <a:lstStyle/>
          <a:p>
            <a:pPr marL="0" indent="0">
              <a:buNone/>
            </a:pPr>
            <a:r>
              <a:rPr lang="en-US" dirty="0"/>
              <a:t>Using Context Clues</a:t>
            </a:r>
          </a:p>
          <a:p>
            <a:r>
              <a:rPr lang="en-US" dirty="0" smtClean="0">
                <a:solidFill>
                  <a:schemeClr val="bg1"/>
                </a:solidFill>
              </a:rPr>
              <a:t>Depending on student levels/needs (SWD, ELL) this sheet can be discussed and assigned to be used during the reread or an example can be done with the class first before assigning the independent read</a:t>
            </a:r>
            <a:endParaRPr lang="en-US"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343400"/>
            <a:ext cx="3805929"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6947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lgn="l"/>
            <a:r>
              <a:rPr lang="en-US" dirty="0" smtClean="0"/>
              <a:t>Slide 7 – Group reading</a:t>
            </a:r>
            <a:endParaRPr lang="en-US" dirty="0"/>
          </a:p>
        </p:txBody>
      </p:sp>
      <p:sp>
        <p:nvSpPr>
          <p:cNvPr id="3" name="Content Placeholder 2"/>
          <p:cNvSpPr>
            <a:spLocks noGrp="1"/>
          </p:cNvSpPr>
          <p:nvPr>
            <p:ph idx="1"/>
          </p:nvPr>
        </p:nvSpPr>
        <p:spPr>
          <a:xfrm>
            <a:off x="457200" y="990600"/>
            <a:ext cx="8229600" cy="5867400"/>
          </a:xfrm>
        </p:spPr>
        <p:txBody>
          <a:bodyPr>
            <a:normAutofit/>
          </a:bodyPr>
          <a:lstStyle/>
          <a:p>
            <a:pPr marL="0" indent="0">
              <a:buNone/>
            </a:pPr>
            <a:r>
              <a:rPr lang="en-US" dirty="0" smtClean="0"/>
              <a:t>Using Context Clues</a:t>
            </a:r>
          </a:p>
          <a:p>
            <a:r>
              <a:rPr lang="en-US" dirty="0" smtClean="0">
                <a:solidFill>
                  <a:schemeClr val="bg1"/>
                </a:solidFill>
              </a:rPr>
              <a:t>Students should fill out the vocabulary sheet for any unfamiliar words while reading the article</a:t>
            </a:r>
          </a:p>
          <a:p>
            <a:r>
              <a:rPr lang="en-US" dirty="0" smtClean="0">
                <a:solidFill>
                  <a:schemeClr val="bg1"/>
                </a:solidFill>
              </a:rPr>
              <a:t>During the reread students should discuss each word that they included on their sheet as each paragraph is read and fill in the corrected definitions</a:t>
            </a:r>
          </a:p>
          <a:p>
            <a:endParaRPr lang="en-US" dirty="0">
              <a:solidFill>
                <a:schemeClr val="bg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876800"/>
            <a:ext cx="3707853" cy="1862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9298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Day 2 - Group </a:t>
            </a:r>
            <a:r>
              <a:rPr lang="en-US" dirty="0"/>
              <a:t>reading</a:t>
            </a:r>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Have students come to a consensus on the </a:t>
            </a:r>
            <a:r>
              <a:rPr lang="en-US" i="1" u="sng" dirty="0" smtClean="0"/>
              <a:t>main idea </a:t>
            </a:r>
            <a:r>
              <a:rPr lang="en-US" dirty="0" smtClean="0"/>
              <a:t>of the article (class discussion)</a:t>
            </a:r>
          </a:p>
          <a:p>
            <a:r>
              <a:rPr lang="en-US" dirty="0" smtClean="0"/>
              <a:t>Have individual students share their </a:t>
            </a:r>
            <a:r>
              <a:rPr lang="en-US" i="1" u="sng" dirty="0" smtClean="0"/>
              <a:t>supporting ideas </a:t>
            </a:r>
            <a:r>
              <a:rPr lang="en-US" dirty="0"/>
              <a:t>(class discussion)</a:t>
            </a:r>
          </a:p>
          <a:p>
            <a:pPr marL="0" indent="0">
              <a:buNone/>
            </a:pPr>
            <a:endParaRPr lang="en-US" i="1" u="sng"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114800"/>
            <a:ext cx="5456237"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557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Day 2 - Group </a:t>
            </a:r>
            <a:r>
              <a:rPr lang="en-US" dirty="0"/>
              <a:t>reading</a:t>
            </a:r>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Reread, or have students reread, the article a paragraph (or short section) at a time</a:t>
            </a:r>
          </a:p>
          <a:p>
            <a:r>
              <a:rPr lang="en-US" dirty="0" smtClean="0"/>
              <a:t>Depending on the level of your students (ELL, SWD, gifted) it may be distracting to stop too often</a:t>
            </a:r>
            <a:endParaRPr lang="en-US" dirty="0"/>
          </a:p>
        </p:txBody>
      </p:sp>
    </p:spTree>
    <p:extLst>
      <p:ext uri="{BB962C8B-B14F-4D97-AF65-F5344CB8AC3E}">
        <p14:creationId xmlns:p14="http://schemas.microsoft.com/office/powerpoint/2010/main" val="1323943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Day 2 - Group </a:t>
            </a:r>
            <a:r>
              <a:rPr lang="en-US" dirty="0"/>
              <a:t>reading</a:t>
            </a:r>
          </a:p>
        </p:txBody>
      </p:sp>
      <p:sp>
        <p:nvSpPr>
          <p:cNvPr id="3" name="Content Placeholder 2"/>
          <p:cNvSpPr>
            <a:spLocks noGrp="1"/>
          </p:cNvSpPr>
          <p:nvPr>
            <p:ph idx="1"/>
          </p:nvPr>
        </p:nvSpPr>
        <p:spPr>
          <a:xfrm>
            <a:off x="228600" y="1600200"/>
            <a:ext cx="8534400" cy="5105400"/>
          </a:xfrm>
        </p:spPr>
        <p:txBody>
          <a:bodyPr>
            <a:normAutofit/>
          </a:bodyPr>
          <a:lstStyle/>
          <a:p>
            <a:pPr marL="0" indent="0">
              <a:buNone/>
            </a:pPr>
            <a:r>
              <a:rPr lang="en-US" dirty="0" smtClean="0"/>
              <a:t>The Excel spreadsheet is a  teacher resources to be used as the article is reread. It is broken down by page and paragraph and includes:</a:t>
            </a:r>
          </a:p>
          <a:p>
            <a:r>
              <a:rPr lang="en-US" dirty="0" smtClean="0"/>
              <a:t>Vocabulary</a:t>
            </a:r>
          </a:p>
          <a:p>
            <a:pPr lvl="1"/>
            <a:r>
              <a:rPr lang="en-US" dirty="0" smtClean="0"/>
              <a:t>Science – testable vocabulary on the ILST is in bold face</a:t>
            </a:r>
          </a:p>
          <a:p>
            <a:pPr lvl="1"/>
            <a:r>
              <a:rPr lang="en-US" dirty="0" smtClean="0"/>
              <a:t>Non- science </a:t>
            </a:r>
          </a:p>
          <a:p>
            <a:pPr lvl="1"/>
            <a:r>
              <a:rPr lang="en-US" dirty="0" smtClean="0"/>
              <a:t>Conversational – phrases not literally interpreted </a:t>
            </a:r>
          </a:p>
        </p:txBody>
      </p:sp>
    </p:spTree>
    <p:extLst>
      <p:ext uri="{BB962C8B-B14F-4D97-AF65-F5344CB8AC3E}">
        <p14:creationId xmlns:p14="http://schemas.microsoft.com/office/powerpoint/2010/main" val="3537720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Day 2 - Group </a:t>
            </a:r>
            <a:r>
              <a:rPr lang="en-US" dirty="0"/>
              <a:t>reading</a:t>
            </a:r>
          </a:p>
        </p:txBody>
      </p:sp>
      <p:sp>
        <p:nvSpPr>
          <p:cNvPr id="3" name="Content Placeholder 2"/>
          <p:cNvSpPr>
            <a:spLocks noGrp="1"/>
          </p:cNvSpPr>
          <p:nvPr>
            <p:ph idx="1"/>
          </p:nvPr>
        </p:nvSpPr>
        <p:spPr>
          <a:xfrm>
            <a:off x="228600" y="1600200"/>
            <a:ext cx="8534400" cy="5105400"/>
          </a:xfrm>
        </p:spPr>
        <p:txBody>
          <a:bodyPr>
            <a:normAutofit/>
          </a:bodyPr>
          <a:lstStyle/>
          <a:p>
            <a:r>
              <a:rPr lang="en-US" dirty="0"/>
              <a:t>Locations – Social Studies link</a:t>
            </a:r>
          </a:p>
          <a:p>
            <a:r>
              <a:rPr lang="en-US" dirty="0"/>
              <a:t>Science topics</a:t>
            </a:r>
          </a:p>
          <a:p>
            <a:r>
              <a:rPr lang="en-US" dirty="0" smtClean="0"/>
              <a:t>Concepts and text dependent questions by paragraph</a:t>
            </a:r>
            <a:endParaRPr lang="en-US" dirty="0"/>
          </a:p>
        </p:txBody>
      </p:sp>
    </p:spTree>
    <p:extLst>
      <p:ext uri="{BB962C8B-B14F-4D97-AF65-F5344CB8AC3E}">
        <p14:creationId xmlns:p14="http://schemas.microsoft.com/office/powerpoint/2010/main" val="2678898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t>Can be used to review for the ILST</a:t>
            </a:r>
            <a:endParaRPr lang="en-US" sz="6000" dirty="0"/>
          </a:p>
        </p:txBody>
      </p:sp>
      <p:sp>
        <p:nvSpPr>
          <p:cNvPr id="3" name="Content Placeholder 2"/>
          <p:cNvSpPr>
            <a:spLocks noGrp="1"/>
          </p:cNvSpPr>
          <p:nvPr>
            <p:ph idx="1"/>
          </p:nvPr>
        </p:nvSpPr>
        <p:spPr/>
        <p:txBody>
          <a:bodyPr>
            <a:normAutofit/>
          </a:bodyPr>
          <a:lstStyle/>
          <a:p>
            <a:r>
              <a:rPr lang="en-US" sz="4400" dirty="0" smtClean="0">
                <a:solidFill>
                  <a:schemeClr val="bg1"/>
                </a:solidFill>
              </a:rPr>
              <a:t>Review of vocabulary and concepts</a:t>
            </a:r>
          </a:p>
          <a:p>
            <a:r>
              <a:rPr lang="en-US" sz="4400" dirty="0" smtClean="0">
                <a:solidFill>
                  <a:schemeClr val="bg1"/>
                </a:solidFill>
              </a:rPr>
              <a:t>Introduces some concepts that will be expanded on in LE and ES</a:t>
            </a:r>
          </a:p>
          <a:p>
            <a:r>
              <a:rPr lang="en-US" sz="4400" dirty="0" smtClean="0">
                <a:solidFill>
                  <a:schemeClr val="bg1"/>
                </a:solidFill>
              </a:rPr>
              <a:t>Appropriate level text with text dependent questions</a:t>
            </a:r>
            <a:endParaRPr lang="en-US" sz="4400" dirty="0">
              <a:solidFill>
                <a:schemeClr val="bg1"/>
              </a:solidFill>
            </a:endParaRPr>
          </a:p>
        </p:txBody>
      </p:sp>
    </p:spTree>
    <p:extLst>
      <p:ext uri="{BB962C8B-B14F-4D97-AF65-F5344CB8AC3E}">
        <p14:creationId xmlns:p14="http://schemas.microsoft.com/office/powerpoint/2010/main" val="300465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Day 2 - Group </a:t>
            </a:r>
            <a:r>
              <a:rPr lang="en-US" dirty="0"/>
              <a:t>reading</a:t>
            </a:r>
          </a:p>
        </p:txBody>
      </p:sp>
      <p:sp>
        <p:nvSpPr>
          <p:cNvPr id="3" name="Content Placeholder 2"/>
          <p:cNvSpPr>
            <a:spLocks noGrp="1"/>
          </p:cNvSpPr>
          <p:nvPr>
            <p:ph idx="1"/>
          </p:nvPr>
        </p:nvSpPr>
        <p:spPr>
          <a:xfrm>
            <a:off x="228600" y="1600200"/>
            <a:ext cx="8534400" cy="5105400"/>
          </a:xfrm>
        </p:spPr>
        <p:txBody>
          <a:bodyPr>
            <a:normAutofit/>
          </a:bodyPr>
          <a:lstStyle/>
          <a:p>
            <a:r>
              <a:rPr lang="en-US" dirty="0" smtClean="0"/>
              <a:t>The following slides explain the </a:t>
            </a:r>
            <a:r>
              <a:rPr lang="en-US" dirty="0" err="1" smtClean="0"/>
              <a:t>Smartboard</a:t>
            </a:r>
            <a:r>
              <a:rPr lang="en-US" dirty="0" smtClean="0"/>
              <a:t> lesson designed to be used during the reread</a:t>
            </a:r>
          </a:p>
          <a:p>
            <a:r>
              <a:rPr lang="en-US" dirty="0" smtClean="0"/>
              <a:t>The intent is to make the lesson interactive for students and to enhance class discussion of both science topics and vocabulary</a:t>
            </a:r>
            <a:endParaRPr lang="en-US" dirty="0"/>
          </a:p>
        </p:txBody>
      </p:sp>
    </p:spTree>
    <p:extLst>
      <p:ext uri="{BB962C8B-B14F-4D97-AF65-F5344CB8AC3E}">
        <p14:creationId xmlns:p14="http://schemas.microsoft.com/office/powerpoint/2010/main" val="531914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Slide 8 – Group reading</a:t>
            </a:r>
            <a:endParaRPr lang="en-US" dirty="0"/>
          </a:p>
        </p:txBody>
      </p:sp>
      <p:sp>
        <p:nvSpPr>
          <p:cNvPr id="3" name="Content Placeholder 2"/>
          <p:cNvSpPr>
            <a:spLocks noGrp="1"/>
          </p:cNvSpPr>
          <p:nvPr>
            <p:ph idx="1"/>
          </p:nvPr>
        </p:nvSpPr>
        <p:spPr>
          <a:xfrm>
            <a:off x="457200" y="1219200"/>
            <a:ext cx="8229600" cy="5638800"/>
          </a:xfrm>
        </p:spPr>
        <p:txBody>
          <a:bodyPr>
            <a:normAutofit/>
          </a:bodyPr>
          <a:lstStyle/>
          <a:p>
            <a:pPr marL="0" indent="0">
              <a:buNone/>
            </a:pPr>
            <a:r>
              <a:rPr lang="en-US" dirty="0" smtClean="0"/>
              <a:t>Paragraph 2</a:t>
            </a:r>
          </a:p>
          <a:p>
            <a:r>
              <a:rPr lang="en-US" dirty="0" smtClean="0">
                <a:solidFill>
                  <a:schemeClr val="bg1"/>
                </a:solidFill>
              </a:rPr>
              <a:t>After reading the paragraph have a brief review of breathing and respiration</a:t>
            </a:r>
          </a:p>
          <a:p>
            <a:r>
              <a:rPr lang="en-US" dirty="0" smtClean="0">
                <a:solidFill>
                  <a:schemeClr val="bg1"/>
                </a:solidFill>
              </a:rPr>
              <a:t>With this slide concentrate on breathing</a:t>
            </a:r>
          </a:p>
          <a:p>
            <a:r>
              <a:rPr lang="en-US" dirty="0" smtClean="0">
                <a:solidFill>
                  <a:schemeClr val="bg1"/>
                </a:solidFill>
              </a:rPr>
              <a:t>Have students draw </a:t>
            </a:r>
          </a:p>
          <a:p>
            <a:pPr marL="0" indent="0">
              <a:buNone/>
            </a:pPr>
            <a:r>
              <a:rPr lang="en-US" dirty="0" smtClean="0">
                <a:solidFill>
                  <a:schemeClr val="bg1"/>
                </a:solidFill>
              </a:rPr>
              <a:t>    arrows from the </a:t>
            </a:r>
          </a:p>
          <a:p>
            <a:pPr marL="0" indent="0">
              <a:buNone/>
            </a:pPr>
            <a:r>
              <a:rPr lang="en-US" dirty="0" smtClean="0">
                <a:solidFill>
                  <a:schemeClr val="bg1"/>
                </a:solidFill>
              </a:rPr>
              <a:t>    descriptions to the to </a:t>
            </a:r>
          </a:p>
          <a:p>
            <a:pPr marL="0" indent="0">
              <a:buNone/>
            </a:pPr>
            <a:r>
              <a:rPr lang="en-US" dirty="0" smtClean="0">
                <a:solidFill>
                  <a:schemeClr val="bg1"/>
                </a:solidFill>
              </a:rPr>
              <a:t>    the appropriate </a:t>
            </a:r>
          </a:p>
          <a:p>
            <a:pPr marL="0" indent="0">
              <a:buNone/>
            </a:pPr>
            <a:r>
              <a:rPr lang="en-US" dirty="0" smtClean="0">
                <a:solidFill>
                  <a:schemeClr val="bg1"/>
                </a:solidFill>
              </a:rPr>
              <a:t>    location on the  model</a:t>
            </a:r>
            <a:endParaRPr lang="en-US" dirty="0">
              <a:solidFill>
                <a:schemeClr val="bg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2689" y="3962400"/>
            <a:ext cx="4451311"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686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Slide </a:t>
            </a:r>
            <a:r>
              <a:rPr lang="en-US" dirty="0"/>
              <a:t>9</a:t>
            </a:r>
            <a:r>
              <a:rPr lang="en-US" dirty="0" smtClean="0"/>
              <a:t> – Group reading</a:t>
            </a:r>
            <a:endParaRPr lang="en-US" dirty="0"/>
          </a:p>
        </p:txBody>
      </p:sp>
      <p:sp>
        <p:nvSpPr>
          <p:cNvPr id="3" name="Content Placeholder 2"/>
          <p:cNvSpPr>
            <a:spLocks noGrp="1"/>
          </p:cNvSpPr>
          <p:nvPr>
            <p:ph idx="1"/>
          </p:nvPr>
        </p:nvSpPr>
        <p:spPr>
          <a:xfrm>
            <a:off x="457200" y="1219200"/>
            <a:ext cx="8229600" cy="5638800"/>
          </a:xfrm>
        </p:spPr>
        <p:txBody>
          <a:bodyPr>
            <a:normAutofit/>
          </a:bodyPr>
          <a:lstStyle/>
          <a:p>
            <a:pPr marL="0" indent="0">
              <a:buNone/>
            </a:pPr>
            <a:r>
              <a:rPr lang="en-US" dirty="0" smtClean="0"/>
              <a:t>Paragraph 2-3</a:t>
            </a:r>
          </a:p>
          <a:p>
            <a:r>
              <a:rPr lang="en-US" dirty="0" smtClean="0"/>
              <a:t>Respiratory System review – interactive class discussion</a:t>
            </a:r>
          </a:p>
          <a:p>
            <a:r>
              <a:rPr lang="en-US" dirty="0" smtClean="0"/>
              <a:t>Students can move the green boxes to reveal the labels for each organ after they have identified it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035817"/>
            <a:ext cx="2576512" cy="2566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75803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Slide 10 – Group reading</a:t>
            </a:r>
            <a:endParaRPr lang="en-US" dirty="0"/>
          </a:p>
        </p:txBody>
      </p:sp>
      <p:sp>
        <p:nvSpPr>
          <p:cNvPr id="3" name="Content Placeholder 2"/>
          <p:cNvSpPr>
            <a:spLocks noGrp="1"/>
          </p:cNvSpPr>
          <p:nvPr>
            <p:ph idx="1"/>
          </p:nvPr>
        </p:nvSpPr>
        <p:spPr>
          <a:xfrm>
            <a:off x="457200" y="1219200"/>
            <a:ext cx="8229600" cy="5638800"/>
          </a:xfrm>
        </p:spPr>
        <p:txBody>
          <a:bodyPr>
            <a:normAutofit/>
          </a:bodyPr>
          <a:lstStyle/>
          <a:p>
            <a:pPr marL="0" indent="0">
              <a:buNone/>
            </a:pPr>
            <a:r>
              <a:rPr lang="en-US" dirty="0" smtClean="0"/>
              <a:t>Paragraph 3</a:t>
            </a:r>
          </a:p>
          <a:p>
            <a:r>
              <a:rPr lang="en-US" dirty="0" smtClean="0"/>
              <a:t>Respiration Review – Major Understanding 5.1c of the Intermediate Core Curriculum</a:t>
            </a:r>
          </a:p>
          <a:p>
            <a:r>
              <a:rPr lang="en-US" dirty="0" smtClean="0"/>
              <a:t>Use the slide to initiate a class discussion comparing aerobic and anaerobic respiration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912973"/>
            <a:ext cx="3696406" cy="2697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2298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Slide 11 – Group reading</a:t>
            </a:r>
            <a:endParaRPr lang="en-US" dirty="0"/>
          </a:p>
        </p:txBody>
      </p:sp>
      <p:sp>
        <p:nvSpPr>
          <p:cNvPr id="3" name="Content Placeholder 2"/>
          <p:cNvSpPr>
            <a:spLocks noGrp="1"/>
          </p:cNvSpPr>
          <p:nvPr>
            <p:ph idx="1"/>
          </p:nvPr>
        </p:nvSpPr>
        <p:spPr>
          <a:xfrm>
            <a:off x="457200" y="1219200"/>
            <a:ext cx="8229600" cy="5638800"/>
          </a:xfrm>
        </p:spPr>
        <p:txBody>
          <a:bodyPr>
            <a:normAutofit/>
          </a:bodyPr>
          <a:lstStyle/>
          <a:p>
            <a:pPr marL="0" indent="0">
              <a:buNone/>
            </a:pPr>
            <a:r>
              <a:rPr lang="en-US" dirty="0" smtClean="0"/>
              <a:t>Paragraph 3</a:t>
            </a:r>
            <a:endParaRPr lang="en-US" dirty="0"/>
          </a:p>
          <a:p>
            <a:r>
              <a:rPr lang="en-US" dirty="0" smtClean="0"/>
              <a:t>Vocabulary Review – interactive slide to initiate class discussion about what the relationship is between the paragraph and the words on the left</a:t>
            </a:r>
          </a:p>
          <a:p>
            <a:r>
              <a:rPr lang="en-US" dirty="0" smtClean="0"/>
              <a:t>Students can pull the words to the left to reveal the definitions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396394"/>
            <a:ext cx="3633256" cy="2237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41934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Slide 12 – Group reading</a:t>
            </a:r>
            <a:endParaRPr lang="en-US" dirty="0"/>
          </a:p>
        </p:txBody>
      </p:sp>
      <p:sp>
        <p:nvSpPr>
          <p:cNvPr id="3" name="Content Placeholder 2"/>
          <p:cNvSpPr>
            <a:spLocks noGrp="1"/>
          </p:cNvSpPr>
          <p:nvPr>
            <p:ph idx="1"/>
          </p:nvPr>
        </p:nvSpPr>
        <p:spPr>
          <a:xfrm>
            <a:off x="457200" y="1219200"/>
            <a:ext cx="8229600" cy="5638800"/>
          </a:xfrm>
        </p:spPr>
        <p:txBody>
          <a:bodyPr>
            <a:normAutofit/>
          </a:bodyPr>
          <a:lstStyle/>
          <a:p>
            <a:pPr marL="0" indent="0">
              <a:buNone/>
            </a:pPr>
            <a:r>
              <a:rPr lang="en-US" dirty="0" smtClean="0"/>
              <a:t>Paragraph3</a:t>
            </a:r>
          </a:p>
          <a:p>
            <a:r>
              <a:rPr lang="en-US" dirty="0" smtClean="0"/>
              <a:t>This interactive slide allows students to pull each word from the paragraph into the column that they think it belongs </a:t>
            </a:r>
          </a:p>
          <a:p>
            <a:r>
              <a:rPr lang="en-US" dirty="0" smtClean="0"/>
              <a:t>Class discussion will probably develop over some of the choices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648200"/>
            <a:ext cx="5562600" cy="1934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39543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Slide 12 – Group reading</a:t>
            </a:r>
            <a:endParaRPr lang="en-US" dirty="0"/>
          </a:p>
        </p:txBody>
      </p:sp>
      <p:sp>
        <p:nvSpPr>
          <p:cNvPr id="3" name="Content Placeholder 2"/>
          <p:cNvSpPr>
            <a:spLocks noGrp="1"/>
          </p:cNvSpPr>
          <p:nvPr>
            <p:ph idx="1"/>
          </p:nvPr>
        </p:nvSpPr>
        <p:spPr>
          <a:xfrm>
            <a:off x="457200" y="1219200"/>
            <a:ext cx="8229600" cy="5638800"/>
          </a:xfrm>
        </p:spPr>
        <p:txBody>
          <a:bodyPr>
            <a:normAutofit/>
          </a:bodyPr>
          <a:lstStyle/>
          <a:p>
            <a:pPr marL="0" indent="0">
              <a:buNone/>
            </a:pPr>
            <a:r>
              <a:rPr lang="en-US" dirty="0" smtClean="0"/>
              <a:t>Paragraph 3</a:t>
            </a:r>
          </a:p>
          <a:p>
            <a:r>
              <a:rPr lang="en-US" dirty="0" smtClean="0"/>
              <a:t>Students will most likely group the grass</a:t>
            </a:r>
            <a:r>
              <a:rPr lang="en-US" dirty="0"/>
              <a:t> </a:t>
            </a:r>
            <a:r>
              <a:rPr lang="en-US" dirty="0" smtClean="0"/>
              <a:t>and trees under the Photosynthesis column</a:t>
            </a:r>
          </a:p>
          <a:p>
            <a:r>
              <a:rPr lang="en-US" dirty="0" smtClean="0"/>
              <a:t>After students have said they are happy with their results I move the grass and trees to the respiration column initiating a discussion about plant respiration</a:t>
            </a:r>
          </a:p>
          <a:p>
            <a:r>
              <a:rPr lang="en-US" dirty="0" smtClean="0"/>
              <a:t>We decide to put them in the middle between the 2 columns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3700" y="5562600"/>
            <a:ext cx="3505200" cy="121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80772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Slide 13 – Group reading</a:t>
            </a:r>
            <a:endParaRPr lang="en-US" dirty="0"/>
          </a:p>
        </p:txBody>
      </p:sp>
      <p:sp>
        <p:nvSpPr>
          <p:cNvPr id="3" name="Content Placeholder 2"/>
          <p:cNvSpPr>
            <a:spLocks noGrp="1"/>
          </p:cNvSpPr>
          <p:nvPr>
            <p:ph idx="1"/>
          </p:nvPr>
        </p:nvSpPr>
        <p:spPr>
          <a:xfrm>
            <a:off x="457200" y="1219200"/>
            <a:ext cx="8229600" cy="5638800"/>
          </a:xfrm>
        </p:spPr>
        <p:txBody>
          <a:bodyPr>
            <a:normAutofit/>
          </a:bodyPr>
          <a:lstStyle/>
          <a:p>
            <a:pPr marL="0" indent="0">
              <a:buNone/>
            </a:pPr>
            <a:r>
              <a:rPr lang="en-US" dirty="0" smtClean="0">
                <a:solidFill>
                  <a:schemeClr val="bg1"/>
                </a:solidFill>
              </a:rPr>
              <a:t>Paragraph 4</a:t>
            </a:r>
          </a:p>
          <a:p>
            <a:r>
              <a:rPr lang="en-US" dirty="0" smtClean="0">
                <a:solidFill>
                  <a:schemeClr val="bg1"/>
                </a:solidFill>
              </a:rPr>
              <a:t>This slide is from the Earth Science Reference tables</a:t>
            </a:r>
          </a:p>
          <a:p>
            <a:r>
              <a:rPr lang="en-US" dirty="0" smtClean="0">
                <a:solidFill>
                  <a:schemeClr val="bg1"/>
                </a:solidFill>
              </a:rPr>
              <a:t>Initiates a class discussion on global wind patterns</a:t>
            </a:r>
          </a:p>
          <a:p>
            <a:pPr marL="0" indent="0">
              <a:buNone/>
            </a:pPr>
            <a:endParaRPr lang="en-US" dirty="0" smtClean="0"/>
          </a:p>
          <a:p>
            <a:pPr marL="0" indent="0">
              <a:buNone/>
            </a:pPr>
            <a:endParaRPr lang="en-US"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799" y="3581400"/>
            <a:ext cx="3305175" cy="2440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635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Slide 14 – Group reading</a:t>
            </a:r>
            <a:endParaRPr lang="en-US" dirty="0"/>
          </a:p>
        </p:txBody>
      </p:sp>
      <p:sp>
        <p:nvSpPr>
          <p:cNvPr id="3" name="Content Placeholder 2"/>
          <p:cNvSpPr>
            <a:spLocks noGrp="1"/>
          </p:cNvSpPr>
          <p:nvPr>
            <p:ph idx="1"/>
          </p:nvPr>
        </p:nvSpPr>
        <p:spPr>
          <a:xfrm>
            <a:off x="457200" y="1219200"/>
            <a:ext cx="8229600" cy="5638800"/>
          </a:xfrm>
        </p:spPr>
        <p:txBody>
          <a:bodyPr>
            <a:normAutofit/>
          </a:bodyPr>
          <a:lstStyle/>
          <a:p>
            <a:pPr marL="0" indent="0">
              <a:buNone/>
            </a:pPr>
            <a:r>
              <a:rPr lang="en-US" dirty="0" smtClean="0"/>
              <a:t>Paragraph 4</a:t>
            </a:r>
          </a:p>
          <a:p>
            <a:r>
              <a:rPr lang="en-US" dirty="0">
                <a:solidFill>
                  <a:schemeClr val="bg1"/>
                </a:solidFill>
              </a:rPr>
              <a:t>Students fill in the </a:t>
            </a:r>
            <a:r>
              <a:rPr lang="en-US" dirty="0" smtClean="0">
                <a:solidFill>
                  <a:schemeClr val="bg1"/>
                </a:solidFill>
              </a:rPr>
              <a:t>student </a:t>
            </a:r>
            <a:r>
              <a:rPr lang="en-US" dirty="0">
                <a:solidFill>
                  <a:schemeClr val="bg1"/>
                </a:solidFill>
              </a:rPr>
              <a:t>sheet and </a:t>
            </a:r>
            <a:r>
              <a:rPr lang="en-US" dirty="0" smtClean="0">
                <a:solidFill>
                  <a:schemeClr val="bg1"/>
                </a:solidFill>
              </a:rPr>
              <a:t>correlate </a:t>
            </a:r>
            <a:r>
              <a:rPr lang="en-US" dirty="0">
                <a:solidFill>
                  <a:schemeClr val="bg1"/>
                </a:solidFill>
              </a:rPr>
              <a:t>areas on </a:t>
            </a:r>
            <a:r>
              <a:rPr lang="en-US" dirty="0" smtClean="0">
                <a:solidFill>
                  <a:schemeClr val="bg1"/>
                </a:solidFill>
              </a:rPr>
              <a:t>a </a:t>
            </a:r>
            <a:r>
              <a:rPr lang="en-US" dirty="0">
                <a:solidFill>
                  <a:schemeClr val="bg1"/>
                </a:solidFill>
              </a:rPr>
              <a:t>globe</a:t>
            </a:r>
          </a:p>
          <a:p>
            <a:endParaRPr lang="en-US" dirty="0"/>
          </a:p>
          <a:p>
            <a:pPr marL="0" indent="0">
              <a:buNone/>
            </a:pPr>
            <a:endParaRPr lang="en-US" dirty="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599" y="3597333"/>
            <a:ext cx="3438525" cy="2532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90983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Slides 15 – 18 Group reading</a:t>
            </a:r>
            <a:endParaRPr lang="en-US" dirty="0"/>
          </a:p>
        </p:txBody>
      </p:sp>
      <p:sp>
        <p:nvSpPr>
          <p:cNvPr id="3" name="Content Placeholder 2"/>
          <p:cNvSpPr>
            <a:spLocks noGrp="1"/>
          </p:cNvSpPr>
          <p:nvPr>
            <p:ph idx="1"/>
          </p:nvPr>
        </p:nvSpPr>
        <p:spPr>
          <a:xfrm>
            <a:off x="457200" y="1219200"/>
            <a:ext cx="8229600" cy="5638800"/>
          </a:xfrm>
        </p:spPr>
        <p:txBody>
          <a:bodyPr>
            <a:normAutofit/>
          </a:bodyPr>
          <a:lstStyle/>
          <a:p>
            <a:pPr marL="0" indent="0">
              <a:buNone/>
            </a:pPr>
            <a:endParaRPr lang="en-US" dirty="0"/>
          </a:p>
          <a:p>
            <a:r>
              <a:rPr lang="en-US" dirty="0" smtClean="0"/>
              <a:t> Interactive:</a:t>
            </a:r>
          </a:p>
          <a:p>
            <a:pPr lvl="1"/>
            <a:r>
              <a:rPr lang="en-US" sz="3200" dirty="0"/>
              <a:t>S</a:t>
            </a:r>
            <a:r>
              <a:rPr lang="en-US" sz="3200" dirty="0" smtClean="0"/>
              <a:t>tudents fill in the equator 30</a:t>
            </a:r>
            <a:r>
              <a:rPr lang="en-US" sz="3200" baseline="30000" dirty="0" smtClean="0"/>
              <a:t>o,</a:t>
            </a:r>
            <a:r>
              <a:rPr lang="en-US" sz="3200" dirty="0"/>
              <a:t> </a:t>
            </a:r>
            <a:r>
              <a:rPr lang="en-US" sz="3200" dirty="0" smtClean="0"/>
              <a:t>60</a:t>
            </a:r>
            <a:r>
              <a:rPr lang="en-US" sz="3200" baseline="30000" dirty="0" smtClean="0"/>
              <a:t>o</a:t>
            </a:r>
            <a:r>
              <a:rPr lang="en-US" sz="3200" dirty="0" smtClean="0"/>
              <a:t> and 90</a:t>
            </a:r>
            <a:r>
              <a:rPr lang="en-US" sz="3200" baseline="30000" dirty="0" smtClean="0"/>
              <a:t>o</a:t>
            </a:r>
            <a:r>
              <a:rPr lang="en-US" sz="3200" dirty="0" smtClean="0"/>
              <a:t> latitudes</a:t>
            </a:r>
          </a:p>
          <a:p>
            <a:pPr lvl="1"/>
            <a:r>
              <a:rPr lang="en-US" sz="3200" dirty="0" smtClean="0"/>
              <a:t>Students draw in the prevailing winds between the latitude lines prior to locating the points on each slide</a:t>
            </a:r>
          </a:p>
          <a:p>
            <a:pPr marL="0" indent="0">
              <a:buNone/>
            </a:pPr>
            <a:endParaRPr lang="en-US" dirty="0"/>
          </a:p>
          <a:p>
            <a:pPr marL="0" indent="0">
              <a:buNone/>
            </a:pPr>
            <a:endParaRPr lang="en-US" dirty="0" smtClean="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5436442"/>
            <a:ext cx="1524000" cy="1161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2927" y="5470376"/>
            <a:ext cx="1708560" cy="1127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5458795"/>
            <a:ext cx="1619250" cy="1091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5431086"/>
            <a:ext cx="1790700" cy="1150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5276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Lexile Score</a:t>
            </a:r>
            <a:endParaRPr lang="en-US" dirty="0"/>
          </a:p>
        </p:txBody>
      </p:sp>
      <p:sp>
        <p:nvSpPr>
          <p:cNvPr id="3" name="Content Placeholder 2"/>
          <p:cNvSpPr>
            <a:spLocks noGrp="1"/>
          </p:cNvSpPr>
          <p:nvPr>
            <p:ph idx="1"/>
          </p:nvPr>
        </p:nvSpPr>
        <p:spPr>
          <a:xfrm>
            <a:off x="457200" y="1600200"/>
            <a:ext cx="8229600" cy="4953000"/>
          </a:xfrm>
        </p:spPr>
        <p:txBody>
          <a:bodyPr/>
          <a:lstStyle/>
          <a:p>
            <a:pPr marL="0" indent="0" algn="ctr">
              <a:buNone/>
            </a:pPr>
            <a:r>
              <a:rPr lang="en-US" sz="3600" dirty="0" smtClean="0"/>
              <a:t>The Lexile Framework for Reading</a:t>
            </a:r>
          </a:p>
          <a:p>
            <a:pPr marL="0" indent="0" algn="ctr">
              <a:buNone/>
            </a:pPr>
            <a:r>
              <a:rPr lang="en-US" sz="3600" dirty="0" smtClean="0">
                <a:hlinkClick r:id="rId2"/>
              </a:rPr>
              <a:t>www.Lexile.com</a:t>
            </a:r>
            <a:endParaRPr lang="en-US" sz="3600" dirty="0" smtClean="0"/>
          </a:p>
          <a:p>
            <a:pPr marL="0" indent="0" algn="ctr">
              <a:buNone/>
            </a:pPr>
            <a:endParaRPr lang="en-US" sz="3600" dirty="0"/>
          </a:p>
          <a:p>
            <a:pPr algn="ctr"/>
            <a:r>
              <a:rPr lang="en-US" sz="3600" dirty="0" smtClean="0"/>
              <a:t>This is a measure of the readability of the text.</a:t>
            </a:r>
          </a:p>
          <a:p>
            <a:r>
              <a:rPr lang="en-US" sz="3600" dirty="0" smtClean="0"/>
              <a:t>Text can be measured using the website.</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7242832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Slide 15 – Group reading</a:t>
            </a:r>
            <a:endParaRPr lang="en-US" dirty="0"/>
          </a:p>
        </p:txBody>
      </p:sp>
      <p:sp>
        <p:nvSpPr>
          <p:cNvPr id="3" name="Content Placeholder 2"/>
          <p:cNvSpPr>
            <a:spLocks noGrp="1"/>
          </p:cNvSpPr>
          <p:nvPr>
            <p:ph idx="1"/>
          </p:nvPr>
        </p:nvSpPr>
        <p:spPr>
          <a:xfrm>
            <a:off x="457200" y="1219200"/>
            <a:ext cx="8229600" cy="5638800"/>
          </a:xfrm>
        </p:spPr>
        <p:txBody>
          <a:bodyPr>
            <a:normAutofit/>
          </a:bodyPr>
          <a:lstStyle/>
          <a:p>
            <a:pPr marL="0" indent="0">
              <a:buNone/>
            </a:pPr>
            <a:r>
              <a:rPr lang="en-US" dirty="0" smtClean="0"/>
              <a:t>Paragraph 5</a:t>
            </a:r>
            <a:endParaRPr lang="en-US" dirty="0"/>
          </a:p>
          <a:p>
            <a:r>
              <a:rPr lang="en-US" dirty="0" smtClean="0"/>
              <a:t>Students locate and label Florida and the Sahara desert</a:t>
            </a:r>
          </a:p>
          <a:p>
            <a:r>
              <a:rPr lang="en-US" dirty="0" smtClean="0"/>
              <a:t>Class discussion on the direction of the prevailing winds and movement of dust</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4572000"/>
            <a:ext cx="2081310" cy="158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6501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Slide 16 – Group reading</a:t>
            </a:r>
            <a:endParaRPr lang="en-US" dirty="0"/>
          </a:p>
        </p:txBody>
      </p:sp>
      <p:sp>
        <p:nvSpPr>
          <p:cNvPr id="3" name="Content Placeholder 2"/>
          <p:cNvSpPr>
            <a:spLocks noGrp="1"/>
          </p:cNvSpPr>
          <p:nvPr>
            <p:ph idx="1"/>
          </p:nvPr>
        </p:nvSpPr>
        <p:spPr>
          <a:xfrm>
            <a:off x="457200" y="1219200"/>
            <a:ext cx="8229600" cy="5638800"/>
          </a:xfrm>
        </p:spPr>
        <p:txBody>
          <a:bodyPr>
            <a:normAutofit/>
          </a:bodyPr>
          <a:lstStyle/>
          <a:p>
            <a:pPr marL="0" indent="0">
              <a:buNone/>
            </a:pPr>
            <a:r>
              <a:rPr lang="en-US" dirty="0" smtClean="0"/>
              <a:t>Paragraph 5</a:t>
            </a:r>
            <a:endParaRPr lang="en-US" dirty="0"/>
          </a:p>
          <a:p>
            <a:r>
              <a:rPr lang="en-US" dirty="0" smtClean="0"/>
              <a:t>Students locate the Gobi Desert (map segment added to aid in location) and the East Coast of NA</a:t>
            </a:r>
          </a:p>
          <a:p>
            <a:r>
              <a:rPr lang="en-US" dirty="0" smtClean="0"/>
              <a:t>Class discussion regarding</a:t>
            </a:r>
          </a:p>
          <a:p>
            <a:pPr marL="0" indent="0">
              <a:buNone/>
            </a:pPr>
            <a:r>
              <a:rPr lang="en-US" dirty="0"/>
              <a:t> </a:t>
            </a:r>
            <a:r>
              <a:rPr lang="en-US" dirty="0" smtClean="0"/>
              <a:t>    wind patterns</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191000"/>
            <a:ext cx="2894423" cy="190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401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Slide 17 – Group reading</a:t>
            </a:r>
            <a:endParaRPr lang="en-US" dirty="0"/>
          </a:p>
        </p:txBody>
      </p:sp>
      <p:sp>
        <p:nvSpPr>
          <p:cNvPr id="3" name="Content Placeholder 2"/>
          <p:cNvSpPr>
            <a:spLocks noGrp="1"/>
          </p:cNvSpPr>
          <p:nvPr>
            <p:ph idx="1"/>
          </p:nvPr>
        </p:nvSpPr>
        <p:spPr>
          <a:xfrm>
            <a:off x="457200" y="1219200"/>
            <a:ext cx="8229600" cy="5638800"/>
          </a:xfrm>
        </p:spPr>
        <p:txBody>
          <a:bodyPr>
            <a:normAutofit/>
          </a:bodyPr>
          <a:lstStyle/>
          <a:p>
            <a:pPr marL="0" indent="0">
              <a:buNone/>
            </a:pPr>
            <a:r>
              <a:rPr lang="en-US" dirty="0" smtClean="0"/>
              <a:t>Paragraph 5</a:t>
            </a:r>
          </a:p>
          <a:p>
            <a:r>
              <a:rPr lang="en-US" dirty="0" smtClean="0"/>
              <a:t>After locating the US and Europe and discussing wind patterns introduce the concept of the shift in global wind patterns with the seasons and the possible reversal of prevailing winds at a location</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7066" y="4343400"/>
            <a:ext cx="3295650" cy="2221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79193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Slide 18 – Group reading</a:t>
            </a:r>
            <a:endParaRPr lang="en-US" dirty="0"/>
          </a:p>
        </p:txBody>
      </p:sp>
      <p:sp>
        <p:nvSpPr>
          <p:cNvPr id="3" name="Content Placeholder 2"/>
          <p:cNvSpPr>
            <a:spLocks noGrp="1"/>
          </p:cNvSpPr>
          <p:nvPr>
            <p:ph idx="1"/>
          </p:nvPr>
        </p:nvSpPr>
        <p:spPr>
          <a:xfrm>
            <a:off x="457200" y="1219200"/>
            <a:ext cx="8229600" cy="5638800"/>
          </a:xfrm>
        </p:spPr>
        <p:txBody>
          <a:bodyPr>
            <a:normAutofit/>
          </a:bodyPr>
          <a:lstStyle/>
          <a:p>
            <a:pPr marL="0" indent="0">
              <a:buNone/>
            </a:pPr>
            <a:r>
              <a:rPr lang="en-US" dirty="0" smtClean="0"/>
              <a:t>Paragraph 6</a:t>
            </a:r>
          </a:p>
          <a:p>
            <a:r>
              <a:rPr lang="en-US" dirty="0" smtClean="0"/>
              <a:t>Locate Asia, China, Japan and southern California</a:t>
            </a:r>
          </a:p>
          <a:p>
            <a:r>
              <a:rPr lang="en-US" dirty="0" smtClean="0"/>
              <a:t>Class discussion of wind patterns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962400"/>
            <a:ext cx="3619500" cy="2324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63793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Slide 19 – Group reading</a:t>
            </a:r>
            <a:endParaRPr lang="en-US" dirty="0"/>
          </a:p>
        </p:txBody>
      </p:sp>
      <p:sp>
        <p:nvSpPr>
          <p:cNvPr id="3" name="Content Placeholder 2"/>
          <p:cNvSpPr>
            <a:spLocks noGrp="1"/>
          </p:cNvSpPr>
          <p:nvPr>
            <p:ph idx="1"/>
          </p:nvPr>
        </p:nvSpPr>
        <p:spPr>
          <a:xfrm>
            <a:off x="457200" y="1219200"/>
            <a:ext cx="8229600" cy="5638800"/>
          </a:xfrm>
        </p:spPr>
        <p:txBody>
          <a:bodyPr>
            <a:normAutofit/>
          </a:bodyPr>
          <a:lstStyle/>
          <a:p>
            <a:pPr marL="0" indent="0">
              <a:buNone/>
            </a:pPr>
            <a:r>
              <a:rPr lang="en-US" dirty="0" smtClean="0"/>
              <a:t>Page 7</a:t>
            </a:r>
          </a:p>
          <a:p>
            <a:r>
              <a:rPr lang="en-US" dirty="0" smtClean="0"/>
              <a:t>Color slide of picture at top of page 7 with arrows pointing to </a:t>
            </a:r>
          </a:p>
          <a:p>
            <a:pPr lvl="1"/>
            <a:r>
              <a:rPr lang="en-US" sz="3200" dirty="0" smtClean="0"/>
              <a:t>dust in clouds </a:t>
            </a:r>
          </a:p>
          <a:p>
            <a:pPr lvl="1"/>
            <a:r>
              <a:rPr lang="en-US" sz="3200" dirty="0" smtClean="0"/>
              <a:t>Haze over Cape Mendocino</a:t>
            </a:r>
          </a:p>
          <a:p>
            <a:pPr marL="0" indent="0">
              <a:buNone/>
            </a:pPr>
            <a:endParaRPr lang="en-US" dirty="0"/>
          </a:p>
          <a:p>
            <a:pPr marL="0" indent="0">
              <a:buNone/>
            </a:pPr>
            <a:endParaRPr lang="en-US" dirty="0" smtClean="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267200"/>
            <a:ext cx="2181226" cy="2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11265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pPr algn="l"/>
            <a:r>
              <a:rPr lang="en-US" dirty="0"/>
              <a:t>Slide 20 – Group reading</a:t>
            </a:r>
            <a:br>
              <a:rPr lang="en-US" dirty="0"/>
            </a:br>
            <a:r>
              <a:rPr lang="en-US" dirty="0"/>
              <a:t>Paragraph 8-11</a:t>
            </a:r>
          </a:p>
        </p:txBody>
      </p:sp>
      <p:sp>
        <p:nvSpPr>
          <p:cNvPr id="3" name="Content Placeholder 2"/>
          <p:cNvSpPr>
            <a:spLocks noGrp="1"/>
          </p:cNvSpPr>
          <p:nvPr>
            <p:ph idx="1"/>
          </p:nvPr>
        </p:nvSpPr>
        <p:spPr>
          <a:xfrm>
            <a:off x="457200" y="1981200"/>
            <a:ext cx="8229600" cy="4144963"/>
          </a:xfrm>
        </p:spPr>
        <p:txBody>
          <a:bodyPr/>
          <a:lstStyle/>
          <a:p>
            <a:r>
              <a:rPr lang="en-US" dirty="0" smtClean="0"/>
              <a:t>Use </a:t>
            </a:r>
            <a:r>
              <a:rPr lang="en-US" dirty="0"/>
              <a:t>this slide to discuss the structure of </a:t>
            </a:r>
            <a:r>
              <a:rPr lang="en-US" dirty="0" smtClean="0"/>
              <a:t>ozone</a:t>
            </a:r>
          </a:p>
          <a:p>
            <a:r>
              <a:rPr lang="en-US" dirty="0" smtClean="0"/>
              <a:t>Discuss how there is not a true hole in the</a:t>
            </a:r>
          </a:p>
          <a:p>
            <a:r>
              <a:rPr lang="en-US" dirty="0" smtClean="0"/>
              <a:t>Discus ozone layer but that concentrations are lower there</a:t>
            </a:r>
            <a:endParaRPr lang="en-US" dirty="0"/>
          </a:p>
          <a:p>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5584" y="4267200"/>
            <a:ext cx="3751216" cy="2358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31792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pPr algn="l"/>
            <a:r>
              <a:rPr lang="en-US" dirty="0"/>
              <a:t>Slide 20 – Group reading</a:t>
            </a:r>
            <a:br>
              <a:rPr lang="en-US" dirty="0"/>
            </a:br>
            <a:r>
              <a:rPr lang="en-US" dirty="0"/>
              <a:t>Paragraph 8</a:t>
            </a:r>
          </a:p>
        </p:txBody>
      </p:sp>
      <p:sp>
        <p:nvSpPr>
          <p:cNvPr id="3" name="Content Placeholder 2"/>
          <p:cNvSpPr>
            <a:spLocks noGrp="1"/>
          </p:cNvSpPr>
          <p:nvPr>
            <p:ph idx="1"/>
          </p:nvPr>
        </p:nvSpPr>
        <p:spPr>
          <a:xfrm>
            <a:off x="457200" y="1981200"/>
            <a:ext cx="8229600" cy="4144963"/>
          </a:xfrm>
        </p:spPr>
        <p:txBody>
          <a:bodyPr/>
          <a:lstStyle/>
          <a:p>
            <a:r>
              <a:rPr lang="en-US" dirty="0" smtClean="0"/>
              <a:t>Discuss ozone as an oxidizer</a:t>
            </a:r>
          </a:p>
          <a:p>
            <a:r>
              <a:rPr lang="en-US" dirty="0" smtClean="0"/>
              <a:t>The explanation of ozone as an oxygen donator to willing compounds may be alright at this level, and explanation of oxidation in terms of electrons my be appropriate for better students</a:t>
            </a:r>
            <a:endParaRPr lang="en-US" dirty="0"/>
          </a:p>
          <a:p>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661432"/>
            <a:ext cx="3124200" cy="1964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05177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Slide 21 – Group reading</a:t>
            </a:r>
            <a:endParaRPr lang="en-US" dirty="0"/>
          </a:p>
        </p:txBody>
      </p:sp>
      <p:sp>
        <p:nvSpPr>
          <p:cNvPr id="3" name="Content Placeholder 2"/>
          <p:cNvSpPr>
            <a:spLocks noGrp="1"/>
          </p:cNvSpPr>
          <p:nvPr>
            <p:ph idx="1"/>
          </p:nvPr>
        </p:nvSpPr>
        <p:spPr>
          <a:xfrm>
            <a:off x="457200" y="1219200"/>
            <a:ext cx="8229600" cy="5638800"/>
          </a:xfrm>
        </p:spPr>
        <p:txBody>
          <a:bodyPr>
            <a:normAutofit/>
          </a:bodyPr>
          <a:lstStyle/>
          <a:p>
            <a:pPr marL="0" indent="0">
              <a:buNone/>
            </a:pPr>
            <a:r>
              <a:rPr lang="en-US" dirty="0" smtClean="0"/>
              <a:t>Page 7  - radiosonde/</a:t>
            </a:r>
            <a:r>
              <a:rPr lang="en-US" dirty="0" err="1" smtClean="0"/>
              <a:t>ozonesonde</a:t>
            </a:r>
            <a:r>
              <a:rPr lang="en-US" dirty="0" smtClean="0"/>
              <a:t> picture</a:t>
            </a:r>
          </a:p>
          <a:p>
            <a:r>
              <a:rPr lang="en-US" dirty="0" smtClean="0"/>
              <a:t>These are pictures of a radiosonde release in Topeka Kansas</a:t>
            </a:r>
          </a:p>
          <a:p>
            <a:r>
              <a:rPr lang="en-US" dirty="0" smtClean="0"/>
              <a:t>Upper left – balloon is filled with Hydrogen, red parachute is visible</a:t>
            </a:r>
          </a:p>
          <a:p>
            <a:r>
              <a:rPr lang="en-US" dirty="0" smtClean="0"/>
              <a:t>Right – instrument box in plastic bucket to insulate from static electricity</a:t>
            </a:r>
          </a:p>
          <a:p>
            <a:r>
              <a:rPr lang="en-US" dirty="0" smtClean="0"/>
              <a:t>Lower left – released balloon</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772025"/>
            <a:ext cx="3212918"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3376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Slide 21 – Group reading</a:t>
            </a:r>
            <a:endParaRPr lang="en-US" dirty="0"/>
          </a:p>
        </p:txBody>
      </p:sp>
      <p:sp>
        <p:nvSpPr>
          <p:cNvPr id="3" name="Content Placeholder 2"/>
          <p:cNvSpPr>
            <a:spLocks noGrp="1"/>
          </p:cNvSpPr>
          <p:nvPr>
            <p:ph idx="1"/>
          </p:nvPr>
        </p:nvSpPr>
        <p:spPr>
          <a:xfrm>
            <a:off x="457200" y="1219200"/>
            <a:ext cx="8229600" cy="5638800"/>
          </a:xfrm>
        </p:spPr>
        <p:txBody>
          <a:bodyPr>
            <a:normAutofit/>
          </a:bodyPr>
          <a:lstStyle/>
          <a:p>
            <a:pPr marL="0" indent="0">
              <a:buNone/>
            </a:pPr>
            <a:r>
              <a:rPr lang="en-US" dirty="0" smtClean="0"/>
              <a:t>Page 7  - radiosonde / </a:t>
            </a:r>
            <a:r>
              <a:rPr lang="en-US" dirty="0" err="1" smtClean="0"/>
              <a:t>ozonesonde</a:t>
            </a:r>
            <a:r>
              <a:rPr lang="en-US" dirty="0" smtClean="0"/>
              <a:t> picture</a:t>
            </a:r>
          </a:p>
          <a:p>
            <a:r>
              <a:rPr lang="en-US" dirty="0" smtClean="0"/>
              <a:t>These are pictures of a radiosonde release in Topeka Kansas</a:t>
            </a:r>
          </a:p>
          <a:p>
            <a:r>
              <a:rPr lang="en-US" dirty="0" smtClean="0"/>
              <a:t>Lower left – radiosonde instrument before release, being linked to computers</a:t>
            </a:r>
          </a:p>
          <a:p>
            <a:r>
              <a:rPr lang="en-US" dirty="0" smtClean="0"/>
              <a:t>Upper left, right – computers acquiring data</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724400"/>
            <a:ext cx="3621571"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69896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Slide 21 – Group reading</a:t>
            </a:r>
            <a:endParaRPr lang="en-US" dirty="0"/>
          </a:p>
        </p:txBody>
      </p:sp>
      <p:sp>
        <p:nvSpPr>
          <p:cNvPr id="3" name="Content Placeholder 2"/>
          <p:cNvSpPr>
            <a:spLocks noGrp="1"/>
          </p:cNvSpPr>
          <p:nvPr>
            <p:ph idx="1"/>
          </p:nvPr>
        </p:nvSpPr>
        <p:spPr>
          <a:xfrm>
            <a:off x="457200" y="1219200"/>
            <a:ext cx="8229600" cy="5638800"/>
          </a:xfrm>
        </p:spPr>
        <p:txBody>
          <a:bodyPr>
            <a:normAutofit/>
          </a:bodyPr>
          <a:lstStyle/>
          <a:p>
            <a:pPr marL="0" indent="0">
              <a:buNone/>
            </a:pPr>
            <a:r>
              <a:rPr lang="en-US" dirty="0" smtClean="0"/>
              <a:t>Paragraph </a:t>
            </a:r>
          </a:p>
        </p:txBody>
      </p:sp>
    </p:spTree>
    <p:extLst>
      <p:ext uri="{BB962C8B-B14F-4D97-AF65-F5344CB8AC3E}">
        <p14:creationId xmlns:p14="http://schemas.microsoft.com/office/powerpoint/2010/main" val="2596752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28600"/>
            <a:ext cx="8229600" cy="5897563"/>
          </a:xfrm>
        </p:spPr>
        <p:txBody>
          <a:bodyPr/>
          <a:lstStyle/>
          <a:p>
            <a:r>
              <a:rPr lang="en-US" dirty="0" smtClean="0"/>
              <a:t>The “Stretch” Text Measures are the ones developed by NYS to increase rigor and are the appropriate ones to use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08328"/>
            <a:ext cx="6979753"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46205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Slide 20 – Group reading</a:t>
            </a:r>
            <a:endParaRPr lang="en-US" dirty="0"/>
          </a:p>
        </p:txBody>
      </p:sp>
      <p:sp>
        <p:nvSpPr>
          <p:cNvPr id="3" name="Content Placeholder 2"/>
          <p:cNvSpPr>
            <a:spLocks noGrp="1"/>
          </p:cNvSpPr>
          <p:nvPr>
            <p:ph idx="1"/>
          </p:nvPr>
        </p:nvSpPr>
        <p:spPr>
          <a:xfrm>
            <a:off x="457200" y="1219200"/>
            <a:ext cx="8229600" cy="5638800"/>
          </a:xfrm>
        </p:spPr>
        <p:txBody>
          <a:bodyPr>
            <a:normAutofit/>
          </a:bodyPr>
          <a:lstStyle/>
          <a:p>
            <a:pPr marL="0" indent="0">
              <a:buNone/>
            </a:pPr>
            <a:r>
              <a:rPr lang="en-US" dirty="0" smtClean="0"/>
              <a:t>Paragraph </a:t>
            </a:r>
          </a:p>
        </p:txBody>
      </p:sp>
    </p:spTree>
    <p:extLst>
      <p:ext uri="{BB962C8B-B14F-4D97-AF65-F5344CB8AC3E}">
        <p14:creationId xmlns:p14="http://schemas.microsoft.com/office/powerpoint/2010/main" val="32917038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Slide 20 – Group reading</a:t>
            </a:r>
            <a:endParaRPr lang="en-US" dirty="0"/>
          </a:p>
        </p:txBody>
      </p:sp>
      <p:sp>
        <p:nvSpPr>
          <p:cNvPr id="3" name="Content Placeholder 2"/>
          <p:cNvSpPr>
            <a:spLocks noGrp="1"/>
          </p:cNvSpPr>
          <p:nvPr>
            <p:ph idx="1"/>
          </p:nvPr>
        </p:nvSpPr>
        <p:spPr>
          <a:xfrm>
            <a:off x="457200" y="1219200"/>
            <a:ext cx="8229600" cy="5638800"/>
          </a:xfrm>
        </p:spPr>
        <p:txBody>
          <a:bodyPr>
            <a:normAutofit/>
          </a:bodyPr>
          <a:lstStyle/>
          <a:p>
            <a:pPr marL="0" indent="0">
              <a:buNone/>
            </a:pPr>
            <a:r>
              <a:rPr lang="en-US" dirty="0" smtClean="0"/>
              <a:t>Paragraph 14 </a:t>
            </a:r>
          </a:p>
        </p:txBody>
      </p:sp>
    </p:spTree>
    <p:extLst>
      <p:ext uri="{BB962C8B-B14F-4D97-AF65-F5344CB8AC3E}">
        <p14:creationId xmlns:p14="http://schemas.microsoft.com/office/powerpoint/2010/main" val="22185479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35260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Lexile Score</a:t>
            </a:r>
            <a:endParaRPr lang="en-US" dirty="0"/>
          </a:p>
        </p:txBody>
      </p:sp>
      <p:sp>
        <p:nvSpPr>
          <p:cNvPr id="3" name="Content Placeholder 2"/>
          <p:cNvSpPr>
            <a:spLocks noGrp="1"/>
          </p:cNvSpPr>
          <p:nvPr>
            <p:ph idx="1"/>
          </p:nvPr>
        </p:nvSpPr>
        <p:spPr/>
        <p:txBody>
          <a:bodyPr>
            <a:normAutofit/>
          </a:bodyPr>
          <a:lstStyle/>
          <a:p>
            <a:pPr marL="0" indent="0" algn="ctr">
              <a:buNone/>
            </a:pPr>
            <a:r>
              <a:rPr lang="en-US" sz="4000" b="1" dirty="0" smtClean="0">
                <a:solidFill>
                  <a:schemeClr val="bg1"/>
                </a:solidFill>
              </a:rPr>
              <a:t>Whose Air is it Anyway?</a:t>
            </a:r>
          </a:p>
          <a:p>
            <a:pPr marL="0" indent="0">
              <a:buNone/>
            </a:pPr>
            <a:endParaRPr lang="en-US" sz="4000" dirty="0">
              <a:solidFill>
                <a:schemeClr val="bg1"/>
              </a:solidFill>
            </a:endParaRPr>
          </a:p>
          <a:p>
            <a:r>
              <a:rPr lang="en-US" sz="4000" dirty="0" smtClean="0">
                <a:solidFill>
                  <a:schemeClr val="bg1"/>
                </a:solidFill>
              </a:rPr>
              <a:t>1130 Lexile  </a:t>
            </a:r>
          </a:p>
          <a:p>
            <a:r>
              <a:rPr lang="en-US" sz="4000" dirty="0" smtClean="0">
                <a:solidFill>
                  <a:schemeClr val="bg1"/>
                </a:solidFill>
              </a:rPr>
              <a:t>the </a:t>
            </a:r>
            <a:r>
              <a:rPr lang="en-US" sz="4000" dirty="0">
                <a:solidFill>
                  <a:schemeClr val="bg1"/>
                </a:solidFill>
              </a:rPr>
              <a:t>8</a:t>
            </a:r>
            <a:r>
              <a:rPr lang="en-US" sz="4000" baseline="30000" dirty="0">
                <a:solidFill>
                  <a:schemeClr val="bg1"/>
                </a:solidFill>
              </a:rPr>
              <a:t>th</a:t>
            </a:r>
            <a:r>
              <a:rPr lang="en-US" sz="4000" dirty="0">
                <a:solidFill>
                  <a:schemeClr val="bg1"/>
                </a:solidFill>
              </a:rPr>
              <a:t> grade range is: 1040L – 1160L</a:t>
            </a:r>
          </a:p>
        </p:txBody>
      </p:sp>
    </p:spTree>
    <p:extLst>
      <p:ext uri="{BB962C8B-B14F-4D97-AF65-F5344CB8AC3E}">
        <p14:creationId xmlns:p14="http://schemas.microsoft.com/office/powerpoint/2010/main" val="122447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How do we teach CC ?</a:t>
            </a:r>
            <a:endParaRPr lang="en-US" dirty="0"/>
          </a:p>
        </p:txBody>
      </p:sp>
      <p:sp>
        <p:nvSpPr>
          <p:cNvPr id="3" name="Content Placeholder 2"/>
          <p:cNvSpPr>
            <a:spLocks noGrp="1"/>
          </p:cNvSpPr>
          <p:nvPr>
            <p:ph idx="1"/>
          </p:nvPr>
        </p:nvSpPr>
        <p:spPr>
          <a:xfrm>
            <a:off x="457200" y="1295400"/>
            <a:ext cx="8229600" cy="4830763"/>
          </a:xfrm>
        </p:spPr>
        <p:txBody>
          <a:bodyPr>
            <a:normAutofit fontScale="85000" lnSpcReduction="20000"/>
          </a:bodyPr>
          <a:lstStyle/>
          <a:p>
            <a:r>
              <a:rPr lang="en-US" sz="4700" dirty="0" smtClean="0">
                <a:solidFill>
                  <a:schemeClr val="bg1"/>
                </a:solidFill>
              </a:rPr>
              <a:t>Teacher reads article to students</a:t>
            </a:r>
          </a:p>
          <a:p>
            <a:r>
              <a:rPr lang="en-US" sz="4700" dirty="0" smtClean="0">
                <a:solidFill>
                  <a:schemeClr val="bg1"/>
                </a:solidFill>
              </a:rPr>
              <a:t>Students should read the passage at least one additional time</a:t>
            </a:r>
          </a:p>
          <a:p>
            <a:r>
              <a:rPr lang="en-US" sz="4700" dirty="0" smtClean="0">
                <a:solidFill>
                  <a:schemeClr val="bg1"/>
                </a:solidFill>
              </a:rPr>
              <a:t>Go paragraph by paragraph</a:t>
            </a:r>
          </a:p>
          <a:p>
            <a:r>
              <a:rPr lang="en-US" sz="4700" dirty="0" smtClean="0">
                <a:solidFill>
                  <a:schemeClr val="bg1"/>
                </a:solidFill>
              </a:rPr>
              <a:t>Check for comprehension  </a:t>
            </a:r>
          </a:p>
          <a:p>
            <a:pPr lvl="1"/>
            <a:r>
              <a:rPr lang="en-US" sz="4700" dirty="0" smtClean="0">
                <a:solidFill>
                  <a:schemeClr val="bg1"/>
                </a:solidFill>
              </a:rPr>
              <a:t>Vocabulary - Teach context clues</a:t>
            </a:r>
          </a:p>
          <a:p>
            <a:pPr lvl="1"/>
            <a:r>
              <a:rPr lang="en-US" sz="4700" dirty="0" smtClean="0">
                <a:solidFill>
                  <a:schemeClr val="bg1"/>
                </a:solidFill>
              </a:rPr>
              <a:t>Concepts</a:t>
            </a:r>
            <a:endParaRPr lang="en-US" sz="4700" dirty="0">
              <a:solidFill>
                <a:schemeClr val="bg1"/>
              </a:solidFill>
            </a:endParaRPr>
          </a:p>
          <a:p>
            <a:r>
              <a:rPr lang="en-US" sz="4700" dirty="0" smtClean="0">
                <a:solidFill>
                  <a:schemeClr val="bg1"/>
                </a:solidFill>
              </a:rPr>
              <a:t>Write summaries</a:t>
            </a:r>
          </a:p>
          <a:p>
            <a:endParaRPr lang="en-US" dirty="0"/>
          </a:p>
        </p:txBody>
      </p:sp>
    </p:spTree>
    <p:extLst>
      <p:ext uri="{BB962C8B-B14F-4D97-AF65-F5344CB8AC3E}">
        <p14:creationId xmlns:p14="http://schemas.microsoft.com/office/powerpoint/2010/main" val="281337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1"/>
          </a:xfrm>
        </p:spPr>
        <p:txBody>
          <a:bodyPr/>
          <a:lstStyle/>
          <a:p>
            <a:pPr algn="l"/>
            <a:r>
              <a:rPr lang="en-US" dirty="0" smtClean="0"/>
              <a:t>Slide 1 - introduction</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1"/>
            <a:ext cx="8305800" cy="5401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1858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pPr algn="l"/>
            <a:r>
              <a:rPr lang="en-US" dirty="0" smtClean="0"/>
              <a:t>Slide 2 – Prereading</a:t>
            </a:r>
            <a:endParaRPr lang="en-US" dirty="0"/>
          </a:p>
        </p:txBody>
      </p:sp>
      <p:sp>
        <p:nvSpPr>
          <p:cNvPr id="3" name="Content Placeholder 2"/>
          <p:cNvSpPr>
            <a:spLocks noGrp="1"/>
          </p:cNvSpPr>
          <p:nvPr>
            <p:ph idx="1"/>
          </p:nvPr>
        </p:nvSpPr>
        <p:spPr>
          <a:xfrm>
            <a:off x="457200" y="1066800"/>
            <a:ext cx="8229600" cy="5059363"/>
          </a:xfrm>
        </p:spPr>
        <p:txBody>
          <a:bodyPr/>
          <a:lstStyle/>
          <a:p>
            <a:r>
              <a:rPr lang="en-US" dirty="0" smtClean="0"/>
              <a:t>Use this slide to introduce the concept of Main Idea prior to students reading the article</a:t>
            </a:r>
          </a:p>
          <a:p>
            <a:r>
              <a:rPr lang="en-US" dirty="0" smtClean="0"/>
              <a:t>Return to slide 1 and ask students what they think the article is about (class discussion) </a:t>
            </a:r>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296407"/>
            <a:ext cx="5383212" cy="3548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270281"/>
            <a:ext cx="5383212" cy="3548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0352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pPr algn="l"/>
            <a:r>
              <a:rPr lang="en-US" dirty="0"/>
              <a:t>Slide </a:t>
            </a:r>
            <a:r>
              <a:rPr lang="en-US" dirty="0" smtClean="0"/>
              <a:t>3 </a:t>
            </a:r>
            <a:r>
              <a:rPr lang="en-US" dirty="0"/>
              <a:t>– Prereading</a:t>
            </a:r>
          </a:p>
        </p:txBody>
      </p:sp>
      <p:sp>
        <p:nvSpPr>
          <p:cNvPr id="3" name="Content Placeholder 2"/>
          <p:cNvSpPr>
            <a:spLocks noGrp="1"/>
          </p:cNvSpPr>
          <p:nvPr>
            <p:ph idx="1"/>
          </p:nvPr>
        </p:nvSpPr>
        <p:spPr>
          <a:xfrm>
            <a:off x="457200" y="1143000"/>
            <a:ext cx="8229600" cy="4983163"/>
          </a:xfrm>
        </p:spPr>
        <p:txBody>
          <a:bodyPr/>
          <a:lstStyle/>
          <a:p>
            <a:r>
              <a:rPr lang="en-US" dirty="0" smtClean="0"/>
              <a:t>After students have predicted what the article is about use this slide to further develop the concept of the main idea and introduce slide 4</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929802"/>
            <a:ext cx="5410200" cy="3928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705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6481</TotalTime>
  <Words>1366</Words>
  <Application>Microsoft Office PowerPoint</Application>
  <PresentationFormat>On-screen Show (4:3)</PresentationFormat>
  <Paragraphs>167</Paragraphs>
  <Slides>42</Slides>
  <Notes>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Can be used to review for the ILST</vt:lpstr>
      <vt:lpstr>Lexile Score</vt:lpstr>
      <vt:lpstr>PowerPoint Presentation</vt:lpstr>
      <vt:lpstr>Lexile Score</vt:lpstr>
      <vt:lpstr>How do we teach CC ?</vt:lpstr>
      <vt:lpstr>Slide 1 - introduction</vt:lpstr>
      <vt:lpstr>Slide 2 – Prereading</vt:lpstr>
      <vt:lpstr>Slide 3 – Prereading</vt:lpstr>
      <vt:lpstr>Slide 4 - Prereading</vt:lpstr>
      <vt:lpstr>Prereading</vt:lpstr>
      <vt:lpstr>Slide 5 - Prereading</vt:lpstr>
      <vt:lpstr>Slide 6 – Group reading</vt:lpstr>
      <vt:lpstr>Slide 6 – Group reading</vt:lpstr>
      <vt:lpstr>Slide 7 – Group reading</vt:lpstr>
      <vt:lpstr>Day 2 - Group reading</vt:lpstr>
      <vt:lpstr>Day 2 - Group reading</vt:lpstr>
      <vt:lpstr>Day 2 - Group reading</vt:lpstr>
      <vt:lpstr>Day 2 - Group reading</vt:lpstr>
      <vt:lpstr>Day 2 - Group reading</vt:lpstr>
      <vt:lpstr>Slide 8 – Group reading</vt:lpstr>
      <vt:lpstr>Slide 9 – Group reading</vt:lpstr>
      <vt:lpstr>Slide 10 – Group reading</vt:lpstr>
      <vt:lpstr>Slide 11 – Group reading</vt:lpstr>
      <vt:lpstr>Slide 12 – Group reading</vt:lpstr>
      <vt:lpstr>Slide 12 – Group reading</vt:lpstr>
      <vt:lpstr>Slide 13 – Group reading</vt:lpstr>
      <vt:lpstr>Slide 14 – Group reading</vt:lpstr>
      <vt:lpstr>Slides 15 – 18 Group reading</vt:lpstr>
      <vt:lpstr>Slide 15 – Group reading</vt:lpstr>
      <vt:lpstr>Slide 16 – Group reading</vt:lpstr>
      <vt:lpstr>Slide 17 – Group reading</vt:lpstr>
      <vt:lpstr>Slide 18 – Group reading</vt:lpstr>
      <vt:lpstr>Slide 19 – Group reading</vt:lpstr>
      <vt:lpstr>Slide 20 – Group reading Paragraph 8-11</vt:lpstr>
      <vt:lpstr>Slide 20 – Group reading Paragraph 8</vt:lpstr>
      <vt:lpstr>Slide 21 – Group reading</vt:lpstr>
      <vt:lpstr>Slide 21 – Group reading</vt:lpstr>
      <vt:lpstr>Slide 21 – Group reading</vt:lpstr>
      <vt:lpstr>Slide 20 – Group reading</vt:lpstr>
      <vt:lpstr>Slide 20 – Group reading</vt:lpstr>
      <vt:lpstr>PowerPoint Presentation</vt:lpstr>
    </vt:vector>
  </TitlesOfParts>
  <Company>Rochester City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Zuniga, Joseph</dc:creator>
  <cp:lastModifiedBy>Windows User</cp:lastModifiedBy>
  <cp:revision>89</cp:revision>
  <cp:lastPrinted>2012-02-01T16:12:33Z</cp:lastPrinted>
  <dcterms:created xsi:type="dcterms:W3CDTF">2012-01-23T16:06:09Z</dcterms:created>
  <dcterms:modified xsi:type="dcterms:W3CDTF">2014-12-23T15:58:19Z</dcterms:modified>
</cp:coreProperties>
</file>