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473" autoAdjust="0"/>
  </p:normalViewPr>
  <p:slideViewPr>
    <p:cSldViewPr>
      <p:cViewPr varScale="1">
        <p:scale>
          <a:sx n="115" d="100"/>
          <a:sy n="115" d="100"/>
        </p:scale>
        <p:origin x="-514" y="-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-3139" y="-82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4A29EC-CCE0-4725-87B8-C7E078AFE99A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4C3043-4204-424A-8DFB-89302FF0E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1616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4924665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Notes Placeholder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3af7dd46d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Notes Placeholder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755413588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Notes Placeholder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6b32a79a05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Notes Placeholder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6b32a79a05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6b32a79a05_0_14:notes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7ac4d72b8f7bb2ba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Notes Placeholder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3af7dd46d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Notes Placeholder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3af7dd46d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Notes Placeholder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3af7dd46d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Notes Placeholder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3af7dd46d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Notes Placeholder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4dcfbba464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Notes Placeholder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3af7dd46d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Notes Placeholder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subTitle" idx="1"/>
          </p:nvPr>
        </p:nvSpPr>
        <p:spPr>
          <a:xfrm>
            <a:off x="311700" y="3609750"/>
            <a:ext cx="8520600" cy="122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</a:rPr>
              <a:t>It just might be the future you're looking for.</a:t>
            </a:r>
            <a:endParaRPr>
              <a:solidFill>
                <a:srgbClr val="666666"/>
              </a:solidFill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</a:rPr>
              <a:t>NYSUT.org/TakeALookAtTeaching</a:t>
            </a:r>
            <a:endParaRPr sz="240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5067" y="932215"/>
            <a:ext cx="5793885" cy="260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65122" y="121821"/>
            <a:ext cx="1262150" cy="58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 txBox="1"/>
          <p:nvPr/>
        </p:nvSpPr>
        <p:spPr>
          <a:xfrm>
            <a:off x="184525" y="163500"/>
            <a:ext cx="8718600" cy="4389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chemeClr val="dk1"/>
                </a:solidFill>
              </a:rPr>
              <a:t>http://bit.ly/takealookatteaching</a:t>
            </a:r>
            <a:endParaRPr sz="3000" dirty="0">
              <a:solidFill>
                <a:schemeClr val="dk1"/>
              </a:solidFill>
            </a:endParaRPr>
          </a:p>
          <a:p>
            <a:pPr marL="457200" lvl="0">
              <a:lnSpc>
                <a:spcPct val="115000"/>
              </a:lnSpc>
            </a:pPr>
            <a:r>
              <a:rPr lang="en-US" sz="1800" dirty="0">
                <a:solidFill>
                  <a:schemeClr val="dk1"/>
                </a:solidFill>
              </a:rPr>
              <a:t>1.	From your experience and in your community, what is the biggest </a:t>
            </a:r>
            <a:r>
              <a:rPr lang="en-US" sz="1800" dirty="0" smtClean="0">
                <a:solidFill>
                  <a:schemeClr val="dk1"/>
                </a:solidFill>
              </a:rPr>
              <a:t>	challenge </a:t>
            </a:r>
            <a:r>
              <a:rPr lang="en-US" sz="1800" dirty="0">
                <a:solidFill>
                  <a:schemeClr val="dk1"/>
                </a:solidFill>
              </a:rPr>
              <a:t>for students and career changers considering a career in </a:t>
            </a:r>
            <a:r>
              <a:rPr lang="en-US" sz="1800" dirty="0" smtClean="0">
                <a:solidFill>
                  <a:schemeClr val="dk1"/>
                </a:solidFill>
              </a:rPr>
              <a:t>	education</a:t>
            </a:r>
            <a:r>
              <a:rPr lang="en-US" sz="1800" dirty="0">
                <a:solidFill>
                  <a:schemeClr val="dk1"/>
                </a:solidFill>
              </a:rPr>
              <a:t>.</a:t>
            </a:r>
          </a:p>
          <a:p>
            <a:pPr marL="457200" lvl="0">
              <a:lnSpc>
                <a:spcPct val="115000"/>
              </a:lnSpc>
            </a:pPr>
            <a:endParaRPr lang="en-US" sz="1800" dirty="0">
              <a:solidFill>
                <a:schemeClr val="dk1"/>
              </a:solidFill>
            </a:endParaRPr>
          </a:p>
          <a:p>
            <a:pPr marL="457200" lvl="0">
              <a:lnSpc>
                <a:spcPct val="115000"/>
              </a:lnSpc>
            </a:pPr>
            <a:r>
              <a:rPr lang="en-US" sz="1800" dirty="0">
                <a:solidFill>
                  <a:schemeClr val="dk1"/>
                </a:solidFill>
              </a:rPr>
              <a:t>2.	What could be done in your community to overcome these challenges and </a:t>
            </a:r>
            <a:r>
              <a:rPr lang="en-US" sz="1800" dirty="0" smtClean="0">
                <a:solidFill>
                  <a:schemeClr val="dk1"/>
                </a:solidFill>
              </a:rPr>
              <a:t>	support </a:t>
            </a:r>
            <a:r>
              <a:rPr lang="en-US" sz="1800" dirty="0">
                <a:solidFill>
                  <a:schemeClr val="dk1"/>
                </a:solidFill>
              </a:rPr>
              <a:t>prospective teachers in their path to a career in education?</a:t>
            </a:r>
          </a:p>
          <a:p>
            <a:pPr marL="457200" lvl="0">
              <a:lnSpc>
                <a:spcPct val="115000"/>
              </a:lnSpc>
            </a:pPr>
            <a:endParaRPr lang="en-US" sz="1800" dirty="0">
              <a:solidFill>
                <a:schemeClr val="dk1"/>
              </a:solidFill>
            </a:endParaRPr>
          </a:p>
          <a:p>
            <a:pPr marL="457200" lvl="0">
              <a:lnSpc>
                <a:spcPct val="115000"/>
              </a:lnSpc>
            </a:pPr>
            <a:r>
              <a:rPr lang="en-US" sz="1800" dirty="0">
                <a:solidFill>
                  <a:schemeClr val="dk1"/>
                </a:solidFill>
              </a:rPr>
              <a:t>3.	With whom could you partner, locally or throughout the state, to accomplish </a:t>
            </a:r>
            <a:r>
              <a:rPr lang="en-US" sz="1800" dirty="0" smtClean="0">
                <a:solidFill>
                  <a:schemeClr val="dk1"/>
                </a:solidFill>
              </a:rPr>
              <a:t>	these </a:t>
            </a:r>
            <a:r>
              <a:rPr lang="en-US" sz="1800" dirty="0">
                <a:solidFill>
                  <a:schemeClr val="dk1"/>
                </a:solidFill>
              </a:rPr>
              <a:t>goals?</a:t>
            </a:r>
          </a:p>
          <a:p>
            <a:pPr marL="457200" lvl="0">
              <a:lnSpc>
                <a:spcPct val="115000"/>
              </a:lnSpc>
            </a:pPr>
            <a:endParaRPr lang="en-US" sz="1800" dirty="0">
              <a:solidFill>
                <a:schemeClr val="dk1"/>
              </a:solidFill>
            </a:endParaRPr>
          </a:p>
          <a:p>
            <a:pPr marL="457200" lvl="0">
              <a:lnSpc>
                <a:spcPct val="115000"/>
              </a:lnSpc>
            </a:pPr>
            <a:r>
              <a:rPr lang="en-US" sz="1800" dirty="0">
                <a:solidFill>
                  <a:schemeClr val="dk1"/>
                </a:solidFill>
              </a:rPr>
              <a:t>4.	What other resources would you need to support your efforts? How might </a:t>
            </a:r>
            <a:r>
              <a:rPr lang="en-US" sz="1800" dirty="0" smtClean="0">
                <a:solidFill>
                  <a:schemeClr val="dk1"/>
                </a:solidFill>
              </a:rPr>
              <a:t>	you </a:t>
            </a:r>
            <a:r>
              <a:rPr lang="en-US" sz="1800" dirty="0">
                <a:solidFill>
                  <a:schemeClr val="dk1"/>
                </a:solidFill>
              </a:rPr>
              <a:t>and your education partners secure these resources?</a:t>
            </a: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</a:endParaRPr>
          </a:p>
        </p:txBody>
      </p:sp>
      <p:pic>
        <p:nvPicPr>
          <p:cNvPr id="120" name="Google Shape;12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65122" y="121821"/>
            <a:ext cx="1262150" cy="58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3"/>
          <p:cNvSpPr txBox="1"/>
          <p:nvPr/>
        </p:nvSpPr>
        <p:spPr>
          <a:xfrm>
            <a:off x="664950" y="239650"/>
            <a:ext cx="7803300" cy="8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http://bit.ly/takealookatteaching</a:t>
            </a:r>
            <a:endParaRPr sz="3600"/>
          </a:p>
        </p:txBody>
      </p:sp>
      <p:pic>
        <p:nvPicPr>
          <p:cNvPr id="126" name="Google Shape;12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52075" y="1745300"/>
            <a:ext cx="3039849" cy="3039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65122" y="121821"/>
            <a:ext cx="1262150" cy="58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4"/>
          <p:cNvSpPr txBox="1">
            <a:spLocks noGrp="1"/>
          </p:cNvSpPr>
          <p:nvPr>
            <p:ph type="subTitle" idx="1"/>
          </p:nvPr>
        </p:nvSpPr>
        <p:spPr>
          <a:xfrm>
            <a:off x="311700" y="3836800"/>
            <a:ext cx="8520600" cy="9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 just might be the future you're looking for.</a:t>
            </a:r>
            <a:endParaRPr/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NYSUT.org/TakeALookAtTeaching</a:t>
            </a:r>
            <a:endParaRPr sz="240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3" name="Google Shape;13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5067" y="1313215"/>
            <a:ext cx="5793885" cy="260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07744" y="349765"/>
            <a:ext cx="2128524" cy="99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Take a Look at Teaching Overview Video Here</a:t>
            </a:r>
            <a:endParaRPr dirty="0"/>
          </a:p>
        </p:txBody>
      </p:sp>
      <p:sp>
        <p:nvSpPr>
          <p:cNvPr id="62" name="Google Shape;62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dirty="0"/>
              <a:t>https://youtu.be/mq_PHxl7cZY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214850" y="240125"/>
            <a:ext cx="7001700" cy="131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Enrollment in New York’s  teacher preparation programs has </a:t>
            </a:r>
            <a:r>
              <a:rPr lang="en" sz="2400" b="1"/>
              <a:t>DECLINED 53% </a:t>
            </a:r>
            <a:r>
              <a:rPr lang="en" sz="2400"/>
              <a:t>since 2009</a:t>
            </a:r>
            <a:r>
              <a:rPr lang="en" sz="2400" b="1"/>
              <a:t>.</a:t>
            </a:r>
            <a:endParaRPr sz="2400"/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65122" y="121821"/>
            <a:ext cx="1262150" cy="58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5"/>
          <p:cNvPicPr preferRelativeResize="0"/>
          <p:nvPr/>
        </p:nvPicPr>
        <p:blipFill rotWithShape="1">
          <a:blip r:embed="rId4">
            <a:alphaModFix/>
          </a:blip>
          <a:srcRect t="35678"/>
          <a:stretch/>
        </p:blipFill>
        <p:spPr>
          <a:xfrm>
            <a:off x="2702950" y="1794250"/>
            <a:ext cx="5346324" cy="3120649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228600" dir="1308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156825" y="626900"/>
            <a:ext cx="7836300" cy="12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NYS Teachers’ Retirement System projects that 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 b="1"/>
              <a:t>1/3 of New York’s teachers </a:t>
            </a:r>
            <a:r>
              <a:rPr lang="en" sz="2000"/>
              <a:t>could retire in the next five years. </a:t>
            </a:r>
            <a:endParaRPr sz="20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New York will need</a:t>
            </a:r>
            <a:r>
              <a:rPr lang="en" sz="2000" b="1"/>
              <a:t> 180,000 </a:t>
            </a:r>
            <a:r>
              <a:rPr lang="en" sz="2000"/>
              <a:t>teachers in the next decade.</a:t>
            </a:r>
            <a:endParaRPr sz="2000"/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65122" y="121821"/>
            <a:ext cx="1262150" cy="58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6"/>
          <p:cNvPicPr preferRelativeResize="0"/>
          <p:nvPr/>
        </p:nvPicPr>
        <p:blipFill rotWithShape="1">
          <a:blip r:embed="rId4">
            <a:alphaModFix/>
          </a:blip>
          <a:srcRect t="30512"/>
          <a:stretch/>
        </p:blipFill>
        <p:spPr>
          <a:xfrm>
            <a:off x="3802575" y="2401650"/>
            <a:ext cx="4035174" cy="2680026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200025" dir="1326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65122" y="121821"/>
            <a:ext cx="1262150" cy="588875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7"/>
          <p:cNvSpPr txBox="1"/>
          <p:nvPr/>
        </p:nvSpPr>
        <p:spPr>
          <a:xfrm>
            <a:off x="268800" y="418175"/>
            <a:ext cx="7439400" cy="13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The U.S. Department of Education has identified </a:t>
            </a:r>
            <a:endParaRPr sz="2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/>
              <a:t>17 teacher shortage areas</a:t>
            </a:r>
            <a:r>
              <a:rPr lang="en" sz="2200"/>
              <a:t> throughout New York, up from only two recognized shortage areas a decade ago. </a:t>
            </a:r>
            <a:endParaRPr sz="2200"/>
          </a:p>
        </p:txBody>
      </p:sp>
      <p:sp>
        <p:nvSpPr>
          <p:cNvPr id="84" name="Google Shape;84;p17"/>
          <p:cNvSpPr txBox="1"/>
          <p:nvPr/>
        </p:nvSpPr>
        <p:spPr>
          <a:xfrm>
            <a:off x="268800" y="1692625"/>
            <a:ext cx="5242200" cy="306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Art and Music Education </a:t>
            </a:r>
            <a:endParaRPr sz="1600"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Library Media Specialist Staff </a:t>
            </a:r>
            <a:endParaRPr sz="1600"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Blind/Visually Impaired </a:t>
            </a:r>
            <a:endParaRPr sz="1600"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Literacy </a:t>
            </a:r>
            <a:endParaRPr sz="1600"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Career and Technical Education, grades 7-12 </a:t>
            </a:r>
            <a:endParaRPr sz="1600"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Mathematics, grades 7-12 </a:t>
            </a:r>
            <a:endParaRPr sz="1600"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Deaf/Hard of Hearing </a:t>
            </a:r>
            <a:endParaRPr sz="1600"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Science, grades 7-12 </a:t>
            </a:r>
            <a:endParaRPr sz="1600"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English as a Second Language (ESL) </a:t>
            </a:r>
            <a:endParaRPr sz="1600"/>
          </a:p>
        </p:txBody>
      </p:sp>
      <p:sp>
        <p:nvSpPr>
          <p:cNvPr id="85" name="Google Shape;85;p17"/>
          <p:cNvSpPr txBox="1"/>
          <p:nvPr/>
        </p:nvSpPr>
        <p:spPr>
          <a:xfrm>
            <a:off x="5012300" y="1692625"/>
            <a:ext cx="4014900" cy="3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Social Studies, grades 7-12 </a:t>
            </a:r>
            <a:endParaRPr sz="1600">
              <a:solidFill>
                <a:schemeClr val="dk1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ESL with Bilingual Extension </a:t>
            </a:r>
            <a:endParaRPr sz="1600">
              <a:solidFill>
                <a:schemeClr val="dk1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Special Education with Bilingual Extension </a:t>
            </a:r>
            <a:endParaRPr sz="1600">
              <a:solidFill>
                <a:schemeClr val="dk1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English Language Arts, grades 7-12 </a:t>
            </a:r>
            <a:endParaRPr sz="1600">
              <a:solidFill>
                <a:schemeClr val="dk1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Students With Disabilities, all grades </a:t>
            </a:r>
            <a:endParaRPr sz="1600">
              <a:solidFill>
                <a:schemeClr val="dk1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Health and Physical Fitness </a:t>
            </a:r>
            <a:endParaRPr sz="1600">
              <a:solidFill>
                <a:schemeClr val="dk1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World Languages </a:t>
            </a:r>
            <a:endParaRPr sz="1600">
              <a:solidFill>
                <a:schemeClr val="dk1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Language and Speech </a:t>
            </a:r>
            <a:endParaRPr sz="16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65122" y="121821"/>
            <a:ext cx="1262150" cy="588875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8"/>
          <p:cNvSpPr txBox="1"/>
          <p:nvPr/>
        </p:nvSpPr>
        <p:spPr>
          <a:xfrm>
            <a:off x="227475" y="176925"/>
            <a:ext cx="7234800" cy="28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</a:rPr>
              <a:t>New York State Workforce Diversity</a:t>
            </a:r>
            <a:endParaRPr sz="24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</a:rPr>
              <a:t>Hispanic/Latinx or African American Students = </a:t>
            </a:r>
            <a:r>
              <a:rPr lang="en" sz="2200" b="1">
                <a:solidFill>
                  <a:schemeClr val="dk1"/>
                </a:solidFill>
              </a:rPr>
              <a:t>43%</a:t>
            </a:r>
            <a:endParaRPr sz="22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</a:endParaRPr>
          </a:p>
          <a:p>
            <a:pPr marL="457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</a:rPr>
              <a:t>Teacher Workforce = </a:t>
            </a:r>
            <a:r>
              <a:rPr lang="en" sz="2200" b="1">
                <a:solidFill>
                  <a:schemeClr val="dk1"/>
                </a:solidFill>
              </a:rPr>
              <a:t>16%</a:t>
            </a:r>
            <a:endParaRPr sz="2200" b="1">
              <a:solidFill>
                <a:schemeClr val="dk1"/>
              </a:solidFill>
            </a:endParaRPr>
          </a:p>
        </p:txBody>
      </p:sp>
      <p:pic>
        <p:nvPicPr>
          <p:cNvPr id="92" name="Google Shape;9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46225" y="2222200"/>
            <a:ext cx="3216124" cy="247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65122" y="121821"/>
            <a:ext cx="1262150" cy="588875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9"/>
          <p:cNvSpPr txBox="1"/>
          <p:nvPr/>
        </p:nvSpPr>
        <p:spPr>
          <a:xfrm>
            <a:off x="227475" y="199475"/>
            <a:ext cx="5808300" cy="35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</a:rPr>
              <a:t>Our Goals</a:t>
            </a:r>
            <a:endParaRPr sz="24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en" sz="2000">
                <a:solidFill>
                  <a:schemeClr val="dk1"/>
                </a:solidFill>
              </a:rPr>
              <a:t>Elevate the teaching profession</a:t>
            </a:r>
            <a:endParaRPr sz="2000">
              <a:solidFill>
                <a:schemeClr val="dk1"/>
              </a:solidFill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en" sz="2000">
                <a:solidFill>
                  <a:schemeClr val="dk1"/>
                </a:solidFill>
              </a:rPr>
              <a:t>Increase the number of students and career changers entering careers in teaching</a:t>
            </a:r>
            <a:endParaRPr sz="2000">
              <a:solidFill>
                <a:schemeClr val="dk1"/>
              </a:solidFill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en" sz="2000">
                <a:solidFill>
                  <a:schemeClr val="dk1"/>
                </a:solidFill>
              </a:rPr>
              <a:t>Improve diversity in the education workforce</a:t>
            </a:r>
            <a:endParaRPr sz="2000">
              <a:solidFill>
                <a:schemeClr val="dk1"/>
              </a:solidFill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en" sz="2000">
                <a:solidFill>
                  <a:schemeClr val="dk1"/>
                </a:solidFill>
              </a:rPr>
              <a:t>Expand P-12/Higher Ed partnerships</a:t>
            </a:r>
            <a:endParaRPr sz="2000">
              <a:solidFill>
                <a:schemeClr val="dk1"/>
              </a:solidFill>
            </a:endParaRPr>
          </a:p>
        </p:txBody>
      </p:sp>
      <p:pic>
        <p:nvPicPr>
          <p:cNvPr id="99" name="Google Shape;99;p19"/>
          <p:cNvPicPr preferRelativeResize="0"/>
          <p:nvPr/>
        </p:nvPicPr>
        <p:blipFill rotWithShape="1">
          <a:blip r:embed="rId4">
            <a:alphaModFix/>
          </a:blip>
          <a:srcRect r="45943"/>
          <a:stretch/>
        </p:blipFill>
        <p:spPr>
          <a:xfrm>
            <a:off x="5964025" y="2450200"/>
            <a:ext cx="3068899" cy="25547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65122" y="121821"/>
            <a:ext cx="1262150" cy="58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74725" y="2710150"/>
            <a:ext cx="3300150" cy="219215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06" name="Google Shape;106;p20"/>
          <p:cNvSpPr txBox="1"/>
          <p:nvPr/>
        </p:nvSpPr>
        <p:spPr>
          <a:xfrm>
            <a:off x="214850" y="184225"/>
            <a:ext cx="8025000" cy="45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</a:rPr>
              <a:t>Exploring Solutions </a:t>
            </a:r>
            <a:endParaRPr sz="24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400" b="1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NYSUT.org/TakeALookAtTeaching</a:t>
            </a:r>
            <a:endParaRPr sz="2400" b="1">
              <a:solidFill>
                <a:schemeClr val="dk1"/>
              </a:solidFill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Teacher pipeline, grow-your-own programs</a:t>
            </a:r>
            <a:endParaRPr sz="2000">
              <a:solidFill>
                <a:schemeClr val="dk1"/>
              </a:solidFill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Continued dialogue through local </a:t>
            </a:r>
            <a:r>
              <a:rPr lang="en" sz="2000" i="1">
                <a:solidFill>
                  <a:schemeClr val="dk1"/>
                </a:solidFill>
              </a:rPr>
              <a:t>Campus Conversations</a:t>
            </a:r>
            <a:endParaRPr sz="2000" i="1">
              <a:solidFill>
                <a:schemeClr val="dk1"/>
              </a:solidFill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Legislative Initiatives</a:t>
            </a:r>
            <a:endParaRPr sz="2000">
              <a:solidFill>
                <a:schemeClr val="dk1"/>
              </a:solidFill>
            </a:endParaRPr>
          </a:p>
          <a:p>
            <a:pPr marL="91440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" sz="2000">
                <a:solidFill>
                  <a:schemeClr val="dk1"/>
                </a:solidFill>
              </a:rPr>
              <a:t>Teacher Loan Forgiveness</a:t>
            </a:r>
            <a:endParaRPr sz="2000">
              <a:solidFill>
                <a:schemeClr val="dk1"/>
              </a:solidFill>
            </a:endParaRPr>
          </a:p>
          <a:p>
            <a:pPr marL="91440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" sz="2000">
                <a:solidFill>
                  <a:schemeClr val="dk1"/>
                </a:solidFill>
              </a:rPr>
              <a:t>Mentor Teacher/Intern Program</a:t>
            </a:r>
            <a:endParaRPr sz="2000">
              <a:solidFill>
                <a:schemeClr val="dk1"/>
              </a:solidFill>
            </a:endParaRPr>
          </a:p>
          <a:p>
            <a:pPr marL="91440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" sz="2000">
                <a:solidFill>
                  <a:schemeClr val="dk1"/>
                </a:solidFill>
              </a:rPr>
              <a:t>Teacher Opportunity Corps</a:t>
            </a:r>
            <a:endParaRPr sz="20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65122" y="121821"/>
            <a:ext cx="1262150" cy="588875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1"/>
          <p:cNvSpPr txBox="1"/>
          <p:nvPr/>
        </p:nvSpPr>
        <p:spPr>
          <a:xfrm>
            <a:off x="204250" y="182875"/>
            <a:ext cx="3476400" cy="7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dk1"/>
                </a:solidFill>
              </a:rPr>
              <a:t>L</a:t>
            </a:r>
            <a:r>
              <a:rPr lang="en" sz="2400" b="1" dirty="0" smtClean="0">
                <a:solidFill>
                  <a:schemeClr val="dk1"/>
                </a:solidFill>
              </a:rPr>
              <a:t>et’s Get Started</a:t>
            </a:r>
            <a:endParaRPr sz="2400" b="1" dirty="0">
              <a:solidFill>
                <a:schemeClr val="dk1"/>
              </a:solidFill>
            </a:endParaRPr>
          </a:p>
        </p:txBody>
      </p:sp>
      <p:sp>
        <p:nvSpPr>
          <p:cNvPr id="113" name="Google Shape;113;p21"/>
          <p:cNvSpPr txBox="1"/>
          <p:nvPr/>
        </p:nvSpPr>
        <p:spPr>
          <a:xfrm>
            <a:off x="262425" y="671350"/>
            <a:ext cx="8764800" cy="20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 dirty="0">
                <a:solidFill>
                  <a:schemeClr val="dk1"/>
                </a:solidFill>
              </a:rPr>
              <a:t>Focus on solutions, not the problems.</a:t>
            </a:r>
            <a:endParaRPr sz="2400" dirty="0">
              <a:solidFill>
                <a:schemeClr val="dk1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 dirty="0">
                <a:solidFill>
                  <a:schemeClr val="dk1"/>
                </a:solidFill>
              </a:rPr>
              <a:t>Build sustainable relationships to continue these conversations in our communities.</a:t>
            </a:r>
            <a:endParaRPr sz="2400" dirty="0">
              <a:solidFill>
                <a:schemeClr val="dk1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 dirty="0">
                <a:solidFill>
                  <a:schemeClr val="dk1"/>
                </a:solidFill>
              </a:rPr>
              <a:t>Explore community based solutions. Who are our partners?</a:t>
            </a:r>
            <a:endParaRPr sz="2400" dirty="0">
              <a:solidFill>
                <a:schemeClr val="dk1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 dirty="0">
                <a:solidFill>
                  <a:schemeClr val="dk1"/>
                </a:solidFill>
              </a:rPr>
              <a:t>Great ideas need action. What are the next steps?</a:t>
            </a:r>
            <a:endParaRPr sz="24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14" name="Google Shape;11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33537" y="2981250"/>
            <a:ext cx="4476926" cy="206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299</Words>
  <Application>Microsoft Office PowerPoint</Application>
  <PresentationFormat>On-screen Show (16:9)</PresentationFormat>
  <Paragraphs>66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Simple Light</vt:lpstr>
      <vt:lpstr>PowerPoint Presentation</vt:lpstr>
      <vt:lpstr>Take a Look at Teaching Overview Video Here</vt:lpstr>
      <vt:lpstr>Enrollment in New York’s  teacher preparation programs has DECLINED 53% since 2009.</vt:lpstr>
      <vt:lpstr>NYS Teachers’ Retirement System projects that   1/3 of New York’s teachers could retire in the next five years.   New York will need 180,000 teachers in the next decade.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Jeannine Badgley</dc:creator>
  <cp:lastModifiedBy>Jeannine Badgley</cp:lastModifiedBy>
  <cp:revision>7</cp:revision>
  <cp:lastPrinted>2019-11-21T15:43:24Z</cp:lastPrinted>
  <dcterms:modified xsi:type="dcterms:W3CDTF">2019-12-05T17:49:42Z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